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29"/>
  </p:notesMasterIdLst>
  <p:sldIdLst>
    <p:sldId id="256" r:id="rId2"/>
    <p:sldId id="259" r:id="rId3"/>
    <p:sldId id="488" r:id="rId4"/>
    <p:sldId id="274" r:id="rId5"/>
    <p:sldId id="264" r:id="rId6"/>
    <p:sldId id="273" r:id="rId7"/>
    <p:sldId id="257" r:id="rId8"/>
    <p:sldId id="265" r:id="rId9"/>
    <p:sldId id="284" r:id="rId10"/>
    <p:sldId id="266" r:id="rId11"/>
    <p:sldId id="272" r:id="rId12"/>
    <p:sldId id="281" r:id="rId13"/>
    <p:sldId id="285" r:id="rId14"/>
    <p:sldId id="270" r:id="rId15"/>
    <p:sldId id="489" r:id="rId16"/>
    <p:sldId id="490" r:id="rId17"/>
    <p:sldId id="278" r:id="rId18"/>
    <p:sldId id="487" r:id="rId19"/>
    <p:sldId id="486" r:id="rId20"/>
    <p:sldId id="276" r:id="rId21"/>
    <p:sldId id="491" r:id="rId22"/>
    <p:sldId id="277" r:id="rId23"/>
    <p:sldId id="279" r:id="rId24"/>
    <p:sldId id="492" r:id="rId25"/>
    <p:sldId id="494" r:id="rId26"/>
    <p:sldId id="495" r:id="rId27"/>
    <p:sldId id="493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/>
    <p:restoredTop sz="94655"/>
  </p:normalViewPr>
  <p:slideViewPr>
    <p:cSldViewPr snapToGrid="0" snapToObjects="1">
      <p:cViewPr varScale="1">
        <p:scale>
          <a:sx n="99" d="100"/>
          <a:sy n="99" d="100"/>
        </p:scale>
        <p:origin x="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6A09-CF6B-8F4D-A8FD-F62E63779A35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11AD2-EBBB-7942-98E2-DAB69BBA50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33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11AD2-EBBB-7942-98E2-DAB69BBA50A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00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11AD2-EBBB-7942-98E2-DAB69BBA50A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89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B5B36-170B-6E45-BB34-AD76DF82E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D2AA21-A457-F241-85C3-A8EE6F01F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E0AABC-9AD7-A146-B577-79761E62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36A7E8-85A1-0141-8EBD-7CA9B072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E7B53D-963A-F84F-959E-7EC74D6E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7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6E070-4697-E440-AF84-7C831277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54CD7A-68A7-9347-9E07-522F4FA79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1D0C08-6780-EB48-B283-1D702649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29F2AF-BA1E-8741-B9F9-3FC8D7EC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51E798-C3D9-3745-9EEB-AF9C6B2C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3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E281C5F-9B10-C449-92B5-20416B4FD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865285-2FA4-CD49-8B15-4D630A11A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E2BC2F-29EB-1E4C-A672-071C1D83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83571B-3B27-3546-A042-102B6541E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3CE743-ACE1-A548-9FA6-C00CC60B8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9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8D39B-5D5E-3D43-9325-2BE51306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DE22AD-EBDD-084C-AE05-620E8A6E5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387074-DEBA-6043-939E-E730306F0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836AE3-E140-E44B-8E22-ACADCA35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9D4497-D737-DE42-918B-DA8A8251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8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566A5C-1588-F544-ADED-6BBCEE41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BFF93E-1A94-C640-9222-445594166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EC69C3-CD71-A64B-857D-18B44404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857B2D-57DB-2940-BC14-96B05885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E7FF21-B55A-E040-946D-A19F4AEB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9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946E4-2EAF-CC43-8095-EB0FC995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52A9C-10D5-1949-ACA9-525EC2C9C4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B76ABB-C147-4F41-9442-5EE3BDC05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0FE46E-9A8C-624E-84C1-11C03EA5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CC9EEC-3F01-C043-9354-98CAB289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417EA7-579F-CB4F-8CA8-FA8CD2E18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93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0227F-BB34-CF42-8FD3-09BC154C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42CE5E-CAB6-AC44-8065-D2349FF61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512829-D372-C247-8C16-33AAB305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EA8846-81D3-C544-877D-5F2727A77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6C2D07-313A-FF46-94BF-6FA6AE7F8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5213AF-FFCF-8C49-92E2-DAD8F12E4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41A88BD-DB2D-0241-A028-32B0D6A2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F31D2DB-4E50-C840-A1BB-708FE446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1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67206B-CF69-974D-8FC7-9B269AA30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1F772C-D583-B740-BD59-FA5713EA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6E7107-563E-DA40-8C4A-2EABBF8A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4BBD9A-0E0A-F844-A8E0-6851535C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0CA823A-1BA4-2049-97DB-459444CB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5A2648-C85C-A74C-A790-B79AEB8B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77268D-BDC7-304E-900B-B965E8D7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B37AD-412F-3A4F-9E88-65DD53A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1E92FC-C3CF-B141-8718-07FCC30F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3AB2F7-8D04-4144-AF75-545105B2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35B43A-814E-C342-9A2E-41D46B8B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C63510-E433-424E-8D6B-6A9CDEF6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2DB259-D1AA-5C4B-877A-3E06DC2D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6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0686E-04EA-964D-8990-CCBABEBF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591A261-C62E-824D-884A-240F50FDF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587FE-51CA-1D48-A5BC-942509CEC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363B5F-11EC-E747-B1CD-D17762FAF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B02123-1DE6-944C-96FA-ECC424548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CBCA41-1642-0542-934C-8DDA74F9E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5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2E02BB-CB3C-F54B-A2BE-60ECC553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6DD02C-22A7-844C-B469-DBD6CA045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8F2EAC-0A83-6A49-BA0E-960FBF45D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59EAFF-14BF-954E-AF9B-90C33CEF9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910FAE-6757-3F4A-A143-44FE1DD3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9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2.tiff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399D619-9D84-7948-95C3-FA7FFDBE3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0195D7-97D7-A04B-BC0E-FF64FA954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fr-FR" sz="2800" dirty="0"/>
              <a:t>Cryo-sismicité côtière en Terre Adélie : effet des marées sur la dynamique du glacier de l'Astrolabe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0199AE-B321-654C-9C33-A062A7FA4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4"/>
            <a:ext cx="4330262" cy="1415697"/>
          </a:xfrm>
        </p:spPr>
        <p:txBody>
          <a:bodyPr>
            <a:normAutofit/>
          </a:bodyPr>
          <a:lstStyle/>
          <a:p>
            <a:r>
              <a:rPr lang="fr-FR" sz="1800" b="1" dirty="0"/>
              <a:t>D. Zigone</a:t>
            </a:r>
          </a:p>
          <a:p>
            <a:r>
              <a:rPr lang="fr-FR" sz="1100" dirty="0"/>
              <a:t>Institut Terre et Environnement de Strasbourg</a:t>
            </a:r>
            <a:endParaRPr lang="fr-FR" sz="1100" b="1" dirty="0"/>
          </a:p>
          <a:p>
            <a:r>
              <a:rPr lang="fr-FR" sz="1600" dirty="0"/>
              <a:t>C. Groult, G. </a:t>
            </a:r>
            <a:r>
              <a:rPr lang="fr-FR" sz="1600" dirty="0" err="1"/>
              <a:t>Barruol</a:t>
            </a:r>
            <a:r>
              <a:rPr lang="fr-FR" sz="1600" dirty="0"/>
              <a:t>, A. Maggi, F. Provost, J-P. Malet, C. </a:t>
            </a:r>
            <a:r>
              <a:rPr lang="fr-FR" sz="1600" dirty="0" err="1"/>
              <a:t>Hibert</a:t>
            </a:r>
            <a:r>
              <a:rPr lang="fr-FR" sz="1600" dirty="0"/>
              <a:t> &amp; E. Le </a:t>
            </a:r>
            <a:r>
              <a:rPr lang="fr-FR" sz="1600" dirty="0" err="1"/>
              <a:t>Meur</a:t>
            </a:r>
            <a:endParaRPr lang="fr-FR" sz="1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C0A17A9-CA53-8E42-9971-0DFBA4016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490" y="225385"/>
            <a:ext cx="2164572" cy="947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44DA41-69D2-EE4D-9C90-583DA573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1" y="225385"/>
            <a:ext cx="3980907" cy="11538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BFCB9D-655A-D044-8541-4D9851031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78" y="5950522"/>
            <a:ext cx="3048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10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4"/>
            <a:ext cx="10515600" cy="1325563"/>
          </a:xfrm>
        </p:spPr>
        <p:txBody>
          <a:bodyPr/>
          <a:lstStyle/>
          <a:p>
            <a:r>
              <a:rPr lang="fr-FR" dirty="0"/>
              <a:t>3.2 Tidal Modulation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164369-FCD1-4641-9E36-70ADAC453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86" y="3548726"/>
            <a:ext cx="4470763" cy="30359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35BC50-EFDF-0C47-A032-ACCA5D1A4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65" y="587608"/>
            <a:ext cx="4999568" cy="62494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84EC8CB-CE98-B840-AAB7-706D9670330B}"/>
              </a:ext>
            </a:extLst>
          </p:cNvPr>
          <p:cNvSpPr txBox="1"/>
          <p:nvPr/>
        </p:nvSpPr>
        <p:spPr>
          <a:xfrm>
            <a:off x="101603" y="650240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M2 C. Groult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E5332F-26B6-E747-8C9E-006D7BBE5211}"/>
              </a:ext>
            </a:extLst>
          </p:cNvPr>
          <p:cNvSpPr txBox="1"/>
          <p:nvPr/>
        </p:nvSpPr>
        <p:spPr>
          <a:xfrm>
            <a:off x="7592664" y="20964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des « </a:t>
            </a:r>
            <a:r>
              <a:rPr lang="fr-FR" dirty="0" err="1"/>
              <a:t>journées</a:t>
            </a:r>
            <a:r>
              <a:rPr lang="fr-FR" dirty="0"/>
              <a:t> de </a:t>
            </a:r>
            <a:r>
              <a:rPr lang="fr-FR" dirty="0" err="1"/>
              <a:t>marée</a:t>
            </a:r>
            <a:r>
              <a:rPr lang="fr-FR" dirty="0"/>
              <a:t> » sur un an 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E4284BD-07E4-EF49-87EE-04D68A35D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1" y="1083563"/>
            <a:ext cx="6725854" cy="2535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8A7974-09FF-FC4A-9847-B9AB96815135}"/>
              </a:ext>
            </a:extLst>
          </p:cNvPr>
          <p:cNvSpPr/>
          <p:nvPr/>
        </p:nvSpPr>
        <p:spPr>
          <a:xfrm>
            <a:off x="4625157" y="4131015"/>
            <a:ext cx="22292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FranklinGothic"/>
              </a:rPr>
              <a:t>Découpage</a:t>
            </a:r>
            <a:r>
              <a:rPr lang="fr-FR" dirty="0">
                <a:latin typeface="FranklinGothic"/>
              </a:rPr>
              <a:t> des signaux de hauteur d’eau et d’</a:t>
            </a:r>
            <a:r>
              <a:rPr lang="fr-FR" dirty="0" err="1">
                <a:latin typeface="FranklinGothic"/>
              </a:rPr>
              <a:t>énergie</a:t>
            </a:r>
            <a:r>
              <a:rPr lang="fr-FR" dirty="0">
                <a:latin typeface="FranklinGothic"/>
              </a:rPr>
              <a:t> sismique en « </a:t>
            </a:r>
            <a:r>
              <a:rPr lang="fr-FR" dirty="0" err="1">
                <a:latin typeface="FranklinGothic"/>
              </a:rPr>
              <a:t>journées</a:t>
            </a:r>
            <a:r>
              <a:rPr lang="fr-FR" dirty="0">
                <a:latin typeface="FranklinGothic"/>
              </a:rPr>
              <a:t> de </a:t>
            </a:r>
            <a:r>
              <a:rPr lang="fr-FR" dirty="0" err="1">
                <a:latin typeface="FranklinGothic"/>
              </a:rPr>
              <a:t>marée</a:t>
            </a:r>
            <a:r>
              <a:rPr lang="fr-FR" dirty="0">
                <a:latin typeface="FranklinGothic"/>
              </a:rPr>
              <a:t> » 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1844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7" y="4516"/>
            <a:ext cx="10515600" cy="1325563"/>
          </a:xfrm>
        </p:spPr>
        <p:txBody>
          <a:bodyPr/>
          <a:lstStyle/>
          <a:p>
            <a:r>
              <a:rPr lang="fr-FR" dirty="0"/>
              <a:t>3.2 Tidal Modulation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1A1C18-96B7-2147-8C32-204A6B160E00}"/>
              </a:ext>
            </a:extLst>
          </p:cNvPr>
          <p:cNvSpPr txBox="1"/>
          <p:nvPr/>
        </p:nvSpPr>
        <p:spPr>
          <a:xfrm>
            <a:off x="291921" y="1263244"/>
            <a:ext cx="4421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Clear modulation of the of </a:t>
            </a:r>
            <a:r>
              <a:rPr lang="en-US" sz="2400" dirty="0" err="1"/>
              <a:t>cryoseismic</a:t>
            </a:r>
            <a:r>
              <a:rPr lang="en-US" sz="2400" dirty="0"/>
              <a:t> activity by the tidal forcing with all the harmonics of the forcing recorded in the icequake activity for year 2018.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8B7A0A-F0C5-E342-970F-80D442D7C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87" y="66505"/>
            <a:ext cx="6838993" cy="50163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F3A0ABC-E788-0C42-9AED-2E1049AD69DB}"/>
              </a:ext>
            </a:extLst>
          </p:cNvPr>
          <p:cNvSpPr txBox="1"/>
          <p:nvPr/>
        </p:nvSpPr>
        <p:spPr>
          <a:xfrm>
            <a:off x="10218273" y="6479996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M2 C. Groult</a:t>
            </a:r>
          </a:p>
        </p:txBody>
      </p:sp>
      <p:pic>
        <p:nvPicPr>
          <p:cNvPr id="9" name="image4.jpg">
            <a:extLst>
              <a:ext uri="{FF2B5EF4-FFF2-40B4-BE49-F238E27FC236}">
                <a16:creationId xmlns:a16="http://schemas.microsoft.com/office/drawing/2014/main" id="{D7AD3975-88EF-ED40-8146-DE66DC173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" t="18960" r="58109" b="60864"/>
          <a:stretch/>
        </p:blipFill>
        <p:spPr>
          <a:xfrm>
            <a:off x="170318" y="4252157"/>
            <a:ext cx="4821461" cy="2471970"/>
          </a:xfrm>
          <a:prstGeom prst="rect">
            <a:avLst/>
          </a:prstGeom>
          <a:ln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5D1DEE8-AE4C-4D4D-AE31-C583B719AD56}"/>
              </a:ext>
            </a:extLst>
          </p:cNvPr>
          <p:cNvSpPr txBox="1"/>
          <p:nvPr/>
        </p:nvSpPr>
        <p:spPr>
          <a:xfrm>
            <a:off x="4991779" y="5412106"/>
            <a:ext cx="513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Strain</a:t>
            </a:r>
            <a:r>
              <a:rPr lang="fr-FR" dirty="0"/>
              <a:t> accommodation at the </a:t>
            </a:r>
            <a:r>
              <a:rPr lang="fr-FR" dirty="0" err="1"/>
              <a:t>grounding</a:t>
            </a:r>
            <a:r>
              <a:rPr lang="fr-FR" dirty="0"/>
              <a:t> line?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606167-C24F-7145-8702-3D854159C3C0}"/>
              </a:ext>
            </a:extLst>
          </p:cNvPr>
          <p:cNvSpPr txBox="1"/>
          <p:nvPr/>
        </p:nvSpPr>
        <p:spPr>
          <a:xfrm>
            <a:off x="101603" y="6502400"/>
            <a:ext cx="386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G. </a:t>
            </a:r>
            <a:r>
              <a:rPr lang="fr-FR" dirty="0" err="1"/>
              <a:t>Barruol</a:t>
            </a:r>
            <a:r>
              <a:rPr lang="fr-FR" dirty="0"/>
              <a:t>, communication personnelle</a:t>
            </a:r>
          </a:p>
        </p:txBody>
      </p:sp>
    </p:spTree>
    <p:extLst>
      <p:ext uri="{BB962C8B-B14F-4D97-AF65-F5344CB8AC3E}">
        <p14:creationId xmlns:p14="http://schemas.microsoft.com/office/powerpoint/2010/main" val="4576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0"/>
            <a:ext cx="10515600" cy="1325563"/>
          </a:xfrm>
        </p:spPr>
        <p:txBody>
          <a:bodyPr/>
          <a:lstStyle/>
          <a:p>
            <a:r>
              <a:rPr lang="fr-FR" dirty="0"/>
              <a:t>3.2 Tidal Modulation – STA/LTA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21196A-4B82-424E-A017-E389D00B95F1}"/>
              </a:ext>
            </a:extLst>
          </p:cNvPr>
          <p:cNvGrpSpPr>
            <a:grpSpLocks noChangeAspect="1"/>
          </p:cNvGrpSpPr>
          <p:nvPr/>
        </p:nvGrpSpPr>
        <p:grpSpPr>
          <a:xfrm>
            <a:off x="1315861" y="923168"/>
            <a:ext cx="9640785" cy="5772600"/>
            <a:chOff x="803858" y="561493"/>
            <a:chExt cx="10244815" cy="6134275"/>
          </a:xfrm>
        </p:grpSpPr>
        <p:pic>
          <p:nvPicPr>
            <p:cNvPr id="12" name="image3.png">
              <a:extLst>
                <a:ext uri="{FF2B5EF4-FFF2-40B4-BE49-F238E27FC236}">
                  <a16:creationId xmlns:a16="http://schemas.microsoft.com/office/drawing/2014/main" id="{C2630E46-C250-F74F-8FED-FD17CB2A8D87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03858" y="561493"/>
              <a:ext cx="10244815" cy="3145269"/>
            </a:xfrm>
            <a:prstGeom prst="rect">
              <a:avLst/>
            </a:prstGeom>
            <a:ln w="12700">
              <a:solidFill>
                <a:srgbClr val="000000"/>
              </a:solidFill>
              <a:prstDash val="solid"/>
            </a:ln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A30D7F4B-E01F-2541-B00E-27DE2EBDE36E}"/>
                </a:ext>
              </a:extLst>
            </p:cNvPr>
            <p:cNvGrpSpPr/>
            <p:nvPr/>
          </p:nvGrpSpPr>
          <p:grpSpPr>
            <a:xfrm>
              <a:off x="1619914" y="794015"/>
              <a:ext cx="8747936" cy="5901753"/>
              <a:chOff x="1619914" y="794015"/>
              <a:chExt cx="8747936" cy="5901753"/>
            </a:xfrm>
          </p:grpSpPr>
          <p:pic>
            <p:nvPicPr>
              <p:cNvPr id="14" name="image10.png">
                <a:extLst>
                  <a:ext uri="{FF2B5EF4-FFF2-40B4-BE49-F238E27FC236}">
                    <a16:creationId xmlns:a16="http://schemas.microsoft.com/office/drawing/2014/main" id="{21E65626-5EFA-5143-9818-001DA23F6537}"/>
                  </a:ext>
                </a:extLst>
              </p:cNvPr>
              <p:cNvPicPr/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619914" y="4045164"/>
                <a:ext cx="8747936" cy="2650604"/>
              </a:xfrm>
              <a:prstGeom prst="rect">
                <a:avLst/>
              </a:prstGeom>
              <a:ln/>
            </p:spPr>
          </p:pic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2127CEEA-9BBE-0049-82A2-5981EA04E4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95948" y="3047996"/>
                <a:ext cx="2517057" cy="114054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5BA1FC6D-AA89-D44E-87C4-68A8ED0D1A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63896" y="3047996"/>
                <a:ext cx="1383758" cy="114054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E03B75A-549B-3042-93AA-1C8D8B24FAB1}"/>
                  </a:ext>
                </a:extLst>
              </p:cNvPr>
              <p:cNvSpPr/>
              <p:nvPr/>
            </p:nvSpPr>
            <p:spPr>
              <a:xfrm>
                <a:off x="4513005" y="794015"/>
                <a:ext cx="4050891" cy="22539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93CD8B57-0140-974A-82F7-A5C918322D19}"/>
              </a:ext>
            </a:extLst>
          </p:cNvPr>
          <p:cNvSpPr txBox="1"/>
          <p:nvPr/>
        </p:nvSpPr>
        <p:spPr>
          <a:xfrm>
            <a:off x="101603" y="6502400"/>
            <a:ext cx="386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G. </a:t>
            </a:r>
            <a:r>
              <a:rPr lang="fr-FR" dirty="0" err="1"/>
              <a:t>Barruol</a:t>
            </a:r>
            <a:r>
              <a:rPr lang="fr-FR" dirty="0"/>
              <a:t>, communication personnelle</a:t>
            </a:r>
          </a:p>
        </p:txBody>
      </p:sp>
    </p:spTree>
    <p:extLst>
      <p:ext uri="{BB962C8B-B14F-4D97-AF65-F5344CB8AC3E}">
        <p14:creationId xmlns:p14="http://schemas.microsoft.com/office/powerpoint/2010/main" val="3586122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88" y="-95236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3.2 </a:t>
            </a:r>
            <a:r>
              <a:rPr lang="fr-FR" sz="3600"/>
              <a:t>Tidal Modulation</a:t>
            </a:r>
            <a:endParaRPr lang="fr-FR" sz="3600" dirty="0"/>
          </a:p>
        </p:txBody>
      </p:sp>
      <p:grpSp>
        <p:nvGrpSpPr>
          <p:cNvPr id="12" name="Group 22">
            <a:extLst>
              <a:ext uri="{FF2B5EF4-FFF2-40B4-BE49-F238E27FC236}">
                <a16:creationId xmlns:a16="http://schemas.microsoft.com/office/drawing/2014/main" id="{8C9F959C-C519-EC45-9706-B63997F70B71}"/>
              </a:ext>
            </a:extLst>
          </p:cNvPr>
          <p:cNvGrpSpPr>
            <a:grpSpLocks/>
          </p:cNvGrpSpPr>
          <p:nvPr/>
        </p:nvGrpSpPr>
        <p:grpSpPr bwMode="auto">
          <a:xfrm>
            <a:off x="260795" y="940018"/>
            <a:ext cx="3753838" cy="2627287"/>
            <a:chOff x="0" y="0"/>
            <a:chExt cx="2456" cy="1736"/>
          </a:xfrm>
        </p:grpSpPr>
        <p:pic>
          <p:nvPicPr>
            <p:cNvPr id="13" name="Picture 20">
              <a:extLst>
                <a:ext uri="{FF2B5EF4-FFF2-40B4-BE49-F238E27FC236}">
                  <a16:creationId xmlns:a16="http://schemas.microsoft.com/office/drawing/2014/main" id="{610F9EE8-3627-C948-A14B-08F263A04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60" cy="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B51F7B33-D9FA-F44A-BCCB-97F99620CCF8}"/>
                </a:ext>
              </a:extLst>
            </p:cNvPr>
            <p:cNvSpPr>
              <a:spLocks/>
            </p:cNvSpPr>
            <p:nvPr/>
          </p:nvSpPr>
          <p:spPr bwMode="auto">
            <a:xfrm rot="201986">
              <a:off x="1110" y="321"/>
              <a:ext cx="1307" cy="1340"/>
            </a:xfrm>
            <a:prstGeom prst="ellipse">
              <a:avLst/>
            </a:prstGeom>
            <a:noFill/>
            <a:ln w="114300">
              <a:solidFill>
                <a:srgbClr val="004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877C2F5-27BB-674D-94EF-BE8A387EAAAB}"/>
              </a:ext>
            </a:extLst>
          </p:cNvPr>
          <p:cNvGrpSpPr/>
          <p:nvPr/>
        </p:nvGrpSpPr>
        <p:grpSpPr>
          <a:xfrm>
            <a:off x="4374842" y="84642"/>
            <a:ext cx="7817158" cy="3482663"/>
            <a:chOff x="4014633" y="3153279"/>
            <a:chExt cx="7817158" cy="3482663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00E9438C-4FF0-8A43-A6F4-861EA8096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/>
            <a:stretch>
              <a:fillRect/>
            </a:stretch>
          </p:blipFill>
          <p:spPr bwMode="auto">
            <a:xfrm>
              <a:off x="4014633" y="4654742"/>
              <a:ext cx="7817158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12">
              <a:extLst>
                <a:ext uri="{FF2B5EF4-FFF2-40B4-BE49-F238E27FC236}">
                  <a16:creationId xmlns:a16="http://schemas.microsoft.com/office/drawing/2014/main" id="{D8A3FF32-E507-F44E-BA22-2859142A8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1"/>
            <a:stretch>
              <a:fillRect/>
            </a:stretch>
          </p:blipFill>
          <p:spPr bwMode="auto">
            <a:xfrm>
              <a:off x="4115205" y="3153279"/>
              <a:ext cx="7681913" cy="146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ZoneTexte 14">
              <a:extLst>
                <a:ext uri="{FF2B5EF4-FFF2-40B4-BE49-F238E27FC236}">
                  <a16:creationId xmlns:a16="http://schemas.microsoft.com/office/drawing/2014/main" id="{C58375E2-F6EA-D540-9277-0ECA866C9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7243" y="3381403"/>
              <a:ext cx="27616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600" b="1" dirty="0" err="1"/>
                <a:t>Icequakes</a:t>
              </a:r>
              <a:r>
                <a:rPr lang="fr-FR" altLang="fr-FR" sz="1600" b="1" dirty="0"/>
                <a:t> (nb/h)</a:t>
              </a:r>
            </a:p>
          </p:txBody>
        </p:sp>
        <p:sp>
          <p:nvSpPr>
            <p:cNvPr id="18" name="ZoneTexte 14">
              <a:extLst>
                <a:ext uri="{FF2B5EF4-FFF2-40B4-BE49-F238E27FC236}">
                  <a16:creationId xmlns:a16="http://schemas.microsoft.com/office/drawing/2014/main" id="{E817D5C4-E05C-684B-A553-8FAEAB9A8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0618" y="4846665"/>
              <a:ext cx="23191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600" b="1" dirty="0"/>
                <a:t>Tide </a:t>
              </a:r>
              <a:r>
                <a:rPr lang="fr-FR" altLang="fr-FR" sz="1600" b="1" dirty="0" err="1"/>
                <a:t>height</a:t>
              </a:r>
              <a:r>
                <a:rPr lang="fr-FR" altLang="fr-FR" sz="1600" b="1" dirty="0"/>
                <a:t> (m)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5423A6D-049F-0F49-88B8-7CBB1DC846B7}"/>
              </a:ext>
            </a:extLst>
          </p:cNvPr>
          <p:cNvSpPr txBox="1"/>
          <p:nvPr/>
        </p:nvSpPr>
        <p:spPr>
          <a:xfrm>
            <a:off x="116382" y="6417425"/>
            <a:ext cx="205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Barruol</a:t>
            </a:r>
            <a:r>
              <a:rPr lang="fr-FR" dirty="0"/>
              <a:t> et al. (2013)</a:t>
            </a:r>
          </a:p>
        </p:txBody>
      </p:sp>
      <p:pic>
        <p:nvPicPr>
          <p:cNvPr id="20" name="Image 14" descr="CORRE_iceq_tide_velo_color.png">
            <a:extLst>
              <a:ext uri="{FF2B5EF4-FFF2-40B4-BE49-F238E27FC236}">
                <a16:creationId xmlns:a16="http://schemas.microsoft.com/office/drawing/2014/main" id="{A9F79A81-372A-7D41-91A5-852D72740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9"/>
          <a:stretch>
            <a:fillRect/>
          </a:stretch>
        </p:blipFill>
        <p:spPr bwMode="auto">
          <a:xfrm>
            <a:off x="6118172" y="3880660"/>
            <a:ext cx="575786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9">
            <a:extLst>
              <a:ext uri="{FF2B5EF4-FFF2-40B4-BE49-F238E27FC236}">
                <a16:creationId xmlns:a16="http://schemas.microsoft.com/office/drawing/2014/main" id="{F03E12FE-E443-174D-A457-C6E9241BC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571" y="299260"/>
            <a:ext cx="762000" cy="3276600"/>
          </a:xfrm>
          <a:prstGeom prst="rect">
            <a:avLst/>
          </a:prstGeom>
          <a:noFill/>
          <a:ln w="41275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cxnSp>
        <p:nvCxnSpPr>
          <p:cNvPr id="22" name="Connecteur droit 24">
            <a:extLst>
              <a:ext uri="{FF2B5EF4-FFF2-40B4-BE49-F238E27FC236}">
                <a16:creationId xmlns:a16="http://schemas.microsoft.com/office/drawing/2014/main" id="{714D7548-CD06-6348-BB18-27BF19328D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75771" y="3575860"/>
            <a:ext cx="1676400" cy="457200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necteur droit 28">
            <a:extLst>
              <a:ext uri="{FF2B5EF4-FFF2-40B4-BE49-F238E27FC236}">
                <a16:creationId xmlns:a16="http://schemas.microsoft.com/office/drawing/2014/main" id="{220527F7-DF61-EE44-AB9C-AF16FFC9061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346771" y="3610786"/>
            <a:ext cx="2592388" cy="4984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ZoneTexte 14">
            <a:extLst>
              <a:ext uri="{FF2B5EF4-FFF2-40B4-BE49-F238E27FC236}">
                <a16:creationId xmlns:a16="http://schemas.microsoft.com/office/drawing/2014/main" id="{8521D92F-D002-2144-A9CD-F9221C23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771" y="4130516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dirty="0"/>
              <a:t>Tide </a:t>
            </a:r>
            <a:r>
              <a:rPr lang="fr-FR" altLang="fr-FR" sz="1600" b="1" dirty="0" err="1"/>
              <a:t>velocity</a:t>
            </a:r>
            <a:endParaRPr lang="fr-FR" altLang="fr-FR" sz="16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dirty="0"/>
              <a:t>&amp; </a:t>
            </a:r>
            <a:r>
              <a:rPr lang="fr-FR" altLang="fr-FR" sz="1600" b="1" dirty="0" err="1"/>
              <a:t>icequakes</a:t>
            </a:r>
            <a:endParaRPr lang="fr-FR" altLang="fr-FR" sz="1600" b="1" dirty="0"/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23B4B067-6287-3548-BED5-234226E5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0" b="11775"/>
          <a:stretch>
            <a:fillRect/>
          </a:stretch>
        </p:blipFill>
        <p:spPr bwMode="auto">
          <a:xfrm>
            <a:off x="781396" y="3697178"/>
            <a:ext cx="4359032" cy="279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77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D616FB8-BF05-2249-8675-68FCD9CA67E7}"/>
              </a:ext>
            </a:extLst>
          </p:cNvPr>
          <p:cNvGrpSpPr/>
          <p:nvPr/>
        </p:nvGrpSpPr>
        <p:grpSpPr>
          <a:xfrm>
            <a:off x="0" y="955883"/>
            <a:ext cx="6543154" cy="3148080"/>
            <a:chOff x="0" y="1398769"/>
            <a:chExt cx="6543154" cy="314808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9BCA36E-46AB-E549-888B-ADB713CD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3112"/>
            <a:stretch/>
          </p:blipFill>
          <p:spPr>
            <a:xfrm>
              <a:off x="0" y="1398769"/>
              <a:ext cx="6540500" cy="166640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9A3C628-3C91-204C-9002-4B0D3E515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162" b="1780"/>
            <a:stretch/>
          </p:blipFill>
          <p:spPr>
            <a:xfrm>
              <a:off x="0" y="3052849"/>
              <a:ext cx="6543154" cy="1494000"/>
            </a:xfrm>
            <a:prstGeom prst="rect">
              <a:avLst/>
            </a:prstGeom>
          </p:spPr>
        </p:pic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20"/>
            <a:ext cx="10515600" cy="1325563"/>
          </a:xfrm>
        </p:spPr>
        <p:txBody>
          <a:bodyPr/>
          <a:lstStyle/>
          <a:p>
            <a:r>
              <a:rPr lang="fr-FR" dirty="0"/>
              <a:t>3.3. Tidal Modulation time </a:t>
            </a:r>
            <a:r>
              <a:rPr lang="fr-FR" dirty="0" err="1"/>
              <a:t>evolution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143A23-393B-3848-8473-DE118A5F9154}"/>
              </a:ext>
            </a:extLst>
          </p:cNvPr>
          <p:cNvSpPr txBox="1"/>
          <p:nvPr/>
        </p:nvSpPr>
        <p:spPr>
          <a:xfrm>
            <a:off x="101603" y="650240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M2 C. Groult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2815E-A4DC-B444-A88B-D22E645851DE}"/>
              </a:ext>
            </a:extLst>
          </p:cNvPr>
          <p:cNvSpPr/>
          <p:nvPr/>
        </p:nvSpPr>
        <p:spPr>
          <a:xfrm>
            <a:off x="1210614" y="1661375"/>
            <a:ext cx="1236372" cy="243124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E376882-EBDA-0246-81B0-5729C93C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754" y="3841327"/>
            <a:ext cx="5798713" cy="29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1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D616FB8-BF05-2249-8675-68FCD9CA67E7}"/>
              </a:ext>
            </a:extLst>
          </p:cNvPr>
          <p:cNvGrpSpPr/>
          <p:nvPr/>
        </p:nvGrpSpPr>
        <p:grpSpPr>
          <a:xfrm>
            <a:off x="0" y="955883"/>
            <a:ext cx="6543154" cy="3148080"/>
            <a:chOff x="0" y="1398769"/>
            <a:chExt cx="6543154" cy="314808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9BCA36E-46AB-E549-888B-ADB713CD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3112"/>
            <a:stretch/>
          </p:blipFill>
          <p:spPr>
            <a:xfrm>
              <a:off x="0" y="1398769"/>
              <a:ext cx="6540500" cy="166640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9A3C628-3C91-204C-9002-4B0D3E515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162" b="1780"/>
            <a:stretch/>
          </p:blipFill>
          <p:spPr>
            <a:xfrm>
              <a:off x="0" y="3052849"/>
              <a:ext cx="6543154" cy="1494000"/>
            </a:xfrm>
            <a:prstGeom prst="rect">
              <a:avLst/>
            </a:prstGeom>
          </p:spPr>
        </p:pic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20"/>
            <a:ext cx="10515600" cy="1325563"/>
          </a:xfrm>
        </p:spPr>
        <p:txBody>
          <a:bodyPr/>
          <a:lstStyle/>
          <a:p>
            <a:r>
              <a:rPr lang="fr-FR" dirty="0"/>
              <a:t>3.3. Tidal Modulation time </a:t>
            </a:r>
            <a:r>
              <a:rPr lang="fr-FR" dirty="0" err="1"/>
              <a:t>evolution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143A23-393B-3848-8473-DE118A5F9154}"/>
              </a:ext>
            </a:extLst>
          </p:cNvPr>
          <p:cNvSpPr txBox="1"/>
          <p:nvPr/>
        </p:nvSpPr>
        <p:spPr>
          <a:xfrm>
            <a:off x="101603" y="650240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M2 C. Groult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6454F7-991C-624D-BD04-2B98FB53E354}"/>
              </a:ext>
            </a:extLst>
          </p:cNvPr>
          <p:cNvSpPr/>
          <p:nvPr/>
        </p:nvSpPr>
        <p:spPr>
          <a:xfrm>
            <a:off x="2625142" y="1672106"/>
            <a:ext cx="530182" cy="243124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EE864A8-3FFC-C142-9D09-BB014FFCF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039117"/>
            <a:ext cx="6096000" cy="26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69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D616FB8-BF05-2249-8675-68FCD9CA67E7}"/>
              </a:ext>
            </a:extLst>
          </p:cNvPr>
          <p:cNvGrpSpPr/>
          <p:nvPr/>
        </p:nvGrpSpPr>
        <p:grpSpPr>
          <a:xfrm>
            <a:off x="0" y="955883"/>
            <a:ext cx="6543154" cy="3148080"/>
            <a:chOff x="0" y="1398769"/>
            <a:chExt cx="6543154" cy="314808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9BCA36E-46AB-E549-888B-ADB713CD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3112"/>
            <a:stretch/>
          </p:blipFill>
          <p:spPr>
            <a:xfrm>
              <a:off x="0" y="1398769"/>
              <a:ext cx="6540500" cy="166640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9A3C628-3C91-204C-9002-4B0D3E515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162" b="1780"/>
            <a:stretch/>
          </p:blipFill>
          <p:spPr>
            <a:xfrm>
              <a:off x="0" y="3052849"/>
              <a:ext cx="6543154" cy="1494000"/>
            </a:xfrm>
            <a:prstGeom prst="rect">
              <a:avLst/>
            </a:prstGeom>
          </p:spPr>
        </p:pic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20"/>
            <a:ext cx="10515600" cy="1325563"/>
          </a:xfrm>
        </p:spPr>
        <p:txBody>
          <a:bodyPr/>
          <a:lstStyle/>
          <a:p>
            <a:r>
              <a:rPr lang="fr-FR" dirty="0"/>
              <a:t>3.3. Tidal Modulation time </a:t>
            </a:r>
            <a:r>
              <a:rPr lang="fr-FR" dirty="0" err="1"/>
              <a:t>evolution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AB89DD-A9AD-FC40-97AF-37DE60B18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278"/>
          <a:stretch/>
        </p:blipFill>
        <p:spPr>
          <a:xfrm>
            <a:off x="444500" y="4210196"/>
            <a:ext cx="5651500" cy="22523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9FE0AF8-281C-3B41-97CC-F9F8B657EF9F}"/>
              </a:ext>
            </a:extLst>
          </p:cNvPr>
          <p:cNvSpPr txBox="1"/>
          <p:nvPr/>
        </p:nvSpPr>
        <p:spPr>
          <a:xfrm>
            <a:off x="7089322" y="1518878"/>
            <a:ext cx="4793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2 pics for the </a:t>
            </a:r>
            <a:r>
              <a:rPr lang="fr-FR" sz="2000" dirty="0" err="1"/>
              <a:t>fortnightly</a:t>
            </a:r>
            <a:r>
              <a:rPr lang="fr-FR" sz="2000" dirty="0"/>
              <a:t> forcing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clear</a:t>
            </a:r>
            <a:r>
              <a:rPr lang="fr-FR" sz="2000" dirty="0"/>
              <a:t> time </a:t>
            </a:r>
            <a:r>
              <a:rPr lang="fr-FR" sz="2000" dirty="0" err="1"/>
              <a:t>evolution</a:t>
            </a:r>
            <a:endParaRPr lang="fr-FR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143A23-393B-3848-8473-DE118A5F9154}"/>
              </a:ext>
            </a:extLst>
          </p:cNvPr>
          <p:cNvSpPr txBox="1"/>
          <p:nvPr/>
        </p:nvSpPr>
        <p:spPr>
          <a:xfrm>
            <a:off x="101603" y="650240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M2 C. Groult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DD4994-9D98-E04A-A5C3-F80EE51A6F4B}"/>
              </a:ext>
            </a:extLst>
          </p:cNvPr>
          <p:cNvSpPr txBox="1"/>
          <p:nvPr/>
        </p:nvSpPr>
        <p:spPr>
          <a:xfrm>
            <a:off x="6934774" y="2950317"/>
            <a:ext cx="64207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Scientific Questions: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process</a:t>
            </a:r>
            <a:r>
              <a:rPr lang="fr-FR" sz="2000" dirty="0"/>
              <a:t> </a:t>
            </a:r>
            <a:r>
              <a:rPr lang="fr-FR" sz="2000" dirty="0" err="1"/>
              <a:t>explains</a:t>
            </a:r>
            <a:r>
              <a:rPr lang="fr-FR" sz="2000" dirty="0"/>
              <a:t> </a:t>
            </a:r>
            <a:r>
              <a:rPr lang="fr-FR" sz="2000" dirty="0" err="1"/>
              <a:t>those</a:t>
            </a:r>
            <a:r>
              <a:rPr lang="fr-FR" sz="2000" dirty="0"/>
              <a:t> time </a:t>
            </a:r>
            <a:r>
              <a:rPr lang="fr-FR" sz="2000" dirty="0" err="1"/>
              <a:t>evolution</a:t>
            </a:r>
            <a:r>
              <a:rPr lang="fr-FR" sz="20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Non </a:t>
            </a:r>
            <a:r>
              <a:rPr lang="fr-FR" sz="2000" dirty="0" err="1"/>
              <a:t>linearity</a:t>
            </a:r>
            <a:r>
              <a:rPr lang="fr-FR" sz="20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Ice</a:t>
            </a:r>
            <a:r>
              <a:rPr lang="fr-FR" sz="2000" dirty="0"/>
              <a:t> </a:t>
            </a:r>
            <a:r>
              <a:rPr lang="fr-FR" sz="2000" dirty="0" err="1"/>
              <a:t>Rheology</a:t>
            </a:r>
            <a:r>
              <a:rPr lang="fr-FR" sz="2000" dirty="0"/>
              <a:t> =&gt; </a:t>
            </a:r>
            <a:r>
              <a:rPr lang="fr-FR" sz="2000" dirty="0" err="1"/>
              <a:t>role</a:t>
            </a:r>
            <a:r>
              <a:rPr lang="fr-FR" sz="2000" dirty="0"/>
              <a:t> of </a:t>
            </a:r>
            <a:r>
              <a:rPr lang="fr-FR" sz="2000" dirty="0" err="1"/>
              <a:t>visco-elasticity</a:t>
            </a:r>
            <a:r>
              <a:rPr lang="fr-FR" sz="20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Role</a:t>
            </a:r>
            <a:r>
              <a:rPr lang="fr-FR" sz="2000" dirty="0"/>
              <a:t> of the </a:t>
            </a:r>
            <a:r>
              <a:rPr lang="fr-FR" sz="2000" dirty="0" err="1"/>
              <a:t>geometry</a:t>
            </a:r>
            <a:r>
              <a:rPr lang="fr-FR" sz="2000" dirty="0"/>
              <a:t> of the </a:t>
            </a:r>
            <a:r>
              <a:rPr lang="fr-FR" sz="2000" dirty="0" err="1"/>
              <a:t>shelf</a:t>
            </a:r>
            <a:r>
              <a:rPr lang="fr-FR" sz="20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6454F7-991C-624D-BD04-2B98FB53E354}"/>
              </a:ext>
            </a:extLst>
          </p:cNvPr>
          <p:cNvSpPr/>
          <p:nvPr/>
        </p:nvSpPr>
        <p:spPr>
          <a:xfrm>
            <a:off x="5342587" y="1311495"/>
            <a:ext cx="530182" cy="279246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194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4821"/>
            <a:ext cx="10515600" cy="1325563"/>
          </a:xfrm>
        </p:spPr>
        <p:txBody>
          <a:bodyPr/>
          <a:lstStyle/>
          <a:p>
            <a:r>
              <a:rPr lang="fr-FR" dirty="0"/>
              <a:t>3.4 </a:t>
            </a:r>
            <a:r>
              <a:rPr lang="fr-FR" dirty="0" err="1"/>
              <a:t>Calving</a:t>
            </a:r>
            <a:endParaRPr lang="fr-FR" dirty="0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1BB0DFE3-7600-D74C-A1CB-0AE8640F74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9" t="943" b="943"/>
          <a:stretch>
            <a:fillRect/>
          </a:stretch>
        </p:blipFill>
        <p:spPr>
          <a:xfrm>
            <a:off x="279332" y="901010"/>
            <a:ext cx="3784668" cy="3662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ng">
            <a:extLst>
              <a:ext uri="{FF2B5EF4-FFF2-40B4-BE49-F238E27FC236}">
                <a16:creationId xmlns:a16="http://schemas.microsoft.com/office/drawing/2014/main" id="{A3702FA7-A825-1344-9744-A167CCD21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8"/>
          <a:stretch>
            <a:fillRect/>
          </a:stretch>
        </p:blipFill>
        <p:spPr>
          <a:xfrm>
            <a:off x="264818" y="4642023"/>
            <a:ext cx="3784668" cy="2051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-small.png">
            <a:extLst>
              <a:ext uri="{FF2B5EF4-FFF2-40B4-BE49-F238E27FC236}">
                <a16:creationId xmlns:a16="http://schemas.microsoft.com/office/drawing/2014/main" id="{D0D62E7C-A7DF-A148-A986-1418141D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503"/>
          <a:stretch>
            <a:fillRect/>
          </a:stretch>
        </p:blipFill>
        <p:spPr>
          <a:xfrm>
            <a:off x="7644694" y="105011"/>
            <a:ext cx="4396764" cy="2905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6B4E24-EE27-E54B-B6F4-F96DC2C1FC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6" t="7184" r="8012" b="1612"/>
          <a:stretch/>
        </p:blipFill>
        <p:spPr>
          <a:xfrm>
            <a:off x="4064000" y="3952658"/>
            <a:ext cx="3788305" cy="29053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4A9E22-9ECC-5448-8082-CA967384BD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33"/>
          <a:stretch/>
        </p:blipFill>
        <p:spPr>
          <a:xfrm>
            <a:off x="7866819" y="4023632"/>
            <a:ext cx="4252611" cy="28343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AFA276-200D-D64C-BD6C-D7717E769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344" y="143648"/>
            <a:ext cx="3414006" cy="28003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F59573-57DA-4545-A6D9-2D3F01E6473C}"/>
              </a:ext>
            </a:extLst>
          </p:cNvPr>
          <p:cNvSpPr txBox="1"/>
          <p:nvPr/>
        </p:nvSpPr>
        <p:spPr>
          <a:xfrm>
            <a:off x="4154866" y="3010353"/>
            <a:ext cx="7886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Poster: Monitoring </a:t>
            </a:r>
            <a:r>
              <a:rPr lang="fr-FR" b="1" dirty="0" err="1"/>
              <a:t>ice-calving</a:t>
            </a:r>
            <a:r>
              <a:rPr lang="fr-FR" b="1" dirty="0"/>
              <a:t> at the Astrolabe glacier (</a:t>
            </a:r>
            <a:r>
              <a:rPr lang="fr-FR" b="1" dirty="0" err="1"/>
              <a:t>Antarctica</a:t>
            </a:r>
            <a:r>
              <a:rPr lang="fr-FR" b="1" dirty="0"/>
              <a:t>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seismological</a:t>
            </a:r>
            <a:r>
              <a:rPr lang="fr-FR" b="1" dirty="0"/>
              <a:t> and Sentinel-2 satellite data.</a:t>
            </a:r>
          </a:p>
          <a:p>
            <a:r>
              <a:rPr lang="fr-FR" sz="1200" dirty="0"/>
              <a:t>Floriane Provost, Jean-Philippe Malet, Dimitri Zigone, Emmanuel Le </a:t>
            </a:r>
            <a:r>
              <a:rPr lang="fr-FR" sz="1200" dirty="0" err="1"/>
              <a:t>Meur</a:t>
            </a:r>
            <a:r>
              <a:rPr lang="fr-FR" sz="1200" dirty="0"/>
              <a:t>, Clément </a:t>
            </a:r>
            <a:r>
              <a:rPr lang="fr-FR" sz="1200" dirty="0" err="1"/>
              <a:t>Hibert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3924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4"/>
            <a:ext cx="10515600" cy="1325563"/>
          </a:xfrm>
        </p:spPr>
        <p:txBody>
          <a:bodyPr/>
          <a:lstStyle/>
          <a:p>
            <a:r>
              <a:rPr lang="en-US" dirty="0"/>
              <a:t>4. Summary and Future Plans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C3DC9-823A-4B46-9149-B0053A9DC6EF}"/>
              </a:ext>
            </a:extLst>
          </p:cNvPr>
          <p:cNvSpPr txBox="1"/>
          <p:nvPr/>
        </p:nvSpPr>
        <p:spPr>
          <a:xfrm>
            <a:off x="0" y="1383050"/>
            <a:ext cx="11353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Clear seismic cryogenic signal modulated by tidal forcing </a:t>
            </a:r>
          </a:p>
          <a:p>
            <a:pPr marL="800100" lvl="1" indent="-342900">
              <a:buFont typeface="Symbol" pitchFamily="2" charset="2"/>
              <a:buChar char="Þ"/>
            </a:pPr>
            <a:r>
              <a:rPr lang="en-US" sz="2400" dirty="0"/>
              <a:t>mode I fractures opening and closing during tidal charge and discharge?</a:t>
            </a:r>
          </a:p>
          <a:p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the harmonics of the tidal forcing visible in the seismic energy with clear time evolution for the </a:t>
            </a:r>
            <a:r>
              <a:rPr lang="fr-FR" sz="2400" dirty="0" err="1"/>
              <a:t>fortnightly</a:t>
            </a:r>
            <a:r>
              <a:rPr lang="fr-FR" sz="2400" dirty="0"/>
              <a:t> forcing</a:t>
            </a:r>
          </a:p>
          <a:p>
            <a:pPr marL="800100" lvl="1" indent="-342900">
              <a:buFont typeface="Symbol" pitchFamily="2" charset="2"/>
              <a:buChar char="Þ"/>
            </a:pPr>
            <a:r>
              <a:rPr lang="fr-FR" sz="2400" dirty="0" err="1"/>
              <a:t>Role</a:t>
            </a:r>
            <a:r>
              <a:rPr lang="fr-FR" sz="2400" dirty="0"/>
              <a:t> of the large </a:t>
            </a:r>
            <a:r>
              <a:rPr lang="fr-FR" sz="2400" dirty="0" err="1"/>
              <a:t>calving</a:t>
            </a:r>
            <a:r>
              <a:rPr lang="fr-FR" sz="2400" dirty="0"/>
              <a:t> </a:t>
            </a:r>
            <a:r>
              <a:rPr lang="fr-FR" sz="2400" dirty="0" err="1"/>
              <a:t>events</a:t>
            </a:r>
            <a:r>
              <a:rPr lang="fr-FR" sz="2400" dirty="0"/>
              <a:t>?</a:t>
            </a:r>
          </a:p>
          <a:p>
            <a:pPr marL="800100" lvl="1" indent="-342900">
              <a:buFont typeface="Symbol" pitchFamily="2" charset="2"/>
              <a:buChar char="Þ"/>
            </a:pPr>
            <a:r>
              <a:rPr lang="fr-FR" sz="2400" dirty="0" err="1"/>
              <a:t>Ro</a:t>
            </a:r>
            <a:endParaRPr lang="fr-FR" sz="2400" dirty="0"/>
          </a:p>
          <a:p>
            <a:pPr marL="800100" lvl="1" indent="-342900">
              <a:buFont typeface="Symbol" pitchFamily="2" charset="2"/>
              <a:buChar char="Þ"/>
            </a:pPr>
            <a:endParaRPr lang="fr-FR" sz="2400" dirty="0"/>
          </a:p>
          <a:p>
            <a:r>
              <a:rPr lang="fr-FR" sz="2400" dirty="0"/>
              <a:t>		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we need to better detect and classify all those signals with a better network and ML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7727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7" descr="IMG_5236.JPG">
            <a:extLst>
              <a:ext uri="{FF2B5EF4-FFF2-40B4-BE49-F238E27FC236}">
                <a16:creationId xmlns:a16="http://schemas.microsoft.com/office/drawing/2014/main" id="{9B83F355-3BF6-DE40-B2B6-BA4FFA329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27" y="105408"/>
            <a:ext cx="3308414" cy="24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7FCCCC-FB57-6246-B683-DB00AA68049F}"/>
              </a:ext>
            </a:extLst>
          </p:cNvPr>
          <p:cNvSpPr txBox="1"/>
          <p:nvPr/>
        </p:nvSpPr>
        <p:spPr>
          <a:xfrm>
            <a:off x="8698820" y="948690"/>
            <a:ext cx="34804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Projects</a:t>
            </a:r>
            <a:r>
              <a:rPr lang="fr-FR" b="1" dirty="0"/>
              <a:t> SEIS-ADELICE &amp; ANR CRYOS-TA</a:t>
            </a:r>
          </a:p>
          <a:p>
            <a:endParaRPr lang="fr-FR" dirty="0"/>
          </a:p>
          <a:p>
            <a:r>
              <a:rPr lang="fr-FR" dirty="0" err="1"/>
              <a:t>Cryoseismology</a:t>
            </a:r>
            <a:r>
              <a:rPr lang="fr-FR" dirty="0"/>
              <a:t> on the Astrolabe glacier</a:t>
            </a:r>
          </a:p>
          <a:p>
            <a:endParaRPr lang="fr-FR" dirty="0"/>
          </a:p>
          <a:p>
            <a:r>
              <a:rPr lang="fr-FR" b="1" dirty="0"/>
              <a:t>Objectives</a:t>
            </a:r>
            <a:r>
              <a:rPr lang="fr-FR" dirty="0"/>
              <a:t>:</a:t>
            </a:r>
          </a:p>
          <a:p>
            <a:r>
              <a:rPr lang="fr-FR" dirty="0" err="1"/>
              <a:t>Brittle</a:t>
            </a:r>
            <a:r>
              <a:rPr lang="fr-FR" dirty="0"/>
              <a:t>/ductile transition</a:t>
            </a:r>
          </a:p>
          <a:p>
            <a:r>
              <a:rPr lang="fr-FR" dirty="0"/>
              <a:t>Basal </a:t>
            </a:r>
            <a:r>
              <a:rPr lang="fr-FR" dirty="0" err="1"/>
              <a:t>gliding</a:t>
            </a:r>
            <a:endParaRPr lang="fr-FR" dirty="0"/>
          </a:p>
          <a:p>
            <a:r>
              <a:rPr lang="fr-FR" dirty="0" err="1"/>
              <a:t>Subglacial</a:t>
            </a:r>
            <a:r>
              <a:rPr lang="fr-FR" dirty="0"/>
              <a:t> </a:t>
            </a:r>
            <a:r>
              <a:rPr lang="fr-FR" dirty="0" err="1"/>
              <a:t>hydrology</a:t>
            </a:r>
            <a:endParaRPr lang="fr-FR" dirty="0"/>
          </a:p>
          <a:p>
            <a:r>
              <a:rPr lang="fr-FR" dirty="0" err="1"/>
              <a:t>Ocean</a:t>
            </a:r>
            <a:r>
              <a:rPr lang="fr-FR" dirty="0"/>
              <a:t>/</a:t>
            </a:r>
            <a:r>
              <a:rPr lang="fr-FR" dirty="0" err="1"/>
              <a:t>ice</a:t>
            </a:r>
            <a:r>
              <a:rPr lang="fr-FR" dirty="0"/>
              <a:t> interaction</a:t>
            </a:r>
          </a:p>
          <a:p>
            <a:r>
              <a:rPr lang="fr-FR" dirty="0" err="1"/>
              <a:t>Rifting</a:t>
            </a:r>
            <a:r>
              <a:rPr lang="fr-FR" dirty="0"/>
              <a:t> and </a:t>
            </a:r>
            <a:r>
              <a:rPr lang="fr-FR" dirty="0" err="1"/>
              <a:t>calving</a:t>
            </a:r>
            <a:r>
              <a:rPr lang="fr-FR" dirty="0"/>
              <a:t> </a:t>
            </a:r>
            <a:r>
              <a:rPr lang="fr-FR" dirty="0" err="1"/>
              <a:t>processes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Deployment</a:t>
            </a:r>
            <a:r>
              <a:rPr lang="fr-FR" dirty="0"/>
              <a:t> of land and 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bottom</a:t>
            </a:r>
            <a:r>
              <a:rPr lang="fr-FR" dirty="0"/>
              <a:t> </a:t>
            </a:r>
            <a:r>
              <a:rPr lang="fr-FR" dirty="0" err="1"/>
              <a:t>seismometers</a:t>
            </a:r>
            <a:r>
              <a:rPr lang="fr-FR" dirty="0"/>
              <a:t> (OBS)</a:t>
            </a:r>
          </a:p>
          <a:p>
            <a:endParaRPr lang="fr-FR" dirty="0"/>
          </a:p>
          <a:p>
            <a:r>
              <a:rPr lang="fr-FR" dirty="0"/>
              <a:t>Associated </a:t>
            </a:r>
            <a:r>
              <a:rPr lang="fr-FR" dirty="0" err="1"/>
              <a:t>with</a:t>
            </a:r>
            <a:r>
              <a:rPr lang="fr-FR" dirty="0"/>
              <a:t> GPS </a:t>
            </a:r>
            <a:r>
              <a:rPr lang="fr-FR" dirty="0" err="1"/>
              <a:t>from</a:t>
            </a:r>
            <a:r>
              <a:rPr lang="fr-FR" dirty="0"/>
              <a:t> DACOTA </a:t>
            </a:r>
            <a:r>
              <a:rPr lang="fr-FR" dirty="0" err="1"/>
              <a:t>project</a:t>
            </a:r>
            <a:r>
              <a:rPr lang="fr-FR" dirty="0"/>
              <a:t> (E. Le </a:t>
            </a:r>
            <a:r>
              <a:rPr lang="fr-FR" dirty="0" err="1"/>
              <a:t>Meur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8" name="Image 4">
            <a:extLst>
              <a:ext uri="{FF2B5EF4-FFF2-40B4-BE49-F238E27FC236}">
                <a16:creationId xmlns:a16="http://schemas.microsoft.com/office/drawing/2014/main" id="{ED188CB9-96C7-1848-933E-68CFBD8AF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4"/>
          <a:stretch/>
        </p:blipFill>
        <p:spPr bwMode="auto">
          <a:xfrm>
            <a:off x="-1338" y="2575609"/>
            <a:ext cx="3322479" cy="183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" descr="DSC00953.JPG">
            <a:extLst>
              <a:ext uri="{FF2B5EF4-FFF2-40B4-BE49-F238E27FC236}">
                <a16:creationId xmlns:a16="http://schemas.microsoft.com/office/drawing/2014/main" id="{3CBA1194-37F9-AF46-A897-8BDEDED4B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" y="4395521"/>
            <a:ext cx="3322479" cy="246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135E9086-D8E1-BE4A-9C51-F6CABFA1AC1D}"/>
              </a:ext>
            </a:extLst>
          </p:cNvPr>
          <p:cNvSpPr txBox="1">
            <a:spLocks/>
          </p:cNvSpPr>
          <p:nvPr/>
        </p:nvSpPr>
        <p:spPr>
          <a:xfrm>
            <a:off x="0" y="-52690"/>
            <a:ext cx="12192000" cy="902179"/>
          </a:xfrm>
          <a:prstGeom prst="rect">
            <a:avLst/>
          </a:prstGeom>
          <a:solidFill>
            <a:srgbClr val="117AF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Future Plans: SEIS-ADELIVE &amp; ANR CRYOS-TA</a:t>
            </a:r>
          </a:p>
          <a:p>
            <a:pPr algn="ctr">
              <a:lnSpc>
                <a:spcPct val="100000"/>
              </a:lnSpc>
            </a:pPr>
            <a:r>
              <a:rPr lang="fr-FR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Astrolabe glacier</a:t>
            </a:r>
            <a:endParaRPr lang="fr-FR" sz="28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80CF7B-F7B2-2944-9AA9-7185CD706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220" y="66771"/>
            <a:ext cx="1480135" cy="647559"/>
          </a:xfrm>
          <a:prstGeom prst="rect">
            <a:avLst/>
          </a:prstGeom>
        </p:spPr>
      </p:pic>
      <p:pic>
        <p:nvPicPr>
          <p:cNvPr id="15" name="Espace réservé du contenu 4">
            <a:extLst>
              <a:ext uri="{FF2B5EF4-FFF2-40B4-BE49-F238E27FC236}">
                <a16:creationId xmlns:a16="http://schemas.microsoft.com/office/drawing/2014/main" id="{E36BF7D1-1418-C447-B2A0-933D07FA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51" y="1041410"/>
            <a:ext cx="5154860" cy="165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74B53F-4D0D-4C43-8809-EEB047205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1142" y="3336820"/>
            <a:ext cx="5266268" cy="35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9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13201-8342-D44A-A665-F12C0630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4"/>
            <a:ext cx="10515600" cy="132556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en-US" dirty="0"/>
              <a:t>General Context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4965CE-DF8E-1142-AF6C-3B8A10312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31" y="1220218"/>
            <a:ext cx="8769193" cy="44175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15C777C-F6DA-4342-BF3C-0F0D49AA62F3}"/>
              </a:ext>
            </a:extLst>
          </p:cNvPr>
          <p:cNvSpPr txBox="1"/>
          <p:nvPr/>
        </p:nvSpPr>
        <p:spPr>
          <a:xfrm>
            <a:off x="103028" y="6439437"/>
            <a:ext cx="17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IPCC, AR6 (2021)</a:t>
            </a:r>
          </a:p>
        </p:txBody>
      </p:sp>
    </p:spTree>
    <p:extLst>
      <p:ext uri="{BB962C8B-B14F-4D97-AF65-F5344CB8AC3E}">
        <p14:creationId xmlns:p14="http://schemas.microsoft.com/office/powerpoint/2010/main" val="944499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399D619-9D84-7948-95C3-FA7FFDBE3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0195D7-97D7-A04B-BC0E-FF64FA954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fr-FR" sz="4000" dirty="0"/>
              <a:t>Merci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9EC3E09-8498-F545-8BE6-31150421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490" y="225385"/>
            <a:ext cx="2164572" cy="947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905FBB-6305-1247-B7B6-ED329B07D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1" y="225385"/>
            <a:ext cx="3980907" cy="11538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90B8F7-8540-BE46-8505-214DF92F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78" y="5950522"/>
            <a:ext cx="3048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62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4"/>
            <a:ext cx="10515600" cy="1325563"/>
          </a:xfrm>
        </p:spPr>
        <p:txBody>
          <a:bodyPr/>
          <a:lstStyle/>
          <a:p>
            <a:r>
              <a:rPr lang="fr-FR" dirty="0"/>
              <a:t>3.2 Tidal Modulation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4EC8CB-CE98-B840-AAB7-706D9670330B}"/>
              </a:ext>
            </a:extLst>
          </p:cNvPr>
          <p:cNvSpPr txBox="1"/>
          <p:nvPr/>
        </p:nvSpPr>
        <p:spPr>
          <a:xfrm>
            <a:off x="101603" y="650240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M2 C. Groult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1C51A9-2021-864F-9BAB-A838D4E06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5" t="7869" r="8636" b="6622"/>
          <a:stretch/>
        </p:blipFill>
        <p:spPr>
          <a:xfrm>
            <a:off x="1054325" y="860367"/>
            <a:ext cx="10108277" cy="513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628" y="-12595"/>
            <a:ext cx="10515600" cy="1325563"/>
          </a:xfrm>
        </p:spPr>
        <p:txBody>
          <a:bodyPr/>
          <a:lstStyle/>
          <a:p>
            <a:r>
              <a:rPr lang="fr-FR" dirty="0"/>
              <a:t>3. </a:t>
            </a:r>
            <a:r>
              <a:rPr lang="fr-FR" dirty="0" err="1"/>
              <a:t>Cryosismicity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CD8B57-0140-974A-82F7-A5C918322D19}"/>
              </a:ext>
            </a:extLst>
          </p:cNvPr>
          <p:cNvSpPr txBox="1"/>
          <p:nvPr/>
        </p:nvSpPr>
        <p:spPr>
          <a:xfrm>
            <a:off x="101603" y="6502400"/>
            <a:ext cx="386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G. </a:t>
            </a:r>
            <a:r>
              <a:rPr lang="fr-FR" dirty="0" err="1"/>
              <a:t>Barruol</a:t>
            </a:r>
            <a:r>
              <a:rPr lang="fr-FR" dirty="0"/>
              <a:t>, communication personnelle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82DAA6-08DB-1A45-B747-20BC0C6CDBB8}"/>
              </a:ext>
            </a:extLst>
          </p:cNvPr>
          <p:cNvGrpSpPr>
            <a:grpSpLocks noChangeAspect="1"/>
          </p:cNvGrpSpPr>
          <p:nvPr/>
        </p:nvGrpSpPr>
        <p:grpSpPr>
          <a:xfrm>
            <a:off x="72578" y="478971"/>
            <a:ext cx="11340578" cy="6052457"/>
            <a:chOff x="1897717" y="789652"/>
            <a:chExt cx="10347886" cy="5522658"/>
          </a:xfrm>
        </p:grpSpPr>
        <p:pic>
          <p:nvPicPr>
            <p:cNvPr id="27" name="image8.png">
              <a:extLst>
                <a:ext uri="{FF2B5EF4-FFF2-40B4-BE49-F238E27FC236}">
                  <a16:creationId xmlns:a16="http://schemas.microsoft.com/office/drawing/2014/main" id="{2DC7DCC3-FFF4-7646-B4DA-7DF030252A14}"/>
                </a:ext>
              </a:extLst>
            </p:cNvPr>
            <p:cNvPicPr/>
            <p:nvPr/>
          </p:nvPicPr>
          <p:blipFill>
            <a:blip r:embed="rId2"/>
            <a:srcRect t="33261"/>
            <a:stretch>
              <a:fillRect/>
            </a:stretch>
          </p:blipFill>
          <p:spPr>
            <a:xfrm>
              <a:off x="1897717" y="789652"/>
              <a:ext cx="7090454" cy="5522658"/>
            </a:xfrm>
            <a:prstGeom prst="rect">
              <a:avLst/>
            </a:prstGeom>
            <a:ln/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AC5555B-F6C7-2B4F-97C0-CEC13BA472F6}"/>
                </a:ext>
              </a:extLst>
            </p:cNvPr>
            <p:cNvSpPr txBox="1"/>
            <p:nvPr/>
          </p:nvSpPr>
          <p:spPr>
            <a:xfrm>
              <a:off x="9252155" y="3964609"/>
              <a:ext cx="1880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Icequakes</a:t>
              </a:r>
              <a:r>
                <a:rPr lang="fr-FR" dirty="0"/>
                <a:t>, 1-10Hz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2466570-3C11-544A-8139-DDCB7375EB09}"/>
                </a:ext>
              </a:extLst>
            </p:cNvPr>
            <p:cNvSpPr txBox="1"/>
            <p:nvPr/>
          </p:nvSpPr>
          <p:spPr>
            <a:xfrm>
              <a:off x="9252155" y="4888841"/>
              <a:ext cx="2993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Secondary</a:t>
              </a:r>
              <a:r>
                <a:rPr lang="fr-FR" dirty="0"/>
                <a:t> </a:t>
              </a:r>
              <a:r>
                <a:rPr lang="fr-FR" dirty="0" err="1"/>
                <a:t>microseisms</a:t>
              </a:r>
              <a:r>
                <a:rPr lang="fr-FR" dirty="0"/>
                <a:t>, 1-10s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9DB2B3B-F2C4-FB40-8EC3-F182AD2332F8}"/>
                </a:ext>
              </a:extLst>
            </p:cNvPr>
            <p:cNvSpPr txBox="1"/>
            <p:nvPr/>
          </p:nvSpPr>
          <p:spPr>
            <a:xfrm>
              <a:off x="9252155" y="5616428"/>
              <a:ext cx="2863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Primary</a:t>
              </a:r>
              <a:r>
                <a:rPr lang="fr-FR" dirty="0"/>
                <a:t> </a:t>
              </a:r>
              <a:r>
                <a:rPr lang="fr-FR" dirty="0" err="1"/>
                <a:t>microseisms</a:t>
              </a:r>
              <a:r>
                <a:rPr lang="fr-FR" dirty="0"/>
                <a:t>, 10-20s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EA45EEC4-B796-CD4E-A70F-B962C4AC3E54}"/>
                </a:ext>
              </a:extLst>
            </p:cNvPr>
            <p:cNvSpPr txBox="1"/>
            <p:nvPr/>
          </p:nvSpPr>
          <p:spPr>
            <a:xfrm>
              <a:off x="9252155" y="1919499"/>
              <a:ext cx="2204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DRV East </a:t>
              </a:r>
              <a:r>
                <a:rPr lang="fr-FR" dirty="0" err="1"/>
                <a:t>seismogram</a:t>
              </a:r>
              <a:endParaRPr lang="fr-FR" dirty="0"/>
            </a:p>
          </p:txBody>
        </p:sp>
        <p:sp>
          <p:nvSpPr>
            <p:cNvPr id="32" name="Parenthèse fermante 31">
              <a:extLst>
                <a:ext uri="{FF2B5EF4-FFF2-40B4-BE49-F238E27FC236}">
                  <a16:creationId xmlns:a16="http://schemas.microsoft.com/office/drawing/2014/main" id="{6CD6D989-ABFE-E148-972D-3EC4887CD757}"/>
                </a:ext>
              </a:extLst>
            </p:cNvPr>
            <p:cNvSpPr/>
            <p:nvPr/>
          </p:nvSpPr>
          <p:spPr>
            <a:xfrm>
              <a:off x="9124335" y="3696929"/>
              <a:ext cx="127820" cy="924232"/>
            </a:xfrm>
            <a:prstGeom prst="rightBracket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Parenthèse fermante 32">
              <a:extLst>
                <a:ext uri="{FF2B5EF4-FFF2-40B4-BE49-F238E27FC236}">
                  <a16:creationId xmlns:a16="http://schemas.microsoft.com/office/drawing/2014/main" id="{2DA88047-4FD3-814C-B57B-4E368F83482B}"/>
                </a:ext>
              </a:extLst>
            </p:cNvPr>
            <p:cNvSpPr/>
            <p:nvPr/>
          </p:nvSpPr>
          <p:spPr>
            <a:xfrm>
              <a:off x="9143999" y="4650661"/>
              <a:ext cx="127820" cy="924232"/>
            </a:xfrm>
            <a:prstGeom prst="rightBracket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Parenthèse fermante 33">
              <a:extLst>
                <a:ext uri="{FF2B5EF4-FFF2-40B4-BE49-F238E27FC236}">
                  <a16:creationId xmlns:a16="http://schemas.microsoft.com/office/drawing/2014/main" id="{FF8431E3-3C43-144B-A785-579C950D9B2D}"/>
                </a:ext>
              </a:extLst>
            </p:cNvPr>
            <p:cNvSpPr/>
            <p:nvPr/>
          </p:nvSpPr>
          <p:spPr>
            <a:xfrm>
              <a:off x="9124335" y="5594557"/>
              <a:ext cx="147484" cy="434702"/>
            </a:xfrm>
            <a:prstGeom prst="rightBracket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42967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4821"/>
            <a:ext cx="10515600" cy="1325563"/>
          </a:xfrm>
        </p:spPr>
        <p:txBody>
          <a:bodyPr/>
          <a:lstStyle/>
          <a:p>
            <a:r>
              <a:rPr lang="fr-FR" dirty="0"/>
              <a:t>3. First </a:t>
            </a:r>
            <a:r>
              <a:rPr lang="fr-FR" dirty="0" err="1"/>
              <a:t>results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02947A-BB1E-E84A-B4FA-4304CC3BE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" r="3064"/>
          <a:stretch/>
        </p:blipFill>
        <p:spPr>
          <a:xfrm>
            <a:off x="72570" y="986518"/>
            <a:ext cx="4891314" cy="48849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D8DBFF-544A-8D45-BBA4-3817429EF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33"/>
          <a:stretch/>
        </p:blipFill>
        <p:spPr>
          <a:xfrm>
            <a:off x="6720114" y="3259352"/>
            <a:ext cx="5399316" cy="35986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4DDC01-C38F-B143-9487-61F8EEBE91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4" t="10186" r="12987" b="3106"/>
          <a:stretch/>
        </p:blipFill>
        <p:spPr>
          <a:xfrm>
            <a:off x="4949370" y="14514"/>
            <a:ext cx="4470402" cy="314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66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B29701-B862-7D4A-BF61-DA4E6C3E5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485900"/>
            <a:ext cx="117475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4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EFA3BAA-6663-BD4D-A550-18B4953F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38" y="0"/>
            <a:ext cx="973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84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5492C6-180A-BF4E-9525-7F7190B69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479550"/>
            <a:ext cx="5981700" cy="38989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0590D22-DCA2-A64C-8F05-5CC40AE4D6B4}"/>
              </a:ext>
            </a:extLst>
          </p:cNvPr>
          <p:cNvSpPr txBox="1"/>
          <p:nvPr/>
        </p:nvSpPr>
        <p:spPr>
          <a:xfrm>
            <a:off x="199505" y="6350923"/>
            <a:ext cx="214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</a:t>
            </a:r>
            <a:r>
              <a:rPr lang="fr-FR" dirty="0" err="1"/>
              <a:t>Meur</a:t>
            </a:r>
            <a:r>
              <a:rPr lang="fr-FR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067009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FBC030-691E-3C4F-ADA3-7ACD656BC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10" y="1638505"/>
            <a:ext cx="6921500" cy="381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1E3DC9-5C65-B74D-B79B-7BFC51CBCA6A}"/>
              </a:ext>
            </a:extLst>
          </p:cNvPr>
          <p:cNvSpPr txBox="1"/>
          <p:nvPr/>
        </p:nvSpPr>
        <p:spPr>
          <a:xfrm>
            <a:off x="199505" y="6350923"/>
            <a:ext cx="214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</a:t>
            </a:r>
            <a:r>
              <a:rPr lang="fr-FR" dirty="0" err="1"/>
              <a:t>Meur</a:t>
            </a:r>
            <a:r>
              <a:rPr lang="fr-FR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63886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13201-8342-D44A-A665-F12C0630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Contexte Général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FE38D167-F4FA-5849-9C1B-534A7EB9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4297486"/>
            <a:ext cx="11706896" cy="2560513"/>
          </a:xfrm>
        </p:spPr>
        <p:txBody>
          <a:bodyPr>
            <a:normAutofit fontScale="55000" lnSpcReduction="20000"/>
          </a:bodyPr>
          <a:lstStyle/>
          <a:p>
            <a:r>
              <a:rPr lang="fr-FR" sz="3600" u="sng" dirty="0"/>
              <a:t>Vulnérabilité des glaciers côtiers Antarctique au changement climatique : </a:t>
            </a:r>
          </a:p>
          <a:p>
            <a:endParaRPr lang="fr-FR" dirty="0"/>
          </a:p>
          <a:p>
            <a:pPr lvl="1">
              <a:lnSpc>
                <a:spcPct val="120000"/>
              </a:lnSpc>
            </a:pPr>
            <a:r>
              <a:rPr lang="fr-FR" sz="2900" b="1" dirty="0"/>
              <a:t>Présence de langues flottantes =&gt; sensibles à la dynamique de l'océan</a:t>
            </a:r>
            <a:r>
              <a:rPr lang="fr-FR" sz="2900" dirty="0"/>
              <a:t> (marées, houles), et </a:t>
            </a:r>
            <a:r>
              <a:rPr lang="fr-FR" sz="2900" b="1" dirty="0"/>
              <a:t>à son réchauffement</a:t>
            </a:r>
            <a:r>
              <a:rPr lang="fr-FR" sz="2900" dirty="0"/>
              <a:t>. L'intrusion d'eau chaude sous-glaciaire influence </a:t>
            </a:r>
            <a:r>
              <a:rPr lang="fr-FR" sz="2900" b="1" dirty="0"/>
              <a:t>la fonte basale</a:t>
            </a:r>
            <a:r>
              <a:rPr lang="fr-FR" sz="2900" dirty="0"/>
              <a:t> et augmente </a:t>
            </a:r>
            <a:r>
              <a:rPr lang="fr-FR" sz="2900" b="1" dirty="0"/>
              <a:t>la vulnérabilité de la calotte glaciaire.</a:t>
            </a:r>
          </a:p>
          <a:p>
            <a:pPr lvl="1">
              <a:lnSpc>
                <a:spcPct val="120000"/>
              </a:lnSpc>
            </a:pPr>
            <a:endParaRPr lang="fr-FR" sz="2900" dirty="0"/>
          </a:p>
          <a:p>
            <a:pPr lvl="1">
              <a:lnSpc>
                <a:spcPct val="120000"/>
              </a:lnSpc>
            </a:pPr>
            <a:r>
              <a:rPr lang="fr-FR" sz="2900" dirty="0"/>
              <a:t>Les études de télédétection fournissent des informations clés sur l'écoulement de la glace à grande échelle et sur la position des lignes d’échouages, mais elles ne décrivent pas </a:t>
            </a:r>
            <a:r>
              <a:rPr lang="fr-FR" sz="2900" b="1" dirty="0"/>
              <a:t>les processus à petite échelle qui contrôlent la dynamique des glaciers</a:t>
            </a:r>
            <a:r>
              <a:rPr lang="fr-FR" sz="2900" dirty="0"/>
              <a:t> </a:t>
            </a:r>
            <a:r>
              <a:rPr lang="fr-FR" sz="2900" dirty="0" err="1"/>
              <a:t>cotiers</a:t>
            </a:r>
            <a:r>
              <a:rPr lang="fr-FR" sz="2900" dirty="0"/>
              <a:t> Antarctique (topographie, crevasses, propriétés géologiques, frictionnelles et hydrologiques du substratum rocheux). </a:t>
            </a:r>
          </a:p>
          <a:p>
            <a:pPr lvl="1"/>
            <a:endParaRPr lang="fr-FR" dirty="0">
              <a:effectLst/>
            </a:endParaRPr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14" name="Espace réservé du contenu 4">
            <a:extLst>
              <a:ext uri="{FF2B5EF4-FFF2-40B4-BE49-F238E27FC236}">
                <a16:creationId xmlns:a16="http://schemas.microsoft.com/office/drawing/2014/main" id="{744DECCF-D894-2D41-9FFD-1EA76325A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67" y="1310710"/>
            <a:ext cx="11329944" cy="28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13201-8342-D44A-A665-F12C0630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94"/>
            <a:ext cx="10515600" cy="1325563"/>
          </a:xfrm>
        </p:spPr>
        <p:txBody>
          <a:bodyPr/>
          <a:lstStyle/>
          <a:p>
            <a:r>
              <a:rPr lang="en-US" dirty="0"/>
              <a:t>1. General Context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FE38D167-F4FA-5849-9C1B-534A7EB9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1" y="1690688"/>
            <a:ext cx="6296158" cy="4117684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effectLst/>
              </a:rPr>
              <a:t>The cryosphere is </a:t>
            </a:r>
            <a:r>
              <a:rPr lang="en-US" dirty="0" err="1">
                <a:effectLst/>
              </a:rPr>
              <a:t>seismicaly</a:t>
            </a:r>
            <a:r>
              <a:rPr lang="en-US" dirty="0">
                <a:effectLst/>
              </a:rPr>
              <a:t> active: </a:t>
            </a:r>
          </a:p>
          <a:p>
            <a:pPr lvl="2"/>
            <a:r>
              <a:rPr lang="en-US" dirty="0"/>
              <a:t>Icequakes</a:t>
            </a:r>
          </a:p>
          <a:p>
            <a:pPr lvl="2"/>
            <a:r>
              <a:rPr lang="en-US" dirty="0"/>
              <a:t>basal events</a:t>
            </a:r>
          </a:p>
          <a:p>
            <a:pPr lvl="2"/>
            <a:r>
              <a:rPr lang="en-US" dirty="0"/>
              <a:t>glacial tremors</a:t>
            </a:r>
          </a:p>
          <a:p>
            <a:pPr lvl="2"/>
            <a:r>
              <a:rPr lang="en-US" dirty="0"/>
              <a:t>Calving events</a:t>
            </a:r>
          </a:p>
          <a:p>
            <a:pPr lvl="2"/>
            <a:endParaRPr lang="en-US" dirty="0">
              <a:effectLst/>
            </a:endParaRPr>
          </a:p>
          <a:p>
            <a:pPr lvl="1"/>
            <a:r>
              <a:rPr lang="en-US" dirty="0"/>
              <a:t>There is a need for new methods to detect, classify and later locate all these seismic signals.</a:t>
            </a:r>
            <a:endParaRPr lang="en-US" dirty="0">
              <a:effectLst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347CEB-A6BE-2D48-A42D-AC857CF61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690688"/>
            <a:ext cx="5043950" cy="34739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0F9F4CE-FD08-2440-A081-170BD0BBEED0}"/>
              </a:ext>
            </a:extLst>
          </p:cNvPr>
          <p:cNvSpPr txBox="1"/>
          <p:nvPr/>
        </p:nvSpPr>
        <p:spPr>
          <a:xfrm>
            <a:off x="218941" y="5164667"/>
            <a:ext cx="271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Podolskiy</a:t>
            </a:r>
            <a:r>
              <a:rPr lang="fr-FR" dirty="0"/>
              <a:t> &amp; Walter, 2016).</a:t>
            </a:r>
          </a:p>
        </p:txBody>
      </p:sp>
    </p:spTree>
    <p:extLst>
      <p:ext uri="{BB962C8B-B14F-4D97-AF65-F5344CB8AC3E}">
        <p14:creationId xmlns:p14="http://schemas.microsoft.com/office/powerpoint/2010/main" val="3786814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13201-8342-D44A-A665-F12C0630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The Astrolabe Glacier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E4B615-D19B-C442-AEFC-ABD2017E6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68" y="1536142"/>
            <a:ext cx="5110332" cy="494548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00B9F33-4A9C-F046-AE30-048D6164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66" y="86784"/>
            <a:ext cx="3200402" cy="324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DEB816D-5D47-674E-A2E9-31C1B626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65" y="3525312"/>
            <a:ext cx="3200401" cy="32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46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13201-8342-D44A-A665-F12C0630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The Astrolabe Glacier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F4A404-6455-6441-BCA7-60001C0F2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03" y="1303214"/>
            <a:ext cx="9620762" cy="54343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78B0C8-77D9-8142-97DC-8905FCE4400C}"/>
              </a:ext>
            </a:extLst>
          </p:cNvPr>
          <p:cNvSpPr txBox="1"/>
          <p:nvPr/>
        </p:nvSpPr>
        <p:spPr>
          <a:xfrm>
            <a:off x="90152" y="6445515"/>
            <a:ext cx="498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From</a:t>
            </a:r>
            <a:r>
              <a:rPr lang="fr-FR" dirty="0"/>
              <a:t> F. Provost &amp; J-P. Malet (pers. Communication)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34F910-531B-E04F-960F-EC53494BE7F2}"/>
              </a:ext>
            </a:extLst>
          </p:cNvPr>
          <p:cNvSpPr txBox="1"/>
          <p:nvPr/>
        </p:nvSpPr>
        <p:spPr>
          <a:xfrm>
            <a:off x="8854324" y="2871987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(m/</a:t>
            </a:r>
            <a:r>
              <a:rPr lang="fr-FR" sz="1600" dirty="0" err="1"/>
              <a:t>yr</a:t>
            </a:r>
            <a:r>
              <a:rPr lang="fr-FR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234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89"/>
            <a:ext cx="10515600" cy="1325563"/>
          </a:xfrm>
        </p:spPr>
        <p:txBody>
          <a:bodyPr/>
          <a:lstStyle/>
          <a:p>
            <a:r>
              <a:rPr lang="fr-FR" dirty="0"/>
              <a:t>3.1 </a:t>
            </a:r>
            <a:r>
              <a:rPr lang="fr-FR" dirty="0" err="1"/>
              <a:t>Cryosismicity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4EF9D2-7F4B-7448-8EE8-C4A90518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2" b="892"/>
          <a:stretch/>
        </p:blipFill>
        <p:spPr>
          <a:xfrm>
            <a:off x="5856094" y="148801"/>
            <a:ext cx="6134611" cy="46035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6657E2-6B39-0741-9F5E-B1458B8EB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1" y="1384484"/>
            <a:ext cx="5110332" cy="49454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8F558EA-91A3-484C-AA2B-50CA4DCF746D}"/>
              </a:ext>
            </a:extLst>
          </p:cNvPr>
          <p:cNvSpPr txBox="1"/>
          <p:nvPr/>
        </p:nvSpPr>
        <p:spPr>
          <a:xfrm>
            <a:off x="5856093" y="4954873"/>
            <a:ext cx="6006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 burst of seismic activity between 2 and 8Hz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Duration ~ 2-3h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 3 times a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Visible of consecutives days with a time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Appear all year round with seasonality</a:t>
            </a:r>
          </a:p>
        </p:txBody>
      </p:sp>
    </p:spTree>
    <p:extLst>
      <p:ext uri="{BB962C8B-B14F-4D97-AF65-F5344CB8AC3E}">
        <p14:creationId xmlns:p14="http://schemas.microsoft.com/office/powerpoint/2010/main" val="864898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81"/>
            <a:ext cx="10515600" cy="1325563"/>
          </a:xfrm>
        </p:spPr>
        <p:txBody>
          <a:bodyPr/>
          <a:lstStyle/>
          <a:p>
            <a:r>
              <a:rPr lang="fr-FR" dirty="0"/>
              <a:t>3.1 </a:t>
            </a:r>
            <a:r>
              <a:rPr lang="fr-FR" dirty="0" err="1"/>
              <a:t>Cryosismicity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10B84B-3074-5249-B3DE-12A47082C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"/>
          <a:stretch/>
        </p:blipFill>
        <p:spPr>
          <a:xfrm>
            <a:off x="5525036" y="0"/>
            <a:ext cx="4993293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2638E2-3663-6645-AA28-B543851F9965}"/>
              </a:ext>
            </a:extLst>
          </p:cNvPr>
          <p:cNvSpPr txBox="1"/>
          <p:nvPr/>
        </p:nvSpPr>
        <p:spPr>
          <a:xfrm>
            <a:off x="318178" y="1690688"/>
            <a:ext cx="6006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 burst of seismic activity between 1 and 8Hz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Duration ~ 2-3h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 3 times a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Visible of consecutives days with a time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Appear all year round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A6377F-2503-B84C-9CD3-3C455B166F9F}"/>
              </a:ext>
            </a:extLst>
          </p:cNvPr>
          <p:cNvSpPr txBox="1"/>
          <p:nvPr/>
        </p:nvSpPr>
        <p:spPr>
          <a:xfrm>
            <a:off x="10518330" y="658574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29 Jan. 2018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CEE4C4-20C1-F14E-9E47-F6BC84B2E830}"/>
              </a:ext>
            </a:extLst>
          </p:cNvPr>
          <p:cNvSpPr txBox="1"/>
          <p:nvPr/>
        </p:nvSpPr>
        <p:spPr>
          <a:xfrm>
            <a:off x="10517360" y="2244686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 Jan. 2018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C4D7DC-8319-AC42-8AD6-EEF36AFDE1E2}"/>
              </a:ext>
            </a:extLst>
          </p:cNvPr>
          <p:cNvSpPr txBox="1"/>
          <p:nvPr/>
        </p:nvSpPr>
        <p:spPr>
          <a:xfrm>
            <a:off x="10517360" y="3830798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31 Jan. 2018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0F8EFE-C1F4-884C-843B-0B8E906176D6}"/>
              </a:ext>
            </a:extLst>
          </p:cNvPr>
          <p:cNvSpPr txBox="1"/>
          <p:nvPr/>
        </p:nvSpPr>
        <p:spPr>
          <a:xfrm>
            <a:off x="10517360" y="5601915"/>
            <a:ext cx="138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01 </a:t>
            </a:r>
            <a:r>
              <a:rPr lang="fr-FR" dirty="0" err="1"/>
              <a:t>Feb</a:t>
            </a:r>
            <a:r>
              <a:rPr lang="fr-FR" dirty="0"/>
              <a:t>. 2018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832805-5273-5648-A619-6E7DECCE1211}"/>
              </a:ext>
            </a:extLst>
          </p:cNvPr>
          <p:cNvSpPr txBox="1"/>
          <p:nvPr/>
        </p:nvSpPr>
        <p:spPr>
          <a:xfrm>
            <a:off x="101603" y="650240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M2 C. Groult</a:t>
            </a:r>
          </a:p>
        </p:txBody>
      </p:sp>
    </p:spTree>
    <p:extLst>
      <p:ext uri="{BB962C8B-B14F-4D97-AF65-F5344CB8AC3E}">
        <p14:creationId xmlns:p14="http://schemas.microsoft.com/office/powerpoint/2010/main" val="3900689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349E273-109F-604B-9798-BFD8DBE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82"/>
            <a:ext cx="10515600" cy="1325563"/>
          </a:xfrm>
        </p:spPr>
        <p:txBody>
          <a:bodyPr/>
          <a:lstStyle/>
          <a:p>
            <a:r>
              <a:rPr lang="fr-FR" dirty="0"/>
              <a:t>3.1 </a:t>
            </a:r>
            <a:r>
              <a:rPr lang="fr-FR" dirty="0" err="1"/>
              <a:t>Cryosismicity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10B84B-3074-5249-B3DE-12A47082C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420" y="0"/>
            <a:ext cx="510491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2638E2-3663-6645-AA28-B543851F9965}"/>
              </a:ext>
            </a:extLst>
          </p:cNvPr>
          <p:cNvSpPr txBox="1"/>
          <p:nvPr/>
        </p:nvSpPr>
        <p:spPr>
          <a:xfrm>
            <a:off x="318178" y="1690688"/>
            <a:ext cx="6006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 burst of seismic activity between 1 and 8Hz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Duration ~ 2-3h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 3 times a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Visible of consecutives days with a time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Appear all year round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A6377F-2503-B84C-9CD3-3C455B166F9F}"/>
              </a:ext>
            </a:extLst>
          </p:cNvPr>
          <p:cNvSpPr txBox="1"/>
          <p:nvPr/>
        </p:nvSpPr>
        <p:spPr>
          <a:xfrm>
            <a:off x="10518330" y="658574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29 Jan. 2018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CEE4C4-20C1-F14E-9E47-F6BC84B2E830}"/>
              </a:ext>
            </a:extLst>
          </p:cNvPr>
          <p:cNvSpPr txBox="1"/>
          <p:nvPr/>
        </p:nvSpPr>
        <p:spPr>
          <a:xfrm>
            <a:off x="10517360" y="2244686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 Jan. 2018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C4D7DC-8319-AC42-8AD6-EEF36AFDE1E2}"/>
              </a:ext>
            </a:extLst>
          </p:cNvPr>
          <p:cNvSpPr txBox="1"/>
          <p:nvPr/>
        </p:nvSpPr>
        <p:spPr>
          <a:xfrm>
            <a:off x="10517360" y="3830798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31 Jan. 2018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0F8EFE-C1F4-884C-843B-0B8E906176D6}"/>
              </a:ext>
            </a:extLst>
          </p:cNvPr>
          <p:cNvSpPr txBox="1"/>
          <p:nvPr/>
        </p:nvSpPr>
        <p:spPr>
          <a:xfrm>
            <a:off x="10517360" y="5601915"/>
            <a:ext cx="138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01 </a:t>
            </a:r>
            <a:r>
              <a:rPr lang="fr-FR" dirty="0" err="1"/>
              <a:t>Feb</a:t>
            </a:r>
            <a:r>
              <a:rPr lang="fr-FR" dirty="0"/>
              <a:t>. 2018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8DFB7D-B134-6A41-B46F-30C6F6314820}"/>
              </a:ext>
            </a:extLst>
          </p:cNvPr>
          <p:cNvSpPr txBox="1"/>
          <p:nvPr/>
        </p:nvSpPr>
        <p:spPr>
          <a:xfrm>
            <a:off x="838200" y="3641973"/>
            <a:ext cx="3836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Tidal modulation of </a:t>
            </a:r>
            <a:r>
              <a:rPr lang="fr-FR" sz="3200" dirty="0" err="1">
                <a:solidFill>
                  <a:srgbClr val="FF0000"/>
                </a:solidFill>
              </a:rPr>
              <a:t>cryoseismic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activity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CB7C68-C8AF-554C-90D2-3357C1E31A58}"/>
              </a:ext>
            </a:extLst>
          </p:cNvPr>
          <p:cNvSpPr txBox="1"/>
          <p:nvPr/>
        </p:nvSpPr>
        <p:spPr>
          <a:xfrm>
            <a:off x="470932" y="5156298"/>
            <a:ext cx="468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=&gt; Computed the seismic energies between 2 and 4Hz during 2018 to build time series that can be compared to tidal forcing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E0DBDD0-3DBD-764B-AD0A-085837A48CA1}"/>
              </a:ext>
            </a:extLst>
          </p:cNvPr>
          <p:cNvSpPr txBox="1"/>
          <p:nvPr/>
        </p:nvSpPr>
        <p:spPr>
          <a:xfrm>
            <a:off x="101603" y="650240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Stage M2 C. Groult</a:t>
            </a:r>
          </a:p>
        </p:txBody>
      </p:sp>
    </p:spTree>
    <p:extLst>
      <p:ext uri="{BB962C8B-B14F-4D97-AF65-F5344CB8AC3E}">
        <p14:creationId xmlns:p14="http://schemas.microsoft.com/office/powerpoint/2010/main" val="3860695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821</Words>
  <Application>Microsoft Macintosh PowerPoint</Application>
  <PresentationFormat>Grand écran</PresentationFormat>
  <Paragraphs>131</Paragraphs>
  <Slides>27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FranklinGothic</vt:lpstr>
      <vt:lpstr>Symbol</vt:lpstr>
      <vt:lpstr>Thème Office</vt:lpstr>
      <vt:lpstr>Cryo-sismicité côtière en Terre Adélie : effet des marées sur la dynamique du glacier de l'Astrolabe</vt:lpstr>
      <vt:lpstr>1. General Context</vt:lpstr>
      <vt:lpstr>1. Contexte Général</vt:lpstr>
      <vt:lpstr>1. General Context</vt:lpstr>
      <vt:lpstr>2. The Astrolabe Glacier</vt:lpstr>
      <vt:lpstr>2. The Astrolabe Glacier</vt:lpstr>
      <vt:lpstr>3.1 Cryosismicity</vt:lpstr>
      <vt:lpstr>3.1 Cryosismicity</vt:lpstr>
      <vt:lpstr>3.1 Cryosismicity</vt:lpstr>
      <vt:lpstr>3.2 Tidal Modulation</vt:lpstr>
      <vt:lpstr>3.2 Tidal Modulation</vt:lpstr>
      <vt:lpstr>3.2 Tidal Modulation – STA/LTA</vt:lpstr>
      <vt:lpstr>3.2 Tidal Modulation</vt:lpstr>
      <vt:lpstr>3.3. Tidal Modulation time evolution</vt:lpstr>
      <vt:lpstr>3.3. Tidal Modulation time evolution</vt:lpstr>
      <vt:lpstr>3.3. Tidal Modulation time evolution</vt:lpstr>
      <vt:lpstr>3.4 Calving</vt:lpstr>
      <vt:lpstr>4. Summary and Future Plans</vt:lpstr>
      <vt:lpstr>Présentation PowerPoint</vt:lpstr>
      <vt:lpstr>Merci</vt:lpstr>
      <vt:lpstr>3.2 Tidal Modulation</vt:lpstr>
      <vt:lpstr>3. Cryosismicity</vt:lpstr>
      <vt:lpstr>3. First results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Cryoseismology in Terre  Adélie : Monitoring the dynamics of the Astrolabe glacier</dc:title>
  <dc:creator>Dimitri Zigone</dc:creator>
  <cp:lastModifiedBy>Dimitri Zigone</cp:lastModifiedBy>
  <cp:revision>132</cp:revision>
  <dcterms:created xsi:type="dcterms:W3CDTF">2020-12-11T08:26:47Z</dcterms:created>
  <dcterms:modified xsi:type="dcterms:W3CDTF">2021-11-17T13:58:18Z</dcterms:modified>
</cp:coreProperties>
</file>