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9" r:id="rId4"/>
    <p:sldId id="273" r:id="rId5"/>
    <p:sldId id="262" r:id="rId6"/>
    <p:sldId id="275" r:id="rId7"/>
    <p:sldId id="263" r:id="rId8"/>
    <p:sldId id="274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5BD32-4EF0-4B50-80A2-4406B065187F}" type="datetimeFigureOut">
              <a:rPr lang="fr-FR" smtClean="0"/>
              <a:t>15/11/2021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A1BB0-D4EE-407D-A252-B310695C9C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99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A1BB0-D4EE-407D-A252-B310695C9CE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33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A1BB0-D4EE-407D-A252-B310695C9CE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11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F4DDD-547C-41CB-9862-F0E5EA447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039773-00A3-43F0-BCF7-3729F9F89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6C2938-8FE8-493C-ABC3-5E2DB83E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C7E425-1F3F-43ED-8B0F-AFD246B7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A5B450-BEA9-4234-A48E-F754558E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44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01391-D410-4072-A964-C059CE07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DADE35-A733-4EF7-833F-5BB194D50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1B4CF-AB6D-4741-819D-87FCE840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A184D6-5926-4D1F-944A-89400C43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39B7FC-7731-4033-8410-8D134F29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48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22B15DD-7317-4025-805E-9B47526E8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98F4E5-1199-4D7D-B6FC-83CF9E4D0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A744EC-CE8C-4C25-A70E-2E1FAB8C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AB31DB-5080-4416-B379-11B50B4A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721596-35FE-4068-9BE6-EB7540C7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46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9431F-6F51-4D34-BE47-7691CB76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6C063C-7787-4D1C-B664-1C53A1C51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7B88AF-3914-498B-8B73-C3D4DC5E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C9420E-BEA8-4885-965A-9D90DFB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940FAF-3151-4FC3-A2EC-B42BED82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65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B676F-D06E-4937-A509-3E3DD965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6F4A90-E288-4380-95BF-118517C67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894CF-48A6-41FD-8B62-061264085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C11F47-3C6D-4E29-8BA6-89E72CB1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187E7F-665D-4BF9-AF08-F38B812A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29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BFB72-AE70-4DC0-980F-A1B255EC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9DC54E-8C3E-43EB-A112-511A74562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3E42F9-C911-4DC9-8937-5D87CAEC9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D75291-285B-42B8-86F5-115773E5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47F13-1BBC-44A0-9C53-BEDB7024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52F866-933F-4718-8654-7CA05695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8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110EB-CF0A-41BF-8D95-B98C930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540544-C564-45B4-A4E9-F390B3788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48DE49-B874-4A9B-928C-9EF13DD75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4D3266-100D-475D-8347-CF5BB0AD4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D71327-D4C3-4125-AFD5-8D2B2E26F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1C694C-A344-43D5-B71A-E6F67991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55332F-04F0-4A22-A05A-62CDD466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BBCC3A-0B6B-4958-94F4-9516CA8D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08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4D30F-6B61-4A9F-9AA9-2BE635B1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BC26E0-4BBB-48DB-9C44-71911F59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ED247B-867E-4DC6-BB4E-A66BF5522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0CF2C8-B3D7-4887-987C-4915C611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3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A497CF-225A-4F9E-BD1E-8B0B76E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AB7B1F-F87B-478B-889B-3AFCE2DF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1E8CC0-40AC-439E-A047-16423E25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29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29E2DA-8535-454C-A6EC-2A1B2B2A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9ADC3-4683-4D2E-B4F5-A81146F1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A4E69F-81BF-4946-93C0-446F4AF5B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9D7211-359E-4FF5-96B3-A0EF0E877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51BDAA-83C0-48E8-B9D9-F24C6F0C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314D26-C286-40CF-97E1-E6397FB4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93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9C344-876A-42EE-B410-A6683A17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12E6150-B11C-4E58-8069-0D3E64EB9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0B2EF4-DF5D-4A3B-995C-026C99D1B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999B5A-C49D-4D25-86A5-7840CB89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899F71-AE71-4041-B021-CC927FC9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93BCAA-196D-410C-9608-DCBF656E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23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53E3EB-09C7-4CA0-B9FE-5F302FA2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9B5823-38B5-42DB-B79A-D166CB71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81EF59-1BFD-437B-895D-6C746B2E1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8C48E-8760-4B2C-B784-2549972BC368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48EBA0-0E6A-4D21-A8DA-9E1C737AF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D7597-A86A-45EE-878D-9FEB211A0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B3C9-0291-48C5-AB51-53CF5431AD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28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ED41F-9B14-4307-8F3B-D94FE3FAA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L'héritage de la famille Rothé au Bureau central sismologique français (BCSF) : une histoire d'hégémonie dans la sismicité française</a:t>
            </a:r>
            <a:endParaRPr lang="fr-FR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F2A150-7582-41FE-8DF4-701B95264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7472"/>
            <a:ext cx="9144000" cy="1655762"/>
          </a:xfrm>
        </p:spPr>
        <p:txBody>
          <a:bodyPr/>
          <a:lstStyle/>
          <a:p>
            <a:r>
              <a:rPr lang="fr-FR" dirty="0"/>
              <a:t>Mathias Roger</a:t>
            </a:r>
          </a:p>
          <a:p>
            <a:r>
              <a:rPr lang="fr-FR" dirty="0"/>
              <a:t>Docteur en sociologie des sciences et des techniques</a:t>
            </a:r>
          </a:p>
        </p:txBody>
      </p:sp>
    </p:spTree>
    <p:extLst>
      <p:ext uri="{BB962C8B-B14F-4D97-AF65-F5344CB8AC3E}">
        <p14:creationId xmlns:p14="http://schemas.microsoft.com/office/powerpoint/2010/main" val="395276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EE57D-17FA-4E59-92D6-BDAF686B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514350"/>
            <a:ext cx="10515600" cy="1025525"/>
          </a:xfrm>
        </p:spPr>
        <p:txBody>
          <a:bodyPr/>
          <a:lstStyle/>
          <a:p>
            <a:r>
              <a:rPr lang="fr-FR" dirty="0"/>
              <a:t>Carte sismotectonique de France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D049E3F7-5B48-4900-8F48-08ED761D749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0" y="1791414"/>
            <a:ext cx="4191000" cy="4965224"/>
          </a:xfrm>
          <a:prstGeom prst="rect">
            <a:avLst/>
          </a:prstGeom>
          <a:ln/>
        </p:spPr>
      </p:pic>
      <p:pic>
        <p:nvPicPr>
          <p:cNvPr id="5" name="image6.png">
            <a:extLst>
              <a:ext uri="{FF2B5EF4-FFF2-40B4-BE49-F238E27FC236}">
                <a16:creationId xmlns:a16="http://schemas.microsoft.com/office/drawing/2014/main" id="{0454927A-508A-4A6B-9AEE-A01124C6FEB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6787" y="1791414"/>
            <a:ext cx="4019550" cy="5004118"/>
          </a:xfrm>
          <a:prstGeom prst="rect">
            <a:avLst/>
          </a:prstGeom>
          <a:ln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C2AD364-3F4E-4FF7-A619-6B177E3A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638175"/>
            <a:ext cx="2809875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8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EE57D-17FA-4E59-92D6-BDAF686B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b="1" dirty="0"/>
              <a:t>Conclusion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17358-8C4D-4C89-8F89-F55DF6E30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90688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FR" sz="3200" dirty="0"/>
              <a:t> Ambiguïté d’un héritage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FR" sz="3200" dirty="0"/>
              <a:t> Importance excessive de certains personnages dans une pratique scientifique à fort enjeu 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FR" sz="3200" dirty="0"/>
              <a:t> Intrication de la pratique scientifique dans un réseau d’enjeu contraignant </a:t>
            </a:r>
          </a:p>
        </p:txBody>
      </p:sp>
    </p:spTree>
    <p:extLst>
      <p:ext uri="{BB962C8B-B14F-4D97-AF65-F5344CB8AC3E}">
        <p14:creationId xmlns:p14="http://schemas.microsoft.com/office/powerpoint/2010/main" val="53299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1D2D04F-4D8F-4B65-BD3D-A686E6D4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5" y="485775"/>
            <a:ext cx="4305829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D744E1D-0716-49FC-9869-63EBDCA9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015" y="5689600"/>
            <a:ext cx="7010400" cy="1177925"/>
          </a:xfrm>
        </p:spPr>
        <p:txBody>
          <a:bodyPr/>
          <a:lstStyle/>
          <a:p>
            <a:r>
              <a:rPr lang="fr-FR" dirty="0"/>
              <a:t>mr.roger.mathias@gmail.com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5D8805-4DFF-4128-A4D6-558347466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57150"/>
            <a:ext cx="4314518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0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22420-3EEC-400D-9263-479AF803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Edmond Ernest Antoine </a:t>
            </a:r>
            <a:r>
              <a:rPr lang="en-US" dirty="0" err="1"/>
              <a:t>Rothé</a:t>
            </a:r>
            <a:r>
              <a:rPr lang="en-US" dirty="0"/>
              <a:t> (1873-1942)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BB960E-420E-4DF9-8A14-53ACFDA8A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2341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000" dirty="0"/>
              <a:t>Doyen de l’université de Strasbourg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dirty="0"/>
              <a:t>Décoré de la Légion d’honneur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dirty="0"/>
              <a:t>Fondateur et directeur des tous les instituts de Strasbourg (</a:t>
            </a:r>
            <a:r>
              <a:rPr lang="fr-FR" sz="2000" dirty="0" err="1"/>
              <a:t>IGPs</a:t>
            </a:r>
            <a:r>
              <a:rPr lang="fr-FR" sz="2000" dirty="0"/>
              <a:t>, BCSF, BCIS, AIS) </a:t>
            </a:r>
          </a:p>
          <a:p>
            <a:endParaRPr lang="fr-F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Mis en place d’un réseau complet de recueil et de centralisation de la données sismique (centralisation des enregistrements sismique et études post-sismique) et de leur diffusion (rubrique dans l’annale de géophysique)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Construction d’un </a:t>
            </a:r>
            <a:r>
              <a:rPr lang="fr-FR" sz="2000" dirty="0" err="1"/>
              <a:t>metacatalogue</a:t>
            </a:r>
            <a:r>
              <a:rPr lang="fr-FR" sz="2000" dirty="0"/>
              <a:t> de séisme métropolitaine (compilation de Von Hoff, Alexis </a:t>
            </a:r>
            <a:r>
              <a:rPr lang="fr-FR" sz="2000" dirty="0" err="1"/>
              <a:t>Perrey</a:t>
            </a:r>
            <a:r>
              <a:rPr lang="fr-FR" sz="2000" dirty="0"/>
              <a:t> et </a:t>
            </a:r>
            <a:r>
              <a:rPr lang="fr-FR" sz="2000" dirty="0" err="1"/>
              <a:t>Montessus</a:t>
            </a:r>
            <a:r>
              <a:rPr lang="fr-FR" sz="2000" dirty="0"/>
              <a:t> de Ballore) précisant la date et l’emplacement des séismes anciens et regroupant l’ensemble des fiches disponibles sur ces séismes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Promoteur de la prévention des calamités </a:t>
            </a:r>
          </a:p>
          <a:p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757271-3749-4621-B0C4-412AA095E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968" y="1485900"/>
            <a:ext cx="3944873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6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F8CA4-349F-46AB-944F-486A57D8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Jean-Pierre </a:t>
            </a:r>
            <a:r>
              <a:rPr lang="en-US" dirty="0" err="1"/>
              <a:t>Rothé</a:t>
            </a:r>
            <a:r>
              <a:rPr lang="en-US" dirty="0"/>
              <a:t> (1906-1991)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D437231-A8AD-40FA-A882-646B31C8A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27" t="-876" r="2627" b="876"/>
          <a:stretch/>
        </p:blipFill>
        <p:spPr>
          <a:xfrm>
            <a:off x="0" y="1923488"/>
            <a:ext cx="6402916" cy="480218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78645C-6E61-4F54-AFC4-A7C9DAA87E10}"/>
              </a:ext>
            </a:extLst>
          </p:cNvPr>
          <p:cNvSpPr txBox="1"/>
          <p:nvPr/>
        </p:nvSpPr>
        <p:spPr>
          <a:xfrm>
            <a:off x="6241143" y="2293257"/>
            <a:ext cx="55299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En 1942, </a:t>
            </a:r>
            <a:r>
              <a:rPr lang="fr-FR" dirty="0" err="1"/>
              <a:t>Rothé</a:t>
            </a:r>
            <a:r>
              <a:rPr lang="fr-FR" dirty="0"/>
              <a:t> prend la suite des travaux de son père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A la fin de la guerre il prend sa place à la tête de tous les institut de Strasbourg (</a:t>
            </a:r>
            <a:r>
              <a:rPr lang="fr-FR" dirty="0" err="1"/>
              <a:t>IPGs</a:t>
            </a:r>
            <a:r>
              <a:rPr lang="fr-FR" dirty="0"/>
              <a:t>, BSCF, AIS)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Il va être l’opérateur de la transformation du séisme en tant que phénomène naturel au séisme en tant qu’aléa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Cartographie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Evaluation des intensités</a:t>
            </a:r>
          </a:p>
        </p:txBody>
      </p:sp>
    </p:spTree>
    <p:extLst>
      <p:ext uri="{BB962C8B-B14F-4D97-AF65-F5344CB8AC3E}">
        <p14:creationId xmlns:p14="http://schemas.microsoft.com/office/powerpoint/2010/main" val="69860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F8CA4-349F-46AB-944F-486A57D8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Jean-Pierre </a:t>
            </a:r>
            <a:r>
              <a:rPr lang="en-US" dirty="0" err="1"/>
              <a:t>Rothé</a:t>
            </a:r>
            <a:r>
              <a:rPr lang="en-US" dirty="0"/>
              <a:t> (1906-1991)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DD7347-626B-4354-B688-16DE8DE4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25003"/>
            <a:ext cx="554495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With the Second World War and the death of his father, Edmond, in 1942, the publication of annual seismic data was interrupted between 1939 and 1948. In 1954, Jean-Pierre </a:t>
            </a:r>
            <a:r>
              <a:rPr lang="en-US" sz="2400" dirty="0" err="1"/>
              <a:t>Rothé</a:t>
            </a:r>
            <a:r>
              <a:rPr lang="en-US" sz="2400" dirty="0"/>
              <a:t> and Nicolas </a:t>
            </a:r>
            <a:r>
              <a:rPr lang="en-US" sz="2400" dirty="0" err="1"/>
              <a:t>Dechevoy</a:t>
            </a:r>
            <a:r>
              <a:rPr lang="en-US" sz="2400" dirty="0"/>
              <a:t> published a study to fill this interruption, gathering all the seismic documentation of the period 1940–1950 [</a:t>
            </a:r>
            <a:r>
              <a:rPr lang="en-US" sz="2400" dirty="0" err="1"/>
              <a:t>Rothé</a:t>
            </a:r>
            <a:r>
              <a:rPr lang="en-US" sz="2400" dirty="0"/>
              <a:t> and </a:t>
            </a:r>
            <a:r>
              <a:rPr lang="en-US" sz="2400" dirty="0" err="1"/>
              <a:t>Dechevoy</a:t>
            </a:r>
            <a:r>
              <a:rPr lang="en-US" sz="2400" dirty="0"/>
              <a:t> 1954]. In this study, for the very first time, they accompanied the seismic catalog with a cartography representing the distribution of epicenters on the metropolitan map of France (cf. Figure 4). However, even if earthquakes were listed according to their </a:t>
            </a:r>
            <a:r>
              <a:rPr lang="en-US" sz="2400" dirty="0" err="1"/>
              <a:t>macroseismic</a:t>
            </a:r>
            <a:r>
              <a:rPr lang="en-US" sz="2400" dirty="0"/>
              <a:t> range, their intensity was not specified.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751E11-C325-499E-AAF5-A427B87E0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5781"/>
            <a:ext cx="5257800" cy="49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EE57D-17FA-4E59-92D6-BDAF686B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27" y="142599"/>
            <a:ext cx="6406662" cy="1325563"/>
          </a:xfrm>
        </p:spPr>
        <p:txBody>
          <a:bodyPr/>
          <a:lstStyle/>
          <a:p>
            <a:r>
              <a:rPr lang="fr-FR" dirty="0" err="1"/>
              <a:t>Orléansville</a:t>
            </a:r>
            <a:r>
              <a:rPr lang="fr-FR" dirty="0"/>
              <a:t> 1954 et Agadir 1960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3A0557A-D7E1-43C0-A713-CD0F2318B30C}"/>
              </a:ext>
            </a:extLst>
          </p:cNvPr>
          <p:cNvPicPr/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89" y="466153"/>
            <a:ext cx="5430684" cy="3064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hlef (Orléansville) - Orleansville Seisme Sept. 1954 Earthquake Avant et  Après Eglise">
            <a:extLst>
              <a:ext uri="{FF2B5EF4-FFF2-40B4-BE49-F238E27FC236}">
                <a16:creationId xmlns:a16="http://schemas.microsoft.com/office/drawing/2014/main" id="{08A91F86-6A69-406B-8264-CE34B4D1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7" y="1827087"/>
            <a:ext cx="6009835" cy="39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FFC0FC-97F9-4C92-8FC6-38B1402E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34" y="3648063"/>
            <a:ext cx="3851924" cy="32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C21DC21-2386-4358-80FC-E8AE8DA9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280" y="2271164"/>
            <a:ext cx="6950523" cy="39965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14811D-8D60-4C13-8672-820A744C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Emergence de la problématique sismique dans l’industrie nucléaire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E8B08A-BB87-4D7C-8F32-3F3500275A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2289860"/>
            <a:ext cx="5762850" cy="3996552"/>
          </a:xfrm>
          <a:prstGeom prst="rect">
            <a:avLst/>
          </a:prstGeom>
        </p:spPr>
      </p:pic>
      <p:sp>
        <p:nvSpPr>
          <p:cNvPr id="6" name="AutoShape 4" descr="Corrençon-en-vercors. Tremblement de terre en 1962 : les tombeaux se sont  ouverts !">
            <a:extLst>
              <a:ext uri="{FF2B5EF4-FFF2-40B4-BE49-F238E27FC236}">
                <a16:creationId xmlns:a16="http://schemas.microsoft.com/office/drawing/2014/main" id="{A0FDA19C-AB30-418D-A74E-F3AFB11E98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49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EE57D-17FA-4E59-92D6-BDAF686B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/>
          </a:bodyPr>
          <a:lstStyle/>
          <a:p>
            <a:r>
              <a:rPr lang="fr-FR" sz="3200" dirty="0"/>
              <a:t>1963 – 1971 : Fessenheim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DED40B-98ED-4E76-BEFE-D820B0A79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7" y="1314203"/>
            <a:ext cx="5329865" cy="47712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7A255A-EFE8-4218-9B53-BAC3944B75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47559" y="891943"/>
            <a:ext cx="5006241" cy="560093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6792578-D25E-4509-8E53-5FB1D4B0224E}"/>
              </a:ext>
            </a:extLst>
          </p:cNvPr>
          <p:cNvSpPr txBox="1"/>
          <p:nvPr/>
        </p:nvSpPr>
        <p:spPr>
          <a:xfrm>
            <a:off x="1976492" y="6106425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1910 - 1960</a:t>
            </a:r>
          </a:p>
        </p:txBody>
      </p:sp>
    </p:spTree>
    <p:extLst>
      <p:ext uri="{BB962C8B-B14F-4D97-AF65-F5344CB8AC3E}">
        <p14:creationId xmlns:p14="http://schemas.microsoft.com/office/powerpoint/2010/main" val="250943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EE57D-17FA-4E59-92D6-BDAF686B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/>
          </a:bodyPr>
          <a:lstStyle/>
          <a:p>
            <a:r>
              <a:rPr lang="fr-FR" sz="3200" dirty="0"/>
              <a:t>1963 – 1971 : Fessenheim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0BB73524-F918-4805-BC66-0D0258EEA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28" y="1739900"/>
            <a:ext cx="4264208" cy="391795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21A3B1-29E1-48CC-8C5B-717874AFC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86" y="1739900"/>
            <a:ext cx="4216964" cy="3670300"/>
          </a:xfrm>
          <a:prstGeom prst="rect">
            <a:avLst/>
          </a:prstGeom>
        </p:spPr>
      </p:pic>
      <p:pic>
        <p:nvPicPr>
          <p:cNvPr id="13" name="Espace réservé du contenu 10">
            <a:extLst>
              <a:ext uri="{FF2B5EF4-FFF2-40B4-BE49-F238E27FC236}">
                <a16:creationId xmlns:a16="http://schemas.microsoft.com/office/drawing/2014/main" id="{7CCAE465-F76A-492F-BD4E-BAC00B7B4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36" y="1736726"/>
            <a:ext cx="3975664" cy="36702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059211E-97BF-44F1-A6CF-5CC3739EC5EB}"/>
              </a:ext>
            </a:extLst>
          </p:cNvPr>
          <p:cNvSpPr txBox="1"/>
          <p:nvPr/>
        </p:nvSpPr>
        <p:spPr>
          <a:xfrm>
            <a:off x="838200" y="5680731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1861 - 1960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22AED6-9C08-40ED-A9F8-D3FA50F8C40D}"/>
              </a:ext>
            </a:extLst>
          </p:cNvPr>
          <p:cNvSpPr txBox="1"/>
          <p:nvPr/>
        </p:nvSpPr>
        <p:spPr>
          <a:xfrm>
            <a:off x="5076825" y="5713741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1021 - 1960</a:t>
            </a:r>
          </a:p>
        </p:txBody>
      </p:sp>
    </p:spTree>
    <p:extLst>
      <p:ext uri="{BB962C8B-B14F-4D97-AF65-F5344CB8AC3E}">
        <p14:creationId xmlns:p14="http://schemas.microsoft.com/office/powerpoint/2010/main" val="202565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EE57D-17FA-4E59-92D6-BDAF686B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Messmer</a:t>
            </a:r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D09D72E7-5B72-44B5-8F2F-7D6DFB9F085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50" y="1690688"/>
            <a:ext cx="5067300" cy="4842193"/>
          </a:xfrm>
          <a:prstGeom prst="rect">
            <a:avLst/>
          </a:prstGeom>
          <a:ln/>
        </p:spPr>
      </p:pic>
      <p:pic>
        <p:nvPicPr>
          <p:cNvPr id="7" name="image8.png">
            <a:extLst>
              <a:ext uri="{FF2B5EF4-FFF2-40B4-BE49-F238E27FC236}">
                <a16:creationId xmlns:a16="http://schemas.microsoft.com/office/drawing/2014/main" id="{BA65078A-3D99-4E4E-827C-817F18E8AEA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6705" y="1690688"/>
            <a:ext cx="5967095" cy="42957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072222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407</Words>
  <Application>Microsoft Office PowerPoint</Application>
  <PresentationFormat>Grand écran</PresentationFormat>
  <Paragraphs>36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Thème Office</vt:lpstr>
      <vt:lpstr>L'héritage de la famille Rothé au Bureau central sismologique français (BCSF) : une histoire d'hégémonie dans la sismicité française</vt:lpstr>
      <vt:lpstr>Edmond Ernest Antoine Rothé (1873-1942)</vt:lpstr>
      <vt:lpstr>Jean-Pierre Rothé (1906-1991)</vt:lpstr>
      <vt:lpstr>Jean-Pierre Rothé (1906-1991)</vt:lpstr>
      <vt:lpstr>Orléansville 1954 et Agadir 1960</vt:lpstr>
      <vt:lpstr>Emergence de la problématique sismique dans l’industrie nucléaire</vt:lpstr>
      <vt:lpstr>1963 – 1971 : Fessenheim</vt:lpstr>
      <vt:lpstr>1963 – 1971 : Fessenheim</vt:lpstr>
      <vt:lpstr>Plan Messmer</vt:lpstr>
      <vt:lpstr>Carte sismotectonique de France</vt:lpstr>
      <vt:lpstr>Conclusion</vt:lpstr>
      <vt:lpstr>mr.roger.mathias@gmail.com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L'héritage de la famille Rothé au Bureau central sismologique français (BCSF) : une histoire d'hégémonie dans la sismicité française</dc:title>
  <dc:creator>Mathias Roger</dc:creator>
  <cp:lastModifiedBy>MOBIAPPS - KOPILOFF, Sophie</cp:lastModifiedBy>
  <cp:revision>33</cp:revision>
  <dcterms:created xsi:type="dcterms:W3CDTF">2021-11-14T13:39:55Z</dcterms:created>
  <dcterms:modified xsi:type="dcterms:W3CDTF">2021-11-16T11:38:25Z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934039-ae21-42ab-8848-d62b6328cef8_Enabled">
    <vt:lpwstr>true</vt:lpwstr>
  </property>
  <property fmtid="{D5CDD505-2E9C-101B-9397-08002B2CF9AE}" pid="3" name="MSIP_Label_59934039-ae21-42ab-8848-d62b6328cef8_SetDate">
    <vt:lpwstr>2021-11-14T19:32:19Z</vt:lpwstr>
  </property>
  <property fmtid="{D5CDD505-2E9C-101B-9397-08002B2CF9AE}" pid="4" name="MSIP_Label_59934039-ae21-42ab-8848-d62b6328cef8_Method">
    <vt:lpwstr>Standard</vt:lpwstr>
  </property>
  <property fmtid="{D5CDD505-2E9C-101B-9397-08002B2CF9AE}" pid="5" name="MSIP_Label_59934039-ae21-42ab-8848-d62b6328cef8_Name">
    <vt:lpwstr>LBL_05</vt:lpwstr>
  </property>
  <property fmtid="{D5CDD505-2E9C-101B-9397-08002B2CF9AE}" pid="6" name="MSIP_Label_59934039-ae21-42ab-8848-d62b6328cef8_SiteId">
    <vt:lpwstr>61ed2b68-f880-49d7-bbc9-9a645e9dcf7c</vt:lpwstr>
  </property>
  <property fmtid="{D5CDD505-2E9C-101B-9397-08002B2CF9AE}" pid="7" name="MSIP_Label_59934039-ae21-42ab-8848-d62b6328cef8_ActionId">
    <vt:lpwstr>821c2cc8-10f1-425c-9c15-02c651dd7dc2</vt:lpwstr>
  </property>
  <property fmtid="{D5CDD505-2E9C-101B-9397-08002B2CF9AE}" pid="8" name="MSIP_Label_59934039-ae21-42ab-8848-d62b6328cef8_ContentBits">
    <vt:lpwstr>0</vt:lpwstr>
  </property>
</Properties>
</file>