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1" r:id="rId3"/>
    <p:sldId id="265" r:id="rId4"/>
    <p:sldId id="264" r:id="rId5"/>
    <p:sldId id="259" r:id="rId6"/>
    <p:sldId id="260" r:id="rId7"/>
    <p:sldId id="267" r:id="rId8"/>
    <p:sldId id="266" r:id="rId9"/>
    <p:sldId id="263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66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86418"/>
  </p:normalViewPr>
  <p:slideViewPr>
    <p:cSldViewPr snapToGrid="0" snapToObjects="1">
      <p:cViewPr varScale="1">
        <p:scale>
          <a:sx n="109" d="100"/>
          <a:sy n="109" d="100"/>
        </p:scale>
        <p:origin x="216" y="2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9" d="100"/>
          <a:sy n="99" d="100"/>
        </p:scale>
        <p:origin x="4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DCE159-4FB8-334C-A367-310CCC0E94BD}" type="datetimeFigureOut">
              <a:rPr lang="fr-FR" smtClean="0"/>
              <a:t>12/11/2021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AE0D2-AA9B-5542-B973-B753B002D1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9267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B284BF-FD02-4544-ACBE-3F713C11A8F5}" type="datetimeFigureOut">
              <a:rPr lang="fr-FR" smtClean="0"/>
              <a:t>12/11/2021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44BA4-19E9-454D-A732-1C5AD399E4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2601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Difficultés à mobiliser les actions pour actualiser les contenus des sites en construction.</a:t>
            </a:r>
          </a:p>
          <a:p>
            <a:r>
              <a:rPr lang="fr-FR" dirty="0"/>
              <a:t>HAL-RESIF : moins de visites en provenance des moteurs de recherche</a:t>
            </a:r>
          </a:p>
          <a:p>
            <a:r>
              <a:rPr lang="fr-FR" dirty="0"/>
              <a:t>En cours de finalisation : pages grand public sur les applications de la géophysique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944BA4-19E9-454D-A732-1C5AD399E46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1688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944BA4-19E9-454D-A732-1C5AD399E46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8965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944BA4-19E9-454D-A732-1C5AD399E464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844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944BA4-19E9-454D-A732-1C5AD399E464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1586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dirty="0"/>
              <a:t>Entrepôt Data Terra</a:t>
            </a:r>
            <a:r>
              <a:rPr lang="fr-FR" sz="1200" dirty="0"/>
              <a:t> : destiné à accueillir les données produites dans des entités qui ne disposent pas de moyens pour les </a:t>
            </a:r>
            <a:r>
              <a:rPr lang="fr-FR" sz="1200" dirty="0" err="1"/>
              <a:t>FAIRiser</a:t>
            </a:r>
            <a:r>
              <a:rPr lang="fr-FR" sz="1200" dirty="0"/>
              <a:t> et les « archiver » (les SNO ne sont pas concernés).</a:t>
            </a:r>
          </a:p>
          <a:p>
            <a:r>
              <a:rPr lang="fr-FR" sz="1200" dirty="0"/>
              <a:t>Pouvoir stocker des données ayant servi à une publication et obtenir un DOI qui sera cité dans cette </a:t>
            </a:r>
            <a:r>
              <a:rPr lang="fr-FR" sz="1200" dirty="0" err="1"/>
              <a:t>publi</a:t>
            </a:r>
            <a:r>
              <a:rPr lang="fr-FR" sz="1200" dirty="0"/>
              <a:t>. Exemple : des données produites par des projets non pérennes (ANR, H2020, ...) qui seraient perdues à la fin de ceux-ci. Groupe de projet : Christelle </a:t>
            </a:r>
            <a:r>
              <a:rPr lang="fr-FR" sz="1200" dirty="0" err="1"/>
              <a:t>Pierkot</a:t>
            </a:r>
            <a:r>
              <a:rPr lang="fr-FR" sz="1200" dirty="0"/>
              <a:t> et Joël Sudre (UMS CPST Data Terra), Hélène Bressan (BRGM), Véronique Bertrand (</a:t>
            </a:r>
            <a:r>
              <a:rPr lang="fr-FR" sz="1200" dirty="0" err="1"/>
              <a:t>Résif-ForM@Ter</a:t>
            </a:r>
            <a:r>
              <a:rPr lang="fr-FR" sz="1200" dirty="0"/>
              <a:t>).</a:t>
            </a:r>
          </a:p>
          <a:p>
            <a:r>
              <a:rPr lang="fr-FR" sz="1200" dirty="0"/>
              <a:t>Solution déployée au BRGM. </a:t>
            </a:r>
            <a:endParaRPr lang="fr-FR" dirty="0">
              <a:effectLst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944BA4-19E9-454D-A732-1C5AD399E464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0122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Lien flyer valide dans le courant de la semaine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944BA4-19E9-454D-A732-1C5AD399E464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1236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50205"/>
            <a:ext cx="94488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198938"/>
            <a:ext cx="94488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24 juin 2021</a:t>
            </a:r>
          </a:p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Comité de direction </a:t>
            </a:r>
            <a:r>
              <a:rPr lang="fr-FR" dirty="0" err="1"/>
              <a:t>Résif</a:t>
            </a:r>
            <a:r>
              <a:rPr lang="fr-FR" dirty="0"/>
              <a:t> – Véronique Bertrand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FA24-64CC-024D-9853-CB5E7E69D2A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SzPct val="80000"/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FEF3A-E0B7-CE4B-9570-8BC08617C993}" type="datetime1">
              <a:rPr lang="fr-FR" smtClean="0"/>
              <a:t>12/11/2021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FA24-64CC-024D-9853-CB5E7E69D2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228600" indent="-228600">
              <a:buSzPct val="80000"/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228600" indent="-228600">
              <a:buSzPct val="80000"/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62103-91D5-C842-9848-44F4E8BD1F52}" type="datetime1">
              <a:rPr lang="fr-FR" smtClean="0"/>
              <a:t>12/11/2021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FA24-64CC-024D-9853-CB5E7E69D2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F3507-3F59-9048-8CC8-611DFFE95D87}" type="datetime1">
              <a:rPr lang="fr-FR" smtClean="0"/>
              <a:t>12/11/2021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FA24-64CC-024D-9853-CB5E7E69D2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B75A0-6FD0-C04E-812F-77F7E2B4C9E5}" type="datetime1">
              <a:rPr lang="fr-FR" smtClean="0"/>
              <a:t>12/11/2021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FA24-64CC-024D-9853-CB5E7E69D2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798896"/>
            <a:ext cx="3932237" cy="125850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228600" indent="-228600">
              <a:buSzPct val="80000"/>
              <a:buFontTx/>
              <a:buBlip>
                <a:blip r:embed="rId2"/>
              </a:buBlip>
              <a:defRPr sz="3200"/>
            </a:lvl1pPr>
            <a:lvl2pPr>
              <a:buSzPct val="80000"/>
              <a:defRPr sz="2800"/>
            </a:lvl2pPr>
            <a:lvl3pPr>
              <a:buSzPct val="80000"/>
              <a:defRPr sz="2400"/>
            </a:lvl3pPr>
            <a:lvl4pPr>
              <a:buSzPct val="80000"/>
              <a:defRPr sz="2000"/>
            </a:lvl4pPr>
            <a:lvl5pPr>
              <a:buSzPct val="80000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37470-7CEF-FE4B-B7AB-FB967BA4F1DE}" type="datetime1">
              <a:rPr lang="fr-FR" smtClean="0"/>
              <a:t>12/11/2021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FA24-64CC-024D-9853-CB5E7E69D2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798896"/>
            <a:ext cx="3932237" cy="125850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E3E77-8DE6-5A43-8EA3-15C6AAF8339A}" type="datetime1">
              <a:rPr lang="fr-FR" smtClean="0"/>
              <a:t>12/11/2021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FA24-64CC-024D-9853-CB5E7E69D2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169" y="0"/>
            <a:ext cx="11758247" cy="6438411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795520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062" y="187047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venir Next" charset="0"/>
                <a:ea typeface="Avenir Next" charset="0"/>
                <a:cs typeface="Avenir Next" charset="0"/>
              </a:defRPr>
            </a:lvl1pPr>
          </a:lstStyle>
          <a:p>
            <a:r>
              <a:rPr lang="fr-FR" dirty="0"/>
              <a:t>24 juin 2021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venir Next" charset="0"/>
                <a:ea typeface="Avenir Next" charset="0"/>
                <a:cs typeface="Avenir Next" charset="0"/>
              </a:defRPr>
            </a:lvl1pPr>
          </a:lstStyle>
          <a:p>
            <a:r>
              <a:rPr lang="fr-FR" dirty="0"/>
              <a:t>Comité de direction </a:t>
            </a:r>
            <a:r>
              <a:rPr lang="fr-FR" dirty="0" err="1"/>
              <a:t>Résif</a:t>
            </a:r>
            <a:r>
              <a:rPr lang="fr-FR" dirty="0"/>
              <a:t> – Véronique Bertrand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venir Next" charset="0"/>
                <a:ea typeface="Avenir Next" charset="0"/>
                <a:cs typeface="Avenir Next" charset="0"/>
              </a:defRPr>
            </a:lvl1pPr>
          </a:lstStyle>
          <a:p>
            <a:fld id="{D6CDFA24-64CC-024D-9853-CB5E7E69D2A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6" r:id="rId6"/>
    <p:sldLayoutId id="2147483657" r:id="rId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>
              <a:lumMod val="75000"/>
              <a:lumOff val="25000"/>
            </a:schemeClr>
          </a:solidFill>
          <a:latin typeface="Avenir Next Medium" charset="0"/>
          <a:ea typeface="Avenir Next Medium" charset="0"/>
          <a:cs typeface="Avenir Next Medium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Avenir Next" charset="0"/>
          <a:ea typeface="Avenir Next" charset="0"/>
          <a:cs typeface="Avenir Next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Avenir Next" charset="0"/>
          <a:ea typeface="Avenir Next" charset="0"/>
          <a:cs typeface="Avenir Next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Avenir Next" charset="0"/>
          <a:ea typeface="Avenir Next" charset="0"/>
          <a:cs typeface="Avenir Next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Avenir Next" charset="0"/>
          <a:ea typeface="Avenir Next" charset="0"/>
          <a:cs typeface="Avenir Next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Avenir Next" charset="0"/>
          <a:ea typeface="Avenir Next" charset="0"/>
          <a:cs typeface="Avenir Nex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sif.f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lbp.resif.fr/" TargetMode="External"/><Relationship Id="rId5" Type="http://schemas.openxmlformats.org/officeDocument/2006/relationships/hyperlink" Target="https://sismob.resif.fr/" TargetMode="External"/><Relationship Id="rId4" Type="http://schemas.openxmlformats.org/officeDocument/2006/relationships/hyperlink" Target="https://www.resif.fr/ressources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al.archives-ouvertes.fr/RESIF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if.fr/presentation/resif-epos-dans-lecosysteme-des-infrastructures-de-recherche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rgbClr val="E36628"/>
                </a:solidFill>
              </a:rPr>
              <a:t>Action transverse</a:t>
            </a:r>
            <a:br>
              <a:rPr lang="fr-FR" dirty="0">
                <a:solidFill>
                  <a:srgbClr val="E36628"/>
                </a:solidFill>
              </a:rPr>
            </a:br>
            <a:r>
              <a:rPr lang="fr-FR" dirty="0">
                <a:solidFill>
                  <a:srgbClr val="E36628"/>
                </a:solidFill>
              </a:rPr>
              <a:t>communication et valorisation scientifique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198938"/>
            <a:ext cx="9448800" cy="1618766"/>
          </a:xfrm>
        </p:spPr>
        <p:txBody>
          <a:bodyPr>
            <a:normAutofit fontScale="92500" lnSpcReduction="10000"/>
          </a:bodyPr>
          <a:lstStyle/>
          <a:p>
            <a:endParaRPr lang="fr-FR" dirty="0"/>
          </a:p>
          <a:p>
            <a:r>
              <a:rPr lang="fr-FR" dirty="0"/>
              <a:t>15 novembre 2021</a:t>
            </a:r>
          </a:p>
          <a:p>
            <a:r>
              <a:rPr lang="fr-FR" dirty="0"/>
              <a:t>Rencontres Scientifiques et techniques </a:t>
            </a:r>
            <a:r>
              <a:rPr lang="fr-FR" dirty="0" err="1"/>
              <a:t>Résif</a:t>
            </a:r>
            <a:endParaRPr lang="fr-FR" dirty="0"/>
          </a:p>
          <a:p>
            <a:r>
              <a:rPr lang="fr-FR" dirty="0"/>
              <a:t>Véronique Bertrand</a:t>
            </a:r>
          </a:p>
        </p:txBody>
      </p:sp>
    </p:spTree>
    <p:extLst>
      <p:ext uri="{BB962C8B-B14F-4D97-AF65-F5344CB8AC3E}">
        <p14:creationId xmlns:p14="http://schemas.microsoft.com/office/powerpoint/2010/main" val="338950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DFC9FB-9763-5944-9C98-3DB9EB07A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Bilan </a:t>
            </a:r>
            <a:r>
              <a:rPr lang="fr-FR" dirty="0" err="1"/>
              <a:t>ComVal</a:t>
            </a:r>
            <a:r>
              <a:rPr lang="fr-FR" dirty="0"/>
              <a:t> 2020-2021 : sites web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DF4FD5-011E-8841-9BF8-9DB451041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>
                <a:latin typeface="Avenir Next Medium" panose="020B0503020202020204" pitchFamily="34" charset="0"/>
              </a:rPr>
              <a:t>Site web </a:t>
            </a:r>
            <a:r>
              <a:rPr lang="fr-FR" dirty="0">
                <a:latin typeface="Avenir Next Medium" panose="020B0503020202020204" pitchFamily="34" charset="0"/>
                <a:hlinkClick r:id="rId3"/>
              </a:rPr>
              <a:t>www.resif.fr</a:t>
            </a:r>
            <a:r>
              <a:rPr lang="fr-FR" dirty="0">
                <a:latin typeface="Avenir Next Medium" panose="020B0503020202020204" pitchFamily="34" charset="0"/>
              </a:rPr>
              <a:t> mis en ligne le 10 juin 2020. Chiffres 2021 :</a:t>
            </a:r>
            <a:endParaRPr lang="fr-FR" dirty="0"/>
          </a:p>
          <a:p>
            <a:r>
              <a:rPr lang="fr-FR" dirty="0"/>
              <a:t> 60 pages en français, 45 en anglais</a:t>
            </a:r>
          </a:p>
          <a:p>
            <a:r>
              <a:rPr lang="fr-FR" dirty="0"/>
              <a:t> </a:t>
            </a:r>
            <a:r>
              <a:rPr lang="fr-FR" dirty="0">
                <a:solidFill>
                  <a:schemeClr val="tx1"/>
                </a:solidFill>
              </a:rPr>
              <a:t>45 </a:t>
            </a:r>
            <a:r>
              <a:rPr lang="fr-FR" dirty="0"/>
              <a:t>actualités publiées en (</a:t>
            </a:r>
            <a:r>
              <a:rPr lang="fr-FR" dirty="0" err="1"/>
              <a:t>fr+en</a:t>
            </a:r>
            <a:r>
              <a:rPr lang="fr-FR" dirty="0"/>
              <a:t>)</a:t>
            </a:r>
          </a:p>
          <a:p>
            <a:r>
              <a:rPr lang="fr-FR" dirty="0"/>
              <a:t> 7000 visiteurs uniques et </a:t>
            </a:r>
            <a:r>
              <a:rPr lang="fr-FR" dirty="0">
                <a:solidFill>
                  <a:schemeClr val="tx1"/>
                </a:solidFill>
              </a:rPr>
              <a:t>14 200 </a:t>
            </a:r>
            <a:r>
              <a:rPr lang="fr-FR" dirty="0"/>
              <a:t>pages vues / mois</a:t>
            </a:r>
          </a:p>
          <a:p>
            <a:r>
              <a:rPr lang="fr-FR" dirty="0"/>
              <a:t> Fait marquant : enrichissement et forte fréquentation de la rubrique « Ressources » (</a:t>
            </a:r>
            <a:r>
              <a:rPr lang="fr-FR" dirty="0">
                <a:hlinkClick r:id="rId4"/>
              </a:rPr>
              <a:t>ici</a:t>
            </a:r>
            <a:r>
              <a:rPr lang="fr-FR" dirty="0"/>
              <a:t>) : près de 3000 vues /mois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latin typeface="Avenir Next Medium" panose="020B0503020202020204" pitchFamily="34" charset="0"/>
              </a:rPr>
              <a:t>Nouveaux sites  sur un nouveau bouquet </a:t>
            </a:r>
            <a:r>
              <a:rPr lang="fr-FR" dirty="0" err="1">
                <a:latin typeface="Avenir Next Medium" panose="020B0503020202020204" pitchFamily="34" charset="0"/>
              </a:rPr>
              <a:t>Résif</a:t>
            </a:r>
            <a:endParaRPr lang="fr-FR" dirty="0">
              <a:latin typeface="Avenir Next Medium" panose="020B0503020202020204" pitchFamily="34" charset="0"/>
            </a:endParaRPr>
          </a:p>
          <a:p>
            <a:r>
              <a:rPr lang="fr-FR" dirty="0">
                <a:hlinkClick r:id="rId5"/>
              </a:rPr>
              <a:t>sismob.resif.fr</a:t>
            </a:r>
            <a:r>
              <a:rPr lang="fr-FR" dirty="0"/>
              <a:t> mis en ligne le 22 février 2021</a:t>
            </a:r>
          </a:p>
          <a:p>
            <a:r>
              <a:rPr lang="fr-FR" dirty="0">
                <a:hlinkClick r:id="rId6"/>
              </a:rPr>
              <a:t>rlbp.resif.fr</a:t>
            </a:r>
            <a:r>
              <a:rPr lang="fr-FR" dirty="0"/>
              <a:t> mis en ligne le 13 septembre 2021</a:t>
            </a:r>
          </a:p>
        </p:txBody>
      </p:sp>
    </p:spTree>
    <p:extLst>
      <p:ext uri="{BB962C8B-B14F-4D97-AF65-F5344CB8AC3E}">
        <p14:creationId xmlns:p14="http://schemas.microsoft.com/office/powerpoint/2010/main" val="74793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640BE6-144A-4B45-9387-C55A90C51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Bilan </a:t>
            </a:r>
            <a:r>
              <a:rPr lang="fr-FR" dirty="0" err="1"/>
              <a:t>ComVal</a:t>
            </a:r>
            <a:r>
              <a:rPr lang="fr-FR" dirty="0"/>
              <a:t> 2020-2021 : archive ouverte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39C640-F95B-D944-B300-525987A889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49688"/>
            <a:ext cx="5181600" cy="35032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>
                <a:latin typeface="Avenir Next Medium" panose="020B0503020202020204" pitchFamily="34" charset="0"/>
                <a:hlinkClick r:id="rId3"/>
              </a:rPr>
              <a:t>hal.archives-ouvertes.fr/RESIF/</a:t>
            </a:r>
            <a:endParaRPr lang="fr-FR" dirty="0">
              <a:latin typeface="Avenir Next Medium" panose="020B0503020202020204" pitchFamily="34" charset="0"/>
            </a:endParaRPr>
          </a:p>
          <a:p>
            <a:pPr marL="0" indent="0">
              <a:buNone/>
            </a:pPr>
            <a:endParaRPr lang="fr-FR" dirty="0">
              <a:latin typeface="Avenir Next Medium" panose="020B0503020202020204" pitchFamily="34" charset="0"/>
            </a:endParaRPr>
          </a:p>
          <a:p>
            <a:r>
              <a:rPr lang="fr-FR" dirty="0"/>
              <a:t> </a:t>
            </a:r>
            <a:r>
              <a:rPr lang="fr-FR" dirty="0">
                <a:solidFill>
                  <a:schemeClr val="tx1"/>
                </a:solidFill>
              </a:rPr>
              <a:t>1042 documents et 177</a:t>
            </a:r>
            <a:r>
              <a:rPr lang="fr-FR" dirty="0"/>
              <a:t> références bibliographiques à ce jour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8750 téléchargements et 6800 consultations / mois depuis novembre 2020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9EA47A7-6B66-4549-B9D8-178ED631C64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dirty="0"/>
              <a:t>Evolution des téléchargements et consultations depuis novembre 2020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6FFF58A8-C600-AE42-A5FD-B7824C2CE80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6172200" y="1825625"/>
            <a:ext cx="4584700" cy="275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732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E737E4-FCF6-FC40-8416-0CA1DB032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Bilan </a:t>
            </a:r>
            <a:r>
              <a:rPr lang="fr-FR" dirty="0" err="1"/>
              <a:t>ComVal</a:t>
            </a:r>
            <a:r>
              <a:rPr lang="fr-FR" dirty="0"/>
              <a:t> 2020-2021 : autres actions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0B5DA30-AFE4-2E47-AEFF-161383996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1141"/>
            <a:ext cx="10515600" cy="466650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fr-FR" dirty="0"/>
              <a:t>Lettre d’information </a:t>
            </a:r>
            <a:r>
              <a:rPr lang="fr-FR" dirty="0" err="1"/>
              <a:t>Résif</a:t>
            </a:r>
            <a:r>
              <a:rPr lang="fr-FR" dirty="0"/>
              <a:t> : deux numéros en 2021, 715 abonnés mail + 95 abonnés version imprimée</a:t>
            </a:r>
          </a:p>
          <a:p>
            <a:pPr>
              <a:lnSpc>
                <a:spcPct val="120000"/>
              </a:lnSpc>
            </a:pPr>
            <a:r>
              <a:rPr lang="fr-FR" dirty="0"/>
              <a:t> Bulletin de brèves interne mensuel</a:t>
            </a:r>
          </a:p>
          <a:p>
            <a:pPr>
              <a:lnSpc>
                <a:spcPct val="120000"/>
              </a:lnSpc>
            </a:pPr>
            <a:r>
              <a:rPr lang="fr-FR" dirty="0"/>
              <a:t> Valorisation des publications scientifiques : actualités sur le site web</a:t>
            </a:r>
          </a:p>
          <a:p>
            <a:pPr>
              <a:lnSpc>
                <a:spcPct val="120000"/>
              </a:lnSpc>
            </a:pPr>
            <a:r>
              <a:rPr lang="fr-FR" dirty="0"/>
              <a:t> Inventaire des interactions avec les autres IR (</a:t>
            </a:r>
            <a:r>
              <a:rPr lang="fr-FR" dirty="0">
                <a:hlinkClick r:id="rId3"/>
              </a:rPr>
              <a:t>ici</a:t>
            </a:r>
            <a:r>
              <a:rPr lang="fr-FR" dirty="0"/>
              <a:t>)</a:t>
            </a:r>
          </a:p>
          <a:p>
            <a:pPr>
              <a:lnSpc>
                <a:spcPct val="120000"/>
              </a:lnSpc>
            </a:pPr>
            <a:r>
              <a:rPr lang="fr-FR" dirty="0"/>
              <a:t> Organisation des Rencontres </a:t>
            </a:r>
            <a:r>
              <a:rPr lang="fr-FR" dirty="0" err="1"/>
              <a:t>Résif</a:t>
            </a:r>
            <a:r>
              <a:rPr lang="fr-FR" dirty="0"/>
              <a:t> 2021</a:t>
            </a:r>
          </a:p>
          <a:p>
            <a:pPr marL="0" indent="0">
              <a:lnSpc>
                <a:spcPct val="120000"/>
              </a:lnSpc>
              <a:buNone/>
            </a:pPr>
            <a:endParaRPr lang="fr-FR" dirty="0">
              <a:latin typeface="Avenir Next Medium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460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AC250E-21B0-6E47-84C7-E7C11D2A6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Projet en cours : sites web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A21E02-5DF8-E840-BF4D-284DEC8E9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fr-FR" dirty="0"/>
              <a:t> Site web du RAP en cours de refonte : textes rassemblés et actualisés puis transmis au RAP pour correction et complément.  </a:t>
            </a:r>
          </a:p>
          <a:p>
            <a:pPr>
              <a:lnSpc>
                <a:spcPct val="120000"/>
              </a:lnSpc>
            </a:pPr>
            <a:r>
              <a:rPr lang="fr-FR" dirty="0"/>
              <a:t> Refonte du site web de GPS mob : à peu près au même point d’avancement que le RAP</a:t>
            </a:r>
          </a:p>
          <a:p>
            <a:pPr>
              <a:lnSpc>
                <a:spcPct val="120000"/>
              </a:lnSpc>
            </a:pPr>
            <a:r>
              <a:rPr lang="fr-FR" dirty="0"/>
              <a:t> Les deux sites devraient pouvoir être mise en ligne cette année</a:t>
            </a:r>
          </a:p>
          <a:p>
            <a:pPr>
              <a:lnSpc>
                <a:spcPct val="120000"/>
              </a:lnSpc>
            </a:pPr>
            <a:r>
              <a:rPr lang="fr-FR" dirty="0"/>
              <a:t> Partenariat avec </a:t>
            </a:r>
            <a:r>
              <a:rPr lang="fr-FR" dirty="0" err="1"/>
              <a:t>Edumed</a:t>
            </a:r>
            <a:r>
              <a:rPr lang="fr-FR" dirty="0"/>
              <a:t> en discussion pour partage de contenus grand public (rubrique Ressources)</a:t>
            </a:r>
          </a:p>
        </p:txBody>
      </p:sp>
    </p:spTree>
    <p:extLst>
      <p:ext uri="{BB962C8B-B14F-4D97-AF65-F5344CB8AC3E}">
        <p14:creationId xmlns:p14="http://schemas.microsoft.com/office/powerpoint/2010/main" val="575041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E6EB8D-50CB-9848-8F37-721B6F65B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Projet en cours : entrepôt Data Terra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94B00BF-AD6C-2449-9E0E-D4F89B809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5660"/>
            <a:ext cx="10515600" cy="3986143"/>
          </a:xfrm>
        </p:spPr>
        <p:txBody>
          <a:bodyPr>
            <a:normAutofit/>
          </a:bodyPr>
          <a:lstStyle/>
          <a:p>
            <a:r>
              <a:rPr lang="fr-FR" dirty="0"/>
              <a:t> Données de recherche « Système Terre et Environnement »</a:t>
            </a:r>
          </a:p>
          <a:p>
            <a:r>
              <a:rPr lang="fr-FR" dirty="0"/>
              <a:t> Porté par l’IR Data Terra (</a:t>
            </a:r>
            <a:r>
              <a:rPr lang="fr-FR" dirty="0" err="1"/>
              <a:t>ForM@Ter</a:t>
            </a:r>
            <a:r>
              <a:rPr lang="fr-FR" dirty="0"/>
              <a:t>, </a:t>
            </a:r>
            <a:r>
              <a:rPr lang="fr-FR" dirty="0" err="1"/>
              <a:t>Theia</a:t>
            </a:r>
            <a:r>
              <a:rPr lang="fr-FR" dirty="0"/>
              <a:t>, </a:t>
            </a:r>
            <a:r>
              <a:rPr lang="fr-FR" dirty="0" err="1"/>
              <a:t>Odatis</a:t>
            </a:r>
            <a:r>
              <a:rPr lang="fr-FR" dirty="0"/>
              <a:t>, </a:t>
            </a:r>
            <a:r>
              <a:rPr lang="fr-FR" dirty="0" err="1"/>
              <a:t>Aeris</a:t>
            </a:r>
            <a:r>
              <a:rPr lang="fr-FR" dirty="0"/>
              <a:t>)</a:t>
            </a:r>
          </a:p>
          <a:p>
            <a:r>
              <a:rPr lang="fr-FR" dirty="0"/>
              <a:t> Données </a:t>
            </a:r>
            <a:r>
              <a:rPr lang="fr-FR" dirty="0" err="1"/>
              <a:t>géoréférencées</a:t>
            </a:r>
            <a:endParaRPr lang="fr-FR" dirty="0"/>
          </a:p>
          <a:p>
            <a:r>
              <a:rPr lang="fr-FR" dirty="0"/>
              <a:t> Attribution de DOI, liens avec ID auteurs et autres ressources externes (publications, codes sources, sites web...)</a:t>
            </a:r>
          </a:p>
          <a:p>
            <a:r>
              <a:rPr lang="fr-FR" dirty="0"/>
              <a:t> Pilotage : IR Data Terra et BRGM</a:t>
            </a:r>
          </a:p>
          <a:p>
            <a:r>
              <a:rPr lang="fr-FR" dirty="0"/>
              <a:t> Infrastructure : BRGM avec solution </a:t>
            </a:r>
            <a:r>
              <a:rPr lang="fr-FR" dirty="0" err="1"/>
              <a:t>GeoNetwork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8708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6E0FAC-25FA-9345-90CF-D9D0E7CC6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latin typeface="Avenir Next Medium" panose="020B0503020202020204" pitchFamily="34" charset="0"/>
              </a:rPr>
              <a:t>Contribution </a:t>
            </a:r>
            <a:r>
              <a:rPr lang="fr-FR" dirty="0" err="1">
                <a:latin typeface="Avenir Next Medium" panose="020B0503020202020204" pitchFamily="34" charset="0"/>
              </a:rPr>
              <a:t>Résif</a:t>
            </a:r>
            <a:r>
              <a:rPr lang="fr-FR" dirty="0">
                <a:latin typeface="Avenir Next Medium" panose="020B0503020202020204" pitchFamily="34" charset="0"/>
              </a:rPr>
              <a:t> à l’</a:t>
            </a:r>
            <a:r>
              <a:rPr lang="fr-FR" dirty="0"/>
              <a:t>entrepôt Data Terra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592100-464D-224D-A3FB-8D99F7B00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 </a:t>
            </a:r>
            <a:r>
              <a:rPr lang="fr-FR" dirty="0" err="1"/>
              <a:t>ComVal</a:t>
            </a:r>
            <a:r>
              <a:rPr lang="fr-FR" dirty="0"/>
              <a:t> participe au groupe de projet </a:t>
            </a:r>
          </a:p>
          <a:p>
            <a:r>
              <a:rPr lang="fr-FR" dirty="0"/>
              <a:t> Communauté </a:t>
            </a:r>
            <a:r>
              <a:rPr lang="fr-FR" dirty="0" err="1"/>
              <a:t>Résif</a:t>
            </a:r>
            <a:r>
              <a:rPr lang="fr-FR" dirty="0"/>
              <a:t> en 2021 =&gt; contribution à l’élaboration des vocabulaires contrôlés sur les thématiques </a:t>
            </a:r>
            <a:r>
              <a:rPr lang="fr-FR" dirty="0" err="1"/>
              <a:t>Résif</a:t>
            </a:r>
            <a:r>
              <a:rPr lang="fr-FR" dirty="0"/>
              <a:t> en lien avec </a:t>
            </a:r>
            <a:r>
              <a:rPr lang="fr-FR" dirty="0" err="1"/>
              <a:t>ForM@Ter</a:t>
            </a:r>
            <a:endParaRPr lang="fr-FR" dirty="0"/>
          </a:p>
          <a:p>
            <a:r>
              <a:rPr lang="fr-FR" dirty="0"/>
              <a:t> En savoir plus : </a:t>
            </a:r>
            <a:endParaRPr lang="fr-FR" dirty="0">
              <a:solidFill>
                <a:schemeClr val="tx1"/>
              </a:solidFill>
            </a:endParaRPr>
          </a:p>
          <a:p>
            <a:pPr lvl="1"/>
            <a:r>
              <a:rPr lang="fr-FR" dirty="0"/>
              <a:t>Atelier pratique entrepôt prévu demain (avec Christelle </a:t>
            </a:r>
            <a:r>
              <a:rPr lang="fr-FR" dirty="0" err="1"/>
              <a:t>Pierkot</a:t>
            </a:r>
            <a:r>
              <a:rPr lang="fr-FR" dirty="0"/>
              <a:t> et Marine Vernet pour l’IR Data Terra) à 10h30. Il reste quelques places.</a:t>
            </a:r>
          </a:p>
          <a:p>
            <a:pPr lvl="1"/>
            <a:r>
              <a:rPr lang="fr-FR" dirty="0"/>
              <a:t>Flyer de présentation à disposition à l’accueil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7826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14AED4-8BE9-3C45-A7BA-837D7F4BD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Moyens de l’action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63A339-41D6-6E43-95A0-FC9932FB7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 L’action communication valorisation grâce à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/>
              <a:t>un poste IR 80%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/>
              <a:t>une assistante communication à mi-temps jusqu’au 31/12/21 puis 1/8 de temps (17h30 par mois) en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/>
              <a:t>l’aide du bureau </a:t>
            </a:r>
            <a:r>
              <a:rPr lang="fr-FR" dirty="0" err="1"/>
              <a:t>Résif</a:t>
            </a:r>
            <a:r>
              <a:rPr lang="fr-FR" dirty="0"/>
              <a:t> et les contributions de la communauté : actualités, brèves, lettre </a:t>
            </a:r>
            <a:r>
              <a:rPr lang="fr-FR" dirty="0" err="1"/>
              <a:t>Résif</a:t>
            </a:r>
            <a:r>
              <a:rPr lang="fr-FR" dirty="0"/>
              <a:t>, réflexion valorisation, contenus web...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/>
              <a:t>un prestataire développement web (15h en 2021)</a:t>
            </a:r>
          </a:p>
          <a:p>
            <a:r>
              <a:rPr lang="fr-FR" dirty="0"/>
              <a:t> Défi : faire vivre les outils déjà créés et à gérer les nouveaux projets</a:t>
            </a:r>
          </a:p>
        </p:txBody>
      </p:sp>
    </p:spTree>
    <p:extLst>
      <p:ext uri="{BB962C8B-B14F-4D97-AF65-F5344CB8AC3E}">
        <p14:creationId xmlns:p14="http://schemas.microsoft.com/office/powerpoint/2010/main" val="3377673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C400A0-26EC-BD44-8155-A4D289C3A3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50204"/>
            <a:ext cx="9448800" cy="3048733"/>
          </a:xfrm>
        </p:spPr>
        <p:txBody>
          <a:bodyPr>
            <a:normAutofit fontScale="90000"/>
          </a:bodyPr>
          <a:lstStyle/>
          <a:p>
            <a:r>
              <a:rPr lang="fr-FR" dirty="0"/>
              <a:t>Merci à toute la communauté </a:t>
            </a:r>
            <a:r>
              <a:rPr lang="fr-FR" dirty="0" err="1"/>
              <a:t>Résif</a:t>
            </a:r>
            <a:r>
              <a:rPr lang="fr-FR" dirty="0"/>
              <a:t> pour sa contribution passée et à venir !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A59EE98-B4B2-9643-A8BD-8A736CD59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59274"/>
            <a:ext cx="9448800" cy="895425"/>
          </a:xfrm>
        </p:spPr>
        <p:txBody>
          <a:bodyPr/>
          <a:lstStyle/>
          <a:p>
            <a:r>
              <a:rPr lang="fr-FR" dirty="0"/>
              <a:t>...  et merci de votre attention.</a:t>
            </a:r>
          </a:p>
          <a:p>
            <a:r>
              <a:rPr lang="fr-FR" dirty="0"/>
              <a:t>Des questions ?</a:t>
            </a:r>
          </a:p>
        </p:txBody>
      </p:sp>
    </p:spTree>
    <p:extLst>
      <p:ext uri="{BB962C8B-B14F-4D97-AF65-F5344CB8AC3E}">
        <p14:creationId xmlns:p14="http://schemas.microsoft.com/office/powerpoint/2010/main" val="13806367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Resif.potx" id="{4303C9FE-2D3A-AF49-AE61-951A6BEB78A0}" vid="{31DB5A1A-3828-6144-B6B8-2B7211A3BCC4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3962</TotalTime>
  <Words>718</Words>
  <Application>Microsoft Macintosh PowerPoint</Application>
  <PresentationFormat>Grand écran</PresentationFormat>
  <Paragraphs>78</Paragraphs>
  <Slides>9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Avenir Next</vt:lpstr>
      <vt:lpstr>Avenir Next Medium</vt:lpstr>
      <vt:lpstr>Calibri</vt:lpstr>
      <vt:lpstr>Thème Office</vt:lpstr>
      <vt:lpstr>Action transverse communication et valorisation scientifique</vt:lpstr>
      <vt:lpstr>Bilan ComVal 2020-2021 : sites web</vt:lpstr>
      <vt:lpstr>Bilan ComVal 2020-2021 : archive ouverte</vt:lpstr>
      <vt:lpstr>Bilan ComVal 2020-2021 : autres actions</vt:lpstr>
      <vt:lpstr>Projet en cours : sites web</vt:lpstr>
      <vt:lpstr>Projet en cours : entrepôt Data Terra</vt:lpstr>
      <vt:lpstr>Contribution Résif à l’entrepôt Data Terra</vt:lpstr>
      <vt:lpstr>Moyens de l’action</vt:lpstr>
      <vt:lpstr>Merci à toute la communauté Résif pour sa contribution passée et à venir 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VeBe</dc:creator>
  <cp:lastModifiedBy>VeBe</cp:lastModifiedBy>
  <cp:revision>100</cp:revision>
  <dcterms:created xsi:type="dcterms:W3CDTF">2020-04-15T12:48:35Z</dcterms:created>
  <dcterms:modified xsi:type="dcterms:W3CDTF">2021-11-12T12:51:26Z</dcterms:modified>
</cp:coreProperties>
</file>