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7948"/>
  </p:normalViewPr>
  <p:slideViewPr>
    <p:cSldViewPr snapToGrid="0" snapToObjects="1">
      <p:cViewPr varScale="1">
        <p:scale>
          <a:sx n="77" d="100"/>
          <a:sy n="77" d="100"/>
        </p:scale>
        <p:origin x="171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a:defRPr sz="1700"/>
            </a:pPr>
            <a:r>
              <a:t>As a seismologist, one of the striking thing about volcanoes is the variety of signals that are recorded.</a:t>
            </a:r>
          </a:p>
          <a:p>
            <a:pPr>
              <a:defRPr sz="1700"/>
            </a:pPr>
            <a:r>
              <a:t>This variety is illustrated here on the right with examples of seismic signals that are typically observed on volcanoes.</a:t>
            </a:r>
          </a:p>
          <a:p>
            <a:pPr>
              <a:defRPr sz="1700"/>
            </a:pPr>
            <a:endParaRPr/>
          </a:p>
          <a:p>
            <a:pPr>
              <a:defRPr sz="1700"/>
            </a:pPr>
            <a:r>
              <a:t>- We have volcano-tectonic earthquakes that are similar to tectonic earthquakes but triggered by volcanic processes</a:t>
            </a:r>
          </a:p>
          <a:p>
            <a:pPr>
              <a:defRPr sz="1700"/>
            </a:pPr>
            <a:r>
              <a:t>- Low-frequency or VLF earthquakes that can be associated with different types of processes</a:t>
            </a:r>
          </a:p>
          <a:p>
            <a:pPr>
              <a:defRPr sz="1700"/>
            </a:pPr>
            <a:r>
              <a:t>- Hybrid earthquakes</a:t>
            </a:r>
          </a:p>
          <a:p>
            <a:pPr>
              <a:defRPr sz="1700"/>
            </a:pPr>
            <a:r>
              <a:t>- Volcanic tremor</a:t>
            </a:r>
          </a:p>
          <a:p>
            <a:pPr>
              <a:defRPr sz="1700"/>
            </a:pPr>
            <a:br/>
            <a:r>
              <a:t>This variety can be largely attributed to the diversity of volcanic sources. Volcanoes are associated with a variety of processes leading to many different signals. We have diverse processes on volcanoes, leading to many different signals. This diverse source processes is generally still poorly understood.</a:t>
            </a:r>
          </a:p>
          <a:p>
            <a:pPr>
              <a:defRPr sz="1700"/>
            </a:pPr>
            <a:endParaRPr/>
          </a:p>
          <a:p>
            <a:pPr>
              <a:defRPr sz="1700"/>
            </a:pPr>
            <a:endParaRPr/>
          </a:p>
          <a:p>
            <a:pPr>
              <a:defRPr sz="1700"/>
            </a:pPr>
            <a:endParaRPr/>
          </a:p>
          <a:p>
            <a:pPr>
              <a:defRPr sz="17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If we do things properly and relocate events by double-difference, this is what we get… And we see a clear vertical migration from 7km toward the free surface.</a:t>
            </a:r>
          </a:p>
          <a:p>
            <a:r>
              <a:t>Colors indicate time over 10 days in April 2015. We can event zoom on a cluster here and see the migration over the course of a few hours.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lvl1pPr>
              <a:defRPr sz="1800"/>
            </a:lvl1pPr>
          </a:lstStyle>
          <a:p>
            <a:r>
              <a:t>Such seismicity migration can be interpreted as a deep magmatic recharge of the shallow reservoir that was followed within 20 days by an eruption.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t>We can see that immediately after the deep earthquakes have migrated to the shallow reservoir, shallow seismicity starts to pick up leading to an eruption a few days later.</a:t>
            </a:r>
          </a:p>
          <a:p>
            <a:br/>
            <a:r>
              <a:t>This suggests an hydraulic connection between the lower part of the volcanic system and the shallow reservoir.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r>
              <a:t>This deep migration of magma is also visible in GNSS data showing an upward migrating pressure source.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lvl1pPr>
              <a:defRPr sz="1800"/>
            </a:lvl1pPr>
          </a:lstStyle>
          <a:p>
            <a:r>
              <a:t>Let’s focus now on shallow seismicity. We have recently analyzed pre-eruptive seismicity for 13 eruptions between 2014 and 2018. This seismicity is really concentrated under the summit caldera, along a ring-structure that is dipping slightly to the East.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lvl1pPr>
              <a:defRPr sz="1800"/>
            </a:lvl1pPr>
          </a:lstStyle>
          <a:p>
            <a:r>
              <a:t>This kind of structure actually corresponds to a ring fault system that is observed frequency on basaltic volcanoes. This kind of ring-structure is inherited from recurrent collapses of the summit caldera. We will talk later about such Collapse that affected the summit in 2007.</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prstGeom prst="rect">
            <a:avLst/>
          </a:prstGeom>
        </p:spPr>
        <p:txBody>
          <a:bodyPr/>
          <a:lstStyle/>
          <a:p>
            <a:endParaRPr/>
          </a:p>
        </p:txBody>
      </p:sp>
      <p:sp>
        <p:nvSpPr>
          <p:cNvPr id="526" name="Shape 526"/>
          <p:cNvSpPr>
            <a:spLocks noGrp="1"/>
          </p:cNvSpPr>
          <p:nvPr>
            <p:ph type="body" sz="quarter" idx="1"/>
          </p:nvPr>
        </p:nvSpPr>
        <p:spPr>
          <a:prstGeom prst="rect">
            <a:avLst/>
          </a:prstGeom>
        </p:spPr>
        <p:txBody>
          <a:bodyPr/>
          <a:lstStyle/>
          <a:p>
            <a:r>
              <a:t>Let’s now look what is the distribution of seismicity before each eruption. In each case, the black dots are pre-eruptive earthquakes 24hours before the eruption and the red lines are eruptive fissures … that is where the magma comes out during eruption.</a:t>
            </a:r>
            <a:br/>
            <a:br/>
            <a:r>
              <a:t>Each subfigure is for given eruption between 2014 and 2018… We can see that there is a good correlation between the location of earthquakes and the azimuth of the eruptive fissures relative to the summit.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t>When earthquakes are located to the north, the eruption is located to the north of the summit, when the earthquakes are to the south, the eruptions occurs south of the summit caldera.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pPr>
              <a:defRPr sz="1900"/>
            </a:pPr>
            <a:r>
              <a:t>To investigate how this pre-eruptive seismicity is connected to the magma transport, we also measured the delay between the beginning of the seismic crisis (when the seismicity rates increases strongly (&gt;150eq/hour)) and the onset of the eruption. We see that there is a good correlation between the duration of the seismic crisis and the distance between the eruptive site and the summit, corresponding to a migration velocity of the order of 0.1 m/s.</a:t>
            </a:r>
          </a:p>
          <a:p>
            <a:pPr>
              <a:defRPr sz="1900"/>
            </a:pPr>
            <a:endParaRPr/>
          </a:p>
          <a:p>
            <a:pPr>
              <a:defRPr sz="1900"/>
            </a:pPr>
            <a:r>
              <a:t>At a given time after the onset of the seismic crisis, we can then predict in what direction the magma is propagating and what is the minimum distance between the dike and the central cone.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a:defRPr sz="1800"/>
            </a:pPr>
            <a:r>
              <a:t>Another interesting aspect is that for each eruption we can clearly track how seismicity migrates along the structure, with a migration speed similar to what I showed just before.</a:t>
            </a:r>
          </a:p>
          <a:p>
            <a:pPr>
              <a:defRPr sz="1800"/>
            </a:pPr>
            <a:r>
              <a:t>This suggest </a:t>
            </a:r>
          </a:p>
          <a:p>
            <a:pPr marL="229195" indent="-229195">
              <a:buSzPct val="145000"/>
              <a:buChar char="-"/>
              <a:defRPr sz="1800"/>
            </a:pPr>
            <a:r>
              <a:t>first a vertical migration of seismicity along the ring-structure below the summit </a:t>
            </a:r>
          </a:p>
          <a:p>
            <a:pPr marL="229195" indent="-229195">
              <a:buSzPct val="145000"/>
              <a:buChar char="-"/>
              <a:defRPr sz="1800"/>
            </a:pPr>
            <a:r>
              <a:t>In some cases, we often detect small earthquakes between between the summit and the eruption site suggesting a lateral migration just before eruption.</a:t>
            </a:r>
          </a:p>
          <a:p>
            <a:pPr>
              <a:defRPr sz="1800"/>
            </a:pPr>
            <a:r>
              <a:t>Une autre chose intéressante: pour chaque éruption on voit également clairement une migration de la sismicité.</a:t>
            </a:r>
          </a:p>
          <a:p>
            <a:pPr marL="172961" indent="-172961">
              <a:buSzPct val="100000"/>
              <a:buChar char="-"/>
              <a:defRPr sz="1800"/>
            </a:pPr>
            <a:r>
              <a:t>Migration d’abord vers l’ouest qui correspond également a une migration verticale liée au fait que la structure soit penchée vers l’EST.</a:t>
            </a:r>
          </a:p>
          <a:p>
            <a:pPr marL="172961" indent="-172961">
              <a:buSzPct val="100000"/>
              <a:buChar char="-"/>
              <a:defRPr sz="1800"/>
            </a:pPr>
            <a:r>
              <a:t>Dans certains cas, on détecte des évènements entre cet essaim central et le dike, suggérant une migration latérale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lvl1pPr>
              <a:defRPr sz="1700"/>
            </a:lvl1pPr>
          </a:lstStyle>
          <a:p>
            <a:r>
              <a:t>Here, I will only discuss the two first type of sources that are VT earthquakes and VLF earthquakes in the context of Piton de la Fournaise.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r>
              <a:t>This suggests that shallow magma transport is done in two steps:</a:t>
            </a:r>
          </a:p>
          <a:p>
            <a:pPr marL="280127" indent="-280127">
              <a:buSzPct val="145000"/>
              <a:buChar char="-"/>
            </a:pPr>
            <a:r>
              <a:t>A first vertical migration along the ring-fault structure</a:t>
            </a:r>
          </a:p>
          <a:p>
            <a:pPr marL="280127" indent="-280127">
              <a:buSzPct val="145000"/>
              <a:buChar char="-"/>
            </a:pPr>
            <a:r>
              <a:t>A lateral propagation from the summit to the free surface</a:t>
            </a:r>
          </a:p>
          <a:p>
            <a:r>
              <a:t>This two-step process is also consistent with geodetic observations showing a similar behavior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pPr>
              <a:defRPr sz="1700"/>
            </a:pPr>
            <a:r>
              <a:t>Before conclusion</a:t>
            </a:r>
          </a:p>
          <a:p>
            <a:pPr marL="305593" indent="-305593">
              <a:buSzPct val="115000"/>
              <a:buChar char="-"/>
              <a:defRPr sz="1700"/>
            </a:pPr>
            <a:r>
              <a:t>Something I didn’t have time to mention is the occurrence of VLP precursors that have been observed several hours before the first collapse</a:t>
            </a:r>
          </a:p>
          <a:p>
            <a:pPr marL="305593" indent="-305593">
              <a:buSzPct val="115000"/>
              <a:buChar char="-"/>
              <a:defRPr sz="1700"/>
            </a:pPr>
            <a:r>
              <a:t>These events show a duration that is quite longer than the main collapse potentially reflecting a different source mechanism or the fact that most of the piston remained locked during the early stage of the sequence</a:t>
            </a:r>
          </a:p>
          <a:p>
            <a:pPr marL="305593" indent="-305593">
              <a:buSzPct val="115000"/>
              <a:buChar char="-"/>
              <a:defRPr sz="1700"/>
            </a:pPr>
            <a:r>
              <a:t>However these events are interesting as they suggest that the collapse initiated at depth before the occurrence of repeating collapse activity visible at the surface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noRot="1" noChangeAspect="1"/>
          </p:cNvSpPr>
          <p:nvPr>
            <p:ph type="sldImg"/>
          </p:nvPr>
        </p:nvSpPr>
        <p:spPr>
          <a:prstGeom prst="rect">
            <a:avLst/>
          </a:prstGeom>
        </p:spPr>
        <p:txBody>
          <a:bodyPr/>
          <a:lstStyle/>
          <a:p>
            <a:endParaRPr/>
          </a:p>
        </p:txBody>
      </p:sp>
      <p:sp>
        <p:nvSpPr>
          <p:cNvPr id="668" name="Shape 668"/>
          <p:cNvSpPr>
            <a:spLocks noGrp="1"/>
          </p:cNvSpPr>
          <p:nvPr>
            <p:ph type="body" sz="quarter" idx="1"/>
          </p:nvPr>
        </p:nvSpPr>
        <p:spPr>
          <a:prstGeom prst="rect">
            <a:avLst/>
          </a:prstGeom>
        </p:spPr>
        <p:txBody>
          <a:bodyPr/>
          <a:lstStyle/>
          <a:p>
            <a:r>
              <a:t>Ce type de migration profonde est relativement peu fréquente mais a déjà été observé une fois en 1998. Cette migration a également fait suite à une phase d’inactivité du volcan et a été suivie par une reprise de l’activité volcanique jusqu’en 2010.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prstGeom prst="rect">
            <a:avLst/>
          </a:prstGeom>
        </p:spPr>
        <p:txBody>
          <a:bodyPr/>
          <a:lstStyle/>
          <a:p>
            <a:endParaRPr/>
          </a:p>
        </p:txBody>
      </p:sp>
      <p:sp>
        <p:nvSpPr>
          <p:cNvPr id="677" name="Shape 677"/>
          <p:cNvSpPr>
            <a:spLocks noGrp="1"/>
          </p:cNvSpPr>
          <p:nvPr>
            <p:ph type="body" sz="quarter" idx="1"/>
          </p:nvPr>
        </p:nvSpPr>
        <p:spPr>
          <a:prstGeom prst="rect">
            <a:avLst/>
          </a:prstGeom>
        </p:spPr>
        <p:txBody>
          <a:bodyPr/>
          <a:lstStyle/>
          <a:p>
            <a:pPr>
              <a:defRPr sz="1800"/>
            </a:pPr>
            <a:endParaRPr/>
          </a:p>
          <a:p>
            <a:pPr>
              <a:defRPr sz="1800"/>
            </a:pPr>
            <a:r>
              <a:t>On voit des alignements secondaires qui pourraient correspondent a des failles secondaires peut être hérités d’effondrements différentiels entre le cratère Dolomieu et le Bory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noRot="1" noChangeAspect="1"/>
          </p:cNvSpPr>
          <p:nvPr>
            <p:ph type="sldImg"/>
          </p:nvPr>
        </p:nvSpPr>
        <p:spPr>
          <a:prstGeom prst="rect">
            <a:avLst/>
          </a:prstGeom>
        </p:spPr>
        <p:txBody>
          <a:bodyPr/>
          <a:lstStyle/>
          <a:p>
            <a:endParaRPr/>
          </a:p>
        </p:txBody>
      </p:sp>
      <p:sp>
        <p:nvSpPr>
          <p:cNvPr id="682" name="Shape 682"/>
          <p:cNvSpPr>
            <a:spLocks noGrp="1"/>
          </p:cNvSpPr>
          <p:nvPr>
            <p:ph type="body" sz="quarter" idx="1"/>
          </p:nvPr>
        </p:nvSpPr>
        <p:spPr>
          <a:prstGeom prst="rect">
            <a:avLst/>
          </a:prstGeom>
        </p:spPr>
        <p:txBody>
          <a:bodyPr/>
          <a:lstStyle/>
          <a:p>
            <a:pPr>
              <a:defRPr sz="1700"/>
            </a:pPr>
            <a:r>
              <a:t>Before conclusion</a:t>
            </a:r>
          </a:p>
          <a:p>
            <a:pPr marL="305593" indent="-305593">
              <a:buSzPct val="115000"/>
              <a:buChar char="-"/>
              <a:defRPr sz="1700"/>
            </a:pPr>
            <a:r>
              <a:t>Something I didn’t have time to mention is the occurrence of VLP precursors that have been observed several hours before the first collapse</a:t>
            </a:r>
          </a:p>
          <a:p>
            <a:pPr marL="305593" indent="-305593">
              <a:buSzPct val="115000"/>
              <a:buChar char="-"/>
              <a:defRPr sz="1700"/>
            </a:pPr>
            <a:r>
              <a:t>These events show a duration that is quite longer than the main collapse potentially reflecting a different source mechanism or the fact that most of the piston remained locked during the early stage of the sequence</a:t>
            </a:r>
          </a:p>
          <a:p>
            <a:pPr marL="305593" indent="-305593">
              <a:buSzPct val="115000"/>
              <a:buChar char="-"/>
              <a:defRPr sz="1700"/>
            </a:pPr>
            <a:r>
              <a:t>However these events are interesting as they suggest that the collapse initiated at depth before the occurrence of repeating collapse activity visible at the surface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r>
              <a:t>Pour en revenir à la question du lien entre séismes VT et le transport magmatique. Encore une fois il n’y a pas vraiment de question sur le fait que les séismes sont déclenchés par la perturbation de contrainte associée au transport magmatique. En revanche, nos observations suggèrent que la plupart des séismes ne correspondent pas réellement a la rupture de roches précédemment intact. On voit que 90% de la sismicité se concentre sur la même structure.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pPr>
              <a:defRPr sz="1700"/>
            </a:pPr>
            <a:r>
              <a:t>On est vraissemblablement beaucoup plus dans une situation telle que schématisée ici. C’est à dire des séismes déclenchés à l’extrémité du dike mais sur des structures faibles et proches de la rupture. </a:t>
            </a:r>
          </a:p>
          <a:p>
            <a:pPr>
              <a:defRPr sz="1700"/>
            </a:pPr>
            <a:r>
              <a:t>Cohérent avec les études théoriques qui montrent que les séismes détectables pour des intrusions basaltiques vont majoritairement correspondre à ce type de schéma. Les fractures en tête de dike étant associée à de très faibles magnitudes.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pPr>
              <a:defRPr sz="1700" i="1"/>
            </a:pPr>
            <a:r>
              <a:rPr b="1"/>
              <a:t>Additional slide</a:t>
            </a:r>
            <a:r>
              <a:t>: Some relevant parameters</a:t>
            </a:r>
          </a:p>
          <a:p>
            <a:pPr marL="133652" indent="-133652">
              <a:buSzPct val="100000"/>
              <a:buChar char="-"/>
              <a:defRPr sz="1700" i="1"/>
            </a:pPr>
            <a:r>
              <a:t>Dimension and density of the collapsing piston</a:t>
            </a:r>
          </a:p>
          <a:p>
            <a:pPr marL="133652" indent="-133652">
              <a:buSzPct val="100000"/>
              <a:buChar char="-"/>
              <a:defRPr sz="1700" i="1"/>
            </a:pPr>
            <a:r>
              <a:t>Size of the reservoir</a:t>
            </a:r>
          </a:p>
          <a:p>
            <a:pPr marL="133652" indent="-133652">
              <a:buSzPct val="100000"/>
              <a:buChar char="-"/>
              <a:defRPr sz="1700" i="1"/>
            </a:pPr>
            <a:r>
              <a:t>Elastic parameters to estimate Downward displacement from MT/Force</a:t>
            </a:r>
          </a:p>
          <a:p>
            <a:pPr marL="133652" indent="-133652">
              <a:buSzPct val="100000"/>
              <a:buChar char="-"/>
              <a:defRPr sz="1700" i="1"/>
            </a:pPr>
            <a:r>
              <a:t>Some equations/values to estimate lava outflow rate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marL="305593" indent="-305593">
              <a:buSzPct val="145000"/>
              <a:buChar char="-"/>
              <a:defRPr sz="1600"/>
            </a:pPr>
            <a:r>
              <a:rPr dirty="0"/>
              <a:t>As I mentioned just before, VT events are usually interpreted as brittle failures in the edifice that are triggered by stress perturbations caused by magma transport</a:t>
            </a:r>
          </a:p>
          <a:p>
            <a:pPr marL="305593" indent="-305593">
              <a:buSzPct val="145000"/>
              <a:buChar char="-"/>
              <a:defRPr sz="1600"/>
            </a:pPr>
            <a:endParaRPr dirty="0"/>
          </a:p>
          <a:p>
            <a:pPr marL="305593" indent="-305593">
              <a:buSzPct val="145000"/>
              <a:buChar char="-"/>
              <a:defRPr sz="1600"/>
            </a:pPr>
            <a:r>
              <a:rPr dirty="0"/>
              <a:t>However, the link between the stress source and the </a:t>
            </a:r>
            <a:r>
              <a:rPr dirty="0" err="1"/>
              <a:t>occurence</a:t>
            </a:r>
            <a:r>
              <a:rPr dirty="0"/>
              <a:t> of earthquakes is still elusive.</a:t>
            </a:r>
          </a:p>
          <a:p>
            <a:pPr marL="750093" lvl="1" indent="-305593">
              <a:buSzPct val="145000"/>
              <a:buChar char="-"/>
              <a:defRPr sz="1600"/>
            </a:pPr>
            <a:r>
              <a:rPr dirty="0"/>
              <a:t>Some studies consider VT earthquakes as direct markers…</a:t>
            </a:r>
          </a:p>
          <a:p>
            <a:pPr>
              <a:defRPr sz="1600"/>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lvl1pPr>
              <a:defRPr sz="1400"/>
            </a:lvl1pPr>
          </a:lstStyle>
          <a:p>
            <a:r>
              <a:t>Why Piton de la Fournaise volcano: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a:defRPr sz="1500"/>
            </a:pPr>
            <a:r>
              <a:t>Recent activity of the volcano is a major collapse in 2007 followed by a quiescent phase from 2010 to 2014. Followed by a very active phase since 2014 with more that 3 eruptions/yr. </a:t>
            </a:r>
          </a:p>
          <a:p>
            <a:pPr marL="286494" indent="-286494">
              <a:buSzPct val="145000"/>
              <a:buChar char="-"/>
              <a:defRPr sz="1500"/>
            </a:pPr>
            <a:r>
              <a:t>Is this activity explained by a recharge of the shallow reservoir by a deep magma transfer?</a:t>
            </a:r>
          </a:p>
          <a:p>
            <a:pPr marL="286494" indent="-286494">
              <a:buSzPct val="145000"/>
              <a:buChar char="-"/>
              <a:defRPr sz="1500"/>
            </a:pPr>
            <a:r>
              <a:t>Can we use seismicity to actually constrain shallow migration of magma from the reservoir to the surface?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pPr>
              <a:defRPr sz="1900"/>
            </a:pPr>
            <a:r>
              <a:t>Here is what a typical seismogram looks like at the onset of an eruption in June 2014</a:t>
            </a:r>
          </a:p>
          <a:p>
            <a:pPr marL="286494" indent="-286494">
              <a:buSzPct val="145000"/>
              <a:buChar char="-"/>
              <a:defRPr sz="1900"/>
            </a:pPr>
            <a:r>
              <a:t>Spikes are VT earthquakes… we have a rather intense seismic crisis with large seismicity rate followed by a relatively quiet period and the apparition of tremor marking the beginning of the volcanic activity. </a:t>
            </a:r>
          </a:p>
          <a:p>
            <a:pPr marL="286494" indent="-286494">
              <a:buSzPct val="145000"/>
              <a:buChar char="-"/>
              <a:defRPr sz="1900"/>
            </a:pPr>
            <a:r>
              <a:t>This intense seismic crisis is rather challenging to detect earthquakes because</a:t>
            </a:r>
          </a:p>
          <a:p>
            <a:pPr marL="730994" lvl="1" indent="-286494">
              <a:buSzPct val="145000"/>
              <a:buChar char="-"/>
              <a:defRPr sz="1900"/>
            </a:pPr>
            <a:r>
              <a:t>They overlap on top of each other</a:t>
            </a:r>
          </a:p>
          <a:p>
            <a:pPr marL="730994" lvl="1" indent="-286494">
              <a:buSzPct val="145000"/>
              <a:buChar char="-"/>
              <a:defRPr sz="1900"/>
            </a:pPr>
            <a:r>
              <a:t>They have a rather small magnitude</a:t>
            </a:r>
          </a:p>
          <a:p>
            <a:pPr marL="730994" lvl="1" indent="-286494">
              <a:buSzPct val="145000"/>
              <a:buChar char="-"/>
              <a:defRPr sz="1900"/>
            </a:pPr>
            <a:r>
              <a:t>They can be hidden under the tremor.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a:defRPr sz="1500"/>
            </a:pPr>
            <a:r>
              <a:t>To improve the existing Catalog and get the most complete catalog, we use an approach of template matching that is usually quite standard.</a:t>
            </a:r>
          </a:p>
          <a:p>
            <a:pPr>
              <a:defRPr sz="1500"/>
            </a:pPr>
            <a:r>
              <a:t>I will not go into the details, but we use events in the observatory catalog as templates to detect similar earthquakes in the continuous data using multiple stations. The templates are shown here in Green and Blue.</a:t>
            </a:r>
          </a:p>
          <a:p>
            <a:pPr>
              <a:defRPr sz="1500"/>
            </a:pPr>
            <a:endParaRPr/>
          </a:p>
          <a:p>
            <a:pPr>
              <a:defRPr sz="1500"/>
            </a:pPr>
            <a:r>
              <a:t>From this catalog of about 1000 templates, we get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About 24 000 detections for both deep and shallow earthquakes </a:t>
            </a:r>
          </a:p>
          <a:p>
            <a:pPr marL="420191" indent="-420191">
              <a:buSzPct val="145000"/>
              <a:buChar char="-"/>
            </a:pPr>
            <a:r>
              <a:t>Among these detections we have, 8050 deep events</a:t>
            </a:r>
          </a:p>
          <a:p>
            <a:pPr marL="420191" indent="-420191">
              <a:buSzPct val="145000"/>
              <a:buChar char="-"/>
            </a:pPr>
            <a:r>
              <a:t>16250 shallow events</a:t>
            </a:r>
          </a:p>
          <a:p>
            <a:r>
              <a:t>These events are then relocated by measuring P and S-time delays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a:defRPr sz="1700"/>
            </a:pPr>
            <a:r>
              <a:t>Let’s focus first on deep earthquakes. Most of these events actually occur before an eruption in 2015. </a:t>
            </a:r>
          </a:p>
          <a:p>
            <a:pPr marL="324693" indent="-324693">
              <a:buSzPct val="145000"/>
              <a:buChar char="-"/>
              <a:defRPr sz="1700"/>
            </a:pPr>
            <a:r>
              <a:t>This figure shows waveforms aligned on P-wave recorded on CSS.</a:t>
            </a:r>
          </a:p>
          <a:p>
            <a:pPr marL="324693" indent="-324693">
              <a:buSzPct val="145000"/>
              <a:buChar char="-"/>
              <a:defRPr sz="1700"/>
            </a:pPr>
            <a:r>
              <a:t>We clearly see that the delay between the S and P wave is reduced as a function of time</a:t>
            </a:r>
          </a:p>
          <a:p>
            <a:pPr marL="324693" indent="-324693">
              <a:buSzPct val="145000"/>
              <a:buChar char="-"/>
              <a:defRPr sz="1700"/>
            </a:pPr>
            <a:r>
              <a:t>If we make a quick back of the envelope calculation with a Vp of 6km and a Vp/Vs ratio of sqrt(3), this suggest that the events moved closet to CSS by about 4km.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270000" y="1638300"/>
            <a:ext cx="10464800" cy="3302000"/>
          </a:xfrm>
          <a:prstGeom prst="rect">
            <a:avLst/>
          </a:prstGeom>
        </p:spPr>
        <p:txBody>
          <a:bodyPr anchor="b"/>
          <a:lstStyle/>
          <a:p>
            <a:r>
              <a:t>Texte du titre</a:t>
            </a:r>
          </a:p>
        </p:txBody>
      </p:sp>
      <p:sp>
        <p:nvSpPr>
          <p:cNvPr id="12" name="Texte niveau 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949853" y="0"/>
            <a:ext cx="14904506" cy="9944100"/>
          </a:xfrm>
          <a:prstGeom prst="rect">
            <a:avLst/>
          </a:prstGeom>
        </p:spPr>
        <p:txBody>
          <a:bodyPr lIns="91439" tIns="45719" rIns="91439" bIns="45719" anchor="t">
            <a:noAutofit/>
          </a:bodyPr>
          <a:lstStyle/>
          <a:p>
            <a:endParaRP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exte du titre"/>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Texte du titre</a:t>
            </a:r>
          </a:p>
        </p:txBody>
      </p:sp>
      <p:sp>
        <p:nvSpPr>
          <p:cNvPr id="118" name="Texte niveau 1…"/>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a:latin typeface="Helvetica Light"/>
                <a:ea typeface="Helvetica Light"/>
                <a:cs typeface="Helvetica Light"/>
                <a:sym typeface="Helvetica Light"/>
              </a:defRPr>
            </a:lvl1pPr>
            <a:lvl2pPr marL="0" indent="228600" algn="ctr">
              <a:spcBef>
                <a:spcPts val="0"/>
              </a:spcBef>
              <a:buSzTx/>
              <a:buNone/>
              <a:defRPr>
                <a:latin typeface="Helvetica Light"/>
                <a:ea typeface="Helvetica Light"/>
                <a:cs typeface="Helvetica Light"/>
                <a:sym typeface="Helvetica Light"/>
              </a:defRPr>
            </a:lvl2pPr>
            <a:lvl3pPr marL="0" indent="457200" algn="ctr">
              <a:spcBef>
                <a:spcPts val="0"/>
              </a:spcBef>
              <a:buSzTx/>
              <a:buNone/>
              <a:defRPr>
                <a:latin typeface="Helvetica Light"/>
                <a:ea typeface="Helvetica Light"/>
                <a:cs typeface="Helvetica Light"/>
                <a:sym typeface="Helvetica Light"/>
              </a:defRPr>
            </a:lvl3pPr>
            <a:lvl4pPr marL="0" indent="685800" algn="ctr">
              <a:spcBef>
                <a:spcPts val="0"/>
              </a:spcBef>
              <a:buSzTx/>
              <a:buNone/>
              <a:defRPr>
                <a:latin typeface="Helvetica Light"/>
                <a:ea typeface="Helvetica Light"/>
                <a:cs typeface="Helvetica Light"/>
                <a:sym typeface="Helvetica Light"/>
              </a:defRPr>
            </a:lvl4pPr>
            <a:lvl5pPr marL="0" indent="914400" algn="ctr">
              <a:spcBef>
                <a:spcPts val="0"/>
              </a:spcBef>
              <a:buSzTx/>
              <a:buNone/>
              <a:defRPr>
                <a:latin typeface="Helvetica Light"/>
                <a:ea typeface="Helvetica Light"/>
                <a:cs typeface="Helvetica Light"/>
                <a:sym typeface="Helvetica Light"/>
              </a:defRPr>
            </a:lvl5pPr>
          </a:lstStyle>
          <a:p>
            <a:r>
              <a:t>Texte niveau 1</a:t>
            </a:r>
          </a:p>
          <a:p>
            <a:pPr lvl="1"/>
            <a:r>
              <a:t>Texte niveau 2</a:t>
            </a:r>
          </a:p>
          <a:p>
            <a:pPr lvl="2"/>
            <a:r>
              <a:t>Texte niveau 3</a:t>
            </a:r>
          </a:p>
          <a:p>
            <a:pPr lvl="3"/>
            <a:r>
              <a:t>Texte niveau 4</a:t>
            </a:r>
          </a:p>
          <a:p>
            <a:pPr lvl="4"/>
            <a:r>
              <a:t>Texte niveau 5</a:t>
            </a:r>
          </a:p>
        </p:txBody>
      </p:sp>
      <p:sp>
        <p:nvSpPr>
          <p:cNvPr id="119" name="Numéro de diapositive"/>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6" name="Texte du titre"/>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Texte du titre</a:t>
            </a:r>
          </a:p>
        </p:txBody>
      </p:sp>
      <p:sp>
        <p:nvSpPr>
          <p:cNvPr id="127" name="Texte niveau 1…"/>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a:latin typeface="Helvetica Light"/>
                <a:ea typeface="Helvetica Light"/>
                <a:cs typeface="Helvetica Light"/>
                <a:sym typeface="Helvetica Light"/>
              </a:defRPr>
            </a:lvl1pPr>
            <a:lvl2pPr marL="0" indent="228600" algn="ctr">
              <a:spcBef>
                <a:spcPts val="0"/>
              </a:spcBef>
              <a:buSzTx/>
              <a:buNone/>
              <a:defRPr>
                <a:latin typeface="Helvetica Light"/>
                <a:ea typeface="Helvetica Light"/>
                <a:cs typeface="Helvetica Light"/>
                <a:sym typeface="Helvetica Light"/>
              </a:defRPr>
            </a:lvl2pPr>
            <a:lvl3pPr marL="0" indent="457200" algn="ctr">
              <a:spcBef>
                <a:spcPts val="0"/>
              </a:spcBef>
              <a:buSzTx/>
              <a:buNone/>
              <a:defRPr>
                <a:latin typeface="Helvetica Light"/>
                <a:ea typeface="Helvetica Light"/>
                <a:cs typeface="Helvetica Light"/>
                <a:sym typeface="Helvetica Light"/>
              </a:defRPr>
            </a:lvl3pPr>
            <a:lvl4pPr marL="0" indent="685800" algn="ctr">
              <a:spcBef>
                <a:spcPts val="0"/>
              </a:spcBef>
              <a:buSzTx/>
              <a:buNone/>
              <a:defRPr>
                <a:latin typeface="Helvetica Light"/>
                <a:ea typeface="Helvetica Light"/>
                <a:cs typeface="Helvetica Light"/>
                <a:sym typeface="Helvetica Light"/>
              </a:defRPr>
            </a:lvl4pPr>
            <a:lvl5pPr marL="0" indent="914400" algn="ctr">
              <a:spcBef>
                <a:spcPts val="0"/>
              </a:spcBef>
              <a:buSzTx/>
              <a:buNone/>
              <a:defRPr>
                <a:latin typeface="Helvetica Light"/>
                <a:ea typeface="Helvetica Light"/>
                <a:cs typeface="Helvetica Light"/>
                <a:sym typeface="Helvetica Light"/>
              </a:defRPr>
            </a:lvl5pPr>
          </a:lstStyle>
          <a:p>
            <a:r>
              <a:t>Texte niveau 1</a:t>
            </a:r>
          </a:p>
          <a:p>
            <a:pPr lvl="1"/>
            <a:r>
              <a:t>Texte niveau 2</a:t>
            </a:r>
          </a:p>
          <a:p>
            <a:pPr lvl="2"/>
            <a:r>
              <a:t>Texte niveau 3</a:t>
            </a:r>
          </a:p>
          <a:p>
            <a:pPr lvl="3"/>
            <a:r>
              <a:t>Texte niveau 4</a:t>
            </a:r>
          </a:p>
          <a:p>
            <a:pPr lvl="4"/>
            <a:r>
              <a:t>Texte niveau 5</a:t>
            </a:r>
          </a:p>
        </p:txBody>
      </p:sp>
      <p:sp>
        <p:nvSpPr>
          <p:cNvPr id="128" name="Numéro de diapositive"/>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622088" y="289099"/>
            <a:ext cx="9753603" cy="6505789"/>
          </a:xfrm>
          <a:prstGeom prst="rect">
            <a:avLst/>
          </a:prstGeom>
        </p:spPr>
        <p:txBody>
          <a:bodyPr lIns="91439" tIns="45719" rIns="91439" bIns="45719" anchor="t">
            <a:noAutofit/>
          </a:bodyPr>
          <a:lstStyle/>
          <a:p>
            <a:endParaRPr/>
          </a:p>
        </p:txBody>
      </p:sp>
      <p:sp>
        <p:nvSpPr>
          <p:cNvPr id="21" name="Texte du titre"/>
          <p:cNvSpPr txBox="1">
            <a:spLocks noGrp="1"/>
          </p:cNvSpPr>
          <p:nvPr>
            <p:ph type="title"/>
          </p:nvPr>
        </p:nvSpPr>
        <p:spPr>
          <a:xfrm>
            <a:off x="1270000" y="6718300"/>
            <a:ext cx="10464800" cy="1422400"/>
          </a:xfrm>
          <a:prstGeom prst="rect">
            <a:avLst/>
          </a:prstGeom>
        </p:spPr>
        <p:txBody>
          <a:bodyPr anchor="b"/>
          <a:lstStyle/>
          <a:p>
            <a:r>
              <a:t>Texte du titre</a:t>
            </a:r>
          </a:p>
        </p:txBody>
      </p:sp>
      <p:sp>
        <p:nvSpPr>
          <p:cNvPr id="22" name="Texte niveau 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1270000" y="3225800"/>
            <a:ext cx="10464800" cy="3302000"/>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263775" y="613833"/>
            <a:ext cx="12401550" cy="8267701"/>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952500" y="635000"/>
            <a:ext cx="5334000" cy="3987800"/>
          </a:xfrm>
          <a:prstGeom prst="rect">
            <a:avLst/>
          </a:prstGeom>
        </p:spPr>
        <p:txBody>
          <a:bodyPr anchor="b"/>
          <a:lstStyle>
            <a:lvl1pPr>
              <a:defRPr sz="6000"/>
            </a:lvl1pPr>
          </a:lstStyle>
          <a:p>
            <a:r>
              <a:t>Texte du titre</a:t>
            </a:r>
          </a:p>
        </p:txBody>
      </p:sp>
      <p:sp>
        <p:nvSpPr>
          <p:cNvPr id="40" name="Texte niveau 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exte du titre"/>
          <p:cNvSpPr txBox="1">
            <a:spLocks noGrp="1"/>
          </p:cNvSpPr>
          <p:nvPr>
            <p:ph type="title"/>
          </p:nvPr>
        </p:nvSpPr>
        <p:spPr>
          <a:prstGeom prst="rect">
            <a:avLst/>
          </a:prstGeom>
        </p:spPr>
        <p:txBody>
          <a:bodyPr/>
          <a:lstStyle/>
          <a:p>
            <a:r>
              <a:t>Texte du titre</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086225" y="2586566"/>
            <a:ext cx="9429750" cy="6286501"/>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952500" y="1270000"/>
            <a:ext cx="11099800" cy="7213600"/>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2374900" y="889000"/>
            <a:ext cx="11982450" cy="7988300"/>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31.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4.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35.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5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tif"/></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gi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gi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extLst/>
          </a:blip>
          <a:stretch>
            <a:fillRect/>
          </a:stretch>
        </p:blipFill>
        <p:spPr>
          <a:xfrm>
            <a:off x="-273171" y="-11948"/>
            <a:ext cx="14647932" cy="9777496"/>
          </a:xfrm>
          <a:prstGeom prst="rect">
            <a:avLst/>
          </a:prstGeom>
          <a:ln w="12700">
            <a:miter lim="400000"/>
          </a:ln>
        </p:spPr>
      </p:pic>
      <p:sp>
        <p:nvSpPr>
          <p:cNvPr id="138" name="Migration de la sismicité au Piton de la Fournaise"/>
          <p:cNvSpPr txBox="1"/>
          <p:nvPr/>
        </p:nvSpPr>
        <p:spPr>
          <a:xfrm>
            <a:off x="443798" y="307383"/>
            <a:ext cx="9484472" cy="1482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600" b="0"/>
            </a:lvl1pPr>
          </a:lstStyle>
          <a:p>
            <a:pPr>
              <a:defRPr>
                <a:latin typeface="Helvetica Neue Light"/>
                <a:ea typeface="Helvetica Neue Light"/>
                <a:cs typeface="Helvetica Neue Light"/>
                <a:sym typeface="Helvetica Neue Light"/>
              </a:defRPr>
            </a:pPr>
            <a:r>
              <a:rPr>
                <a:latin typeface="Helvetica Neue"/>
                <a:ea typeface="Helvetica Neue"/>
                <a:cs typeface="Helvetica Neue"/>
                <a:sym typeface="Helvetica Neue"/>
              </a:rPr>
              <a:t>Migration de la sismicité au Piton de la Fournaise</a:t>
            </a:r>
          </a:p>
        </p:txBody>
      </p:sp>
      <p:sp>
        <p:nvSpPr>
          <p:cNvPr id="139" name="Olivier Lengliné…"/>
          <p:cNvSpPr txBox="1"/>
          <p:nvPr/>
        </p:nvSpPr>
        <p:spPr>
          <a:xfrm>
            <a:off x="0" y="2297302"/>
            <a:ext cx="10417161" cy="2579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3100" b="0">
                <a:solidFill>
                  <a:srgbClr val="5A5A5A"/>
                </a:solidFill>
                <a:latin typeface="Helvetica Neue Bold Condensed"/>
                <a:ea typeface="Helvetica Neue Bold Condensed"/>
                <a:cs typeface="Helvetica Neue Bold Condensed"/>
                <a:sym typeface="Helvetica Neue Bold Condensed"/>
              </a:defRPr>
            </a:pPr>
            <a:r>
              <a:rPr dirty="0"/>
              <a:t>Olivier </a:t>
            </a:r>
            <a:r>
              <a:rPr dirty="0" err="1"/>
              <a:t>Lengliné</a:t>
            </a:r>
            <a:endParaRPr dirty="0"/>
          </a:p>
          <a:p>
            <a:pPr lvl="1" algn="l">
              <a:defRPr b="0">
                <a:solidFill>
                  <a:srgbClr val="A6AAA9"/>
                </a:solidFill>
                <a:latin typeface="Helvetica Neue Bold Condensed"/>
                <a:ea typeface="Helvetica Neue Bold Condensed"/>
                <a:cs typeface="Helvetica Neue Bold Condensed"/>
                <a:sym typeface="Helvetica Neue Bold Condensed"/>
              </a:defRPr>
            </a:pPr>
            <a:r>
              <a:rPr dirty="0" err="1"/>
              <a:t>Institut</a:t>
            </a:r>
            <a:r>
              <a:rPr dirty="0"/>
              <a:t> Terre &amp; </a:t>
            </a:r>
            <a:r>
              <a:rPr dirty="0" err="1"/>
              <a:t>Environnement</a:t>
            </a:r>
            <a:r>
              <a:rPr dirty="0"/>
              <a:t> de Strasbourg</a:t>
            </a:r>
          </a:p>
          <a:p>
            <a:pPr lvl="1" algn="l">
              <a:lnSpc>
                <a:spcPct val="160000"/>
              </a:lnSpc>
              <a:defRPr b="0">
                <a:solidFill>
                  <a:srgbClr val="A6AAA9"/>
                </a:solidFill>
                <a:latin typeface="Helvetica Neue Bold Condensed"/>
                <a:ea typeface="Helvetica Neue Bold Condensed"/>
                <a:cs typeface="Helvetica Neue Bold Condensed"/>
                <a:sym typeface="Helvetica Neue Bold Condensed"/>
              </a:defRPr>
            </a:pPr>
            <a:r>
              <a:rPr dirty="0"/>
              <a:t>EOST, CNRS &amp; </a:t>
            </a:r>
            <a:r>
              <a:rPr dirty="0" err="1"/>
              <a:t>Université</a:t>
            </a:r>
            <a:r>
              <a:rPr dirty="0"/>
              <a:t> de Strasbourg</a:t>
            </a:r>
          </a:p>
          <a:p>
            <a:pPr algn="l">
              <a:lnSpc>
                <a:spcPct val="110000"/>
              </a:lnSpc>
              <a:defRPr sz="1700" b="0">
                <a:solidFill>
                  <a:srgbClr val="5A5A5A"/>
                </a:solidFill>
                <a:latin typeface="Helvetica Neue Bold Condensed"/>
                <a:ea typeface="Helvetica Neue Bold Condensed"/>
                <a:cs typeface="Helvetica Neue Bold Condensed"/>
                <a:sym typeface="Helvetica Neue Bold Condensed"/>
              </a:defRPr>
            </a:pPr>
            <a:endParaRPr dirty="0"/>
          </a:p>
          <a:p>
            <a:pPr algn="l">
              <a:lnSpc>
                <a:spcPct val="110000"/>
              </a:lnSpc>
              <a:defRPr b="0">
                <a:solidFill>
                  <a:srgbClr val="5A5A5A"/>
                </a:solidFill>
                <a:latin typeface="Helvetica Neue Bold Condensed"/>
                <a:ea typeface="Helvetica Neue Bold Condensed"/>
                <a:cs typeface="Helvetica Neue Bold Condensed"/>
                <a:sym typeface="Helvetica Neue Bold Condensed"/>
              </a:defRPr>
            </a:pPr>
            <a:r>
              <a:rPr dirty="0" err="1"/>
              <a:t>Zacharie</a:t>
            </a:r>
            <a:r>
              <a:rPr dirty="0"/>
              <a:t> </a:t>
            </a:r>
            <a:r>
              <a:rPr dirty="0" err="1"/>
              <a:t>Duputel</a:t>
            </a:r>
            <a:r>
              <a:rPr dirty="0">
                <a:solidFill>
                  <a:srgbClr val="A8ABAA"/>
                </a:solidFill>
              </a:rPr>
              <a:t> - OVPF/IPGP</a:t>
            </a:r>
          </a:p>
          <a:p>
            <a:pPr algn="l">
              <a:lnSpc>
                <a:spcPct val="110000"/>
              </a:lnSpc>
              <a:defRPr b="0">
                <a:solidFill>
                  <a:srgbClr val="5A5A5A"/>
                </a:solidFill>
                <a:latin typeface="Helvetica Neue Bold Condensed"/>
                <a:ea typeface="Helvetica Neue Bold Condensed"/>
                <a:cs typeface="Helvetica Neue Bold Condensed"/>
                <a:sym typeface="Helvetica Neue Bold Condensed"/>
              </a:defRPr>
            </a:pPr>
            <a:r>
              <a:rPr dirty="0" err="1"/>
              <a:t>Valérie</a:t>
            </a:r>
            <a:r>
              <a:rPr dirty="0"/>
              <a:t> </a:t>
            </a:r>
            <a:r>
              <a:rPr dirty="0" err="1"/>
              <a:t>Ferrazzini</a:t>
            </a:r>
            <a:r>
              <a:rPr dirty="0">
                <a:solidFill>
                  <a:srgbClr val="A7AAA9"/>
                </a:solidFill>
              </a:rPr>
              <a:t> - OVPF/IPGP</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3">
            <a:extLst/>
          </a:blip>
          <a:srcRect/>
          <a:stretch>
            <a:fillRect/>
          </a:stretch>
        </p:blipFill>
        <p:spPr>
          <a:xfrm>
            <a:off x="7898782" y="1586679"/>
            <a:ext cx="4352660" cy="7304888"/>
          </a:xfrm>
          <a:prstGeom prst="rect">
            <a:avLst/>
          </a:prstGeom>
          <a:ln w="12700">
            <a:miter lim="400000"/>
          </a:ln>
        </p:spPr>
      </p:pic>
      <p:pic>
        <p:nvPicPr>
          <p:cNvPr id="267" name="Image" descr="Image"/>
          <p:cNvPicPr>
            <a:picLocks noChangeAspect="1"/>
          </p:cNvPicPr>
          <p:nvPr/>
        </p:nvPicPr>
        <p:blipFill>
          <a:blip r:embed="rId4">
            <a:extLst/>
          </a:blip>
          <a:srcRect b="57050"/>
          <a:stretch>
            <a:fillRect/>
          </a:stretch>
        </p:blipFill>
        <p:spPr>
          <a:xfrm>
            <a:off x="8189493" y="1477409"/>
            <a:ext cx="3771086" cy="2793732"/>
          </a:xfrm>
          <a:prstGeom prst="rect">
            <a:avLst/>
          </a:prstGeom>
          <a:ln w="12700">
            <a:miter lim="400000"/>
          </a:ln>
        </p:spPr>
      </p:pic>
      <p:sp>
        <p:nvSpPr>
          <p:cNvPr id="268" name="Ligne"/>
          <p:cNvSpPr/>
          <p:nvPr/>
        </p:nvSpPr>
        <p:spPr>
          <a:xfrm flipV="1">
            <a:off x="8432927" y="3145483"/>
            <a:ext cx="886539" cy="1531332"/>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69" name="Ligne"/>
          <p:cNvSpPr/>
          <p:nvPr/>
        </p:nvSpPr>
        <p:spPr>
          <a:xfrm flipH="1" flipV="1">
            <a:off x="9830892" y="3143139"/>
            <a:ext cx="2373793" cy="1536020"/>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0" name="Rectangle"/>
          <p:cNvSpPr/>
          <p:nvPr/>
        </p:nvSpPr>
        <p:spPr>
          <a:xfrm>
            <a:off x="9314991" y="2581599"/>
            <a:ext cx="533971" cy="572525"/>
          </a:xfrm>
          <a:prstGeom prst="rect">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1" name="Deep earthquakes (8050 events)"/>
          <p:cNvSpPr txBox="1"/>
          <p:nvPr/>
        </p:nvSpPr>
        <p:spPr>
          <a:xfrm>
            <a:off x="8465918" y="4701311"/>
            <a:ext cx="2506422" cy="300178"/>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defRPr sz="1300" b="0"/>
            </a:lvl1pPr>
          </a:lstStyle>
          <a:p>
            <a:r>
              <a:t>Deep earthquakes (8050 events)</a:t>
            </a:r>
          </a:p>
        </p:txBody>
      </p:sp>
      <p:sp>
        <p:nvSpPr>
          <p:cNvPr id="272" name="CSS"/>
          <p:cNvSpPr txBox="1"/>
          <p:nvPr/>
        </p:nvSpPr>
        <p:spPr>
          <a:xfrm>
            <a:off x="8742487" y="2601109"/>
            <a:ext cx="450940" cy="300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300"/>
            </a:lvl1pPr>
          </a:lstStyle>
          <a:p>
            <a:r>
              <a:t>CSS</a:t>
            </a:r>
          </a:p>
        </p:txBody>
      </p:sp>
      <p:sp>
        <p:nvSpPr>
          <p:cNvPr id="273" name="Cercle"/>
          <p:cNvSpPr/>
          <p:nvPr/>
        </p:nvSpPr>
        <p:spPr>
          <a:xfrm>
            <a:off x="8887195" y="2873738"/>
            <a:ext cx="186924" cy="186924"/>
          </a:xfrm>
          <a:prstGeom prst="ellipse">
            <a:avLst/>
          </a:prstGeom>
          <a:ln w="3175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4" name="Ligne"/>
          <p:cNvSpPr/>
          <p:nvPr/>
        </p:nvSpPr>
        <p:spPr>
          <a:xfrm flipV="1">
            <a:off x="6578174" y="3015111"/>
            <a:ext cx="2319586" cy="1457134"/>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275" name="Image" descr="Image"/>
          <p:cNvPicPr>
            <a:picLocks noChangeAspect="1"/>
          </p:cNvPicPr>
          <p:nvPr/>
        </p:nvPicPr>
        <p:blipFill>
          <a:blip r:embed="rId5">
            <a:extLst/>
          </a:blip>
          <a:srcRect b="6196"/>
          <a:stretch>
            <a:fillRect/>
          </a:stretch>
        </p:blipFill>
        <p:spPr>
          <a:xfrm>
            <a:off x="516549" y="4298406"/>
            <a:ext cx="6818388" cy="4598979"/>
          </a:xfrm>
          <a:prstGeom prst="rect">
            <a:avLst/>
          </a:prstGeom>
          <a:ln w="12700">
            <a:miter lim="400000"/>
          </a:ln>
        </p:spPr>
      </p:pic>
      <p:sp>
        <p:nvSpPr>
          <p:cNvPr id="276" name="P-wave"/>
          <p:cNvSpPr txBox="1"/>
          <p:nvPr/>
        </p:nvSpPr>
        <p:spPr>
          <a:xfrm>
            <a:off x="6990367" y="5286546"/>
            <a:ext cx="670523" cy="287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defRPr sz="1300" b="0"/>
            </a:lvl1pPr>
          </a:lstStyle>
          <a:p>
            <a:r>
              <a:t>P-wave</a:t>
            </a:r>
          </a:p>
        </p:txBody>
      </p:sp>
      <p:sp>
        <p:nvSpPr>
          <p:cNvPr id="277" name="Ligne"/>
          <p:cNvSpPr/>
          <p:nvPr/>
        </p:nvSpPr>
        <p:spPr>
          <a:xfrm flipH="1">
            <a:off x="6662621" y="5430284"/>
            <a:ext cx="323940" cy="1"/>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78" name="S-wave"/>
          <p:cNvSpPr txBox="1"/>
          <p:nvPr/>
        </p:nvSpPr>
        <p:spPr>
          <a:xfrm>
            <a:off x="6990367" y="6416846"/>
            <a:ext cx="670523" cy="287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defRPr sz="1300" b="0"/>
            </a:lvl1pPr>
          </a:lstStyle>
          <a:p>
            <a:r>
              <a:t>S-wave</a:t>
            </a:r>
          </a:p>
        </p:txBody>
      </p:sp>
      <p:sp>
        <p:nvSpPr>
          <p:cNvPr id="279" name="Ligne"/>
          <p:cNvSpPr/>
          <p:nvPr/>
        </p:nvSpPr>
        <p:spPr>
          <a:xfrm flipH="1">
            <a:off x="6662621" y="6560584"/>
            <a:ext cx="323940" cy="1"/>
          </a:xfrm>
          <a:prstGeom prst="line">
            <a:avLst/>
          </a:prstGeom>
          <a:ln w="25400">
            <a:solidFill>
              <a:srgbClr val="00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0" name="Event number (ordered chronologically from 16 to 25 April 2015)"/>
          <p:cNvSpPr txBox="1"/>
          <p:nvPr/>
        </p:nvSpPr>
        <p:spPr>
          <a:xfrm>
            <a:off x="1259769" y="8865751"/>
            <a:ext cx="5189780" cy="299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90000"/>
              </a:lnSpc>
              <a:defRPr sz="1400" b="0"/>
            </a:lvl1pPr>
          </a:lstStyle>
          <a:p>
            <a:r>
              <a:t>Event number (ordered chronologically from 16 to 25 April 2015)</a:t>
            </a:r>
          </a:p>
        </p:txBody>
      </p:sp>
      <p:sp>
        <p:nvSpPr>
          <p:cNvPr id="281" name="Vertical records at CSS for detected events between 16 and 25 April 2015"/>
          <p:cNvSpPr txBox="1"/>
          <p:nvPr/>
        </p:nvSpPr>
        <p:spPr>
          <a:xfrm>
            <a:off x="1078889" y="4058893"/>
            <a:ext cx="5551539" cy="287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1300" b="0"/>
            </a:lvl1pPr>
          </a:lstStyle>
          <a:p>
            <a:r>
              <a:t>Vertical records at CSS for detected events between 16 and 25 April 2015</a:t>
            </a:r>
          </a:p>
        </p:txBody>
      </p:sp>
      <p:sp>
        <p:nvSpPr>
          <p:cNvPr id="282" name="Deep VT Earthquakes - Detections"/>
          <p:cNvSpPr txBox="1"/>
          <p:nvPr/>
        </p:nvSpPr>
        <p:spPr>
          <a:xfrm>
            <a:off x="755299" y="331165"/>
            <a:ext cx="7499719"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Deep VT Earthquakes - Detections</a:t>
            </a:r>
          </a:p>
        </p:txBody>
      </p:sp>
      <p:sp>
        <p:nvSpPr>
          <p:cNvPr id="283" name="Detections of deep events…"/>
          <p:cNvSpPr txBox="1"/>
          <p:nvPr/>
        </p:nvSpPr>
        <p:spPr>
          <a:xfrm>
            <a:off x="947387" y="1447457"/>
            <a:ext cx="5805171" cy="1901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130000"/>
              </a:lnSpc>
              <a:defRPr sz="2200" b="0"/>
            </a:pPr>
            <a:r>
              <a:t>Detections of deep events</a:t>
            </a:r>
          </a:p>
          <a:p>
            <a:pPr marL="478790" lvl="1" indent="-148590" algn="l">
              <a:lnSpc>
                <a:spcPct val="130000"/>
              </a:lnSpc>
              <a:buSzPct val="100000"/>
              <a:buChar char="-"/>
              <a:defRPr sz="1800" b="0">
                <a:latin typeface="Helvetica Neue Light"/>
                <a:ea typeface="Helvetica Neue Light"/>
                <a:cs typeface="Helvetica Neue Light"/>
                <a:sym typeface="Helvetica Neue Light"/>
              </a:defRPr>
            </a:pPr>
            <a:r>
              <a:t>8050 detected events from 73 templates (x100)</a:t>
            </a:r>
          </a:p>
          <a:p>
            <a:pPr marL="478790" lvl="1" indent="-148590" algn="l">
              <a:lnSpc>
                <a:spcPct val="130000"/>
              </a:lnSpc>
              <a:buSzPct val="100000"/>
              <a:buChar char="-"/>
              <a:defRPr sz="1800" b="0">
                <a:latin typeface="Helvetica Neue Light"/>
                <a:ea typeface="Helvetica Neue Light"/>
                <a:cs typeface="Helvetica Neue Light"/>
                <a:sym typeface="Helvetica Neue Light"/>
              </a:defRPr>
            </a:pPr>
            <a:r>
              <a:t>S-wave arrival drifting from 1.5s to 1.0s after P-wave</a:t>
            </a:r>
          </a:p>
          <a:p>
            <a:pPr marL="478790" lvl="1" indent="-148590" algn="l">
              <a:lnSpc>
                <a:spcPct val="130000"/>
              </a:lnSpc>
              <a:buSzPct val="100000"/>
              <a:buChar char="-"/>
              <a:defRPr sz="1800" b="0">
                <a:latin typeface="Helvetica Neue Light"/>
                <a:ea typeface="Helvetica Neue Light"/>
                <a:cs typeface="Helvetica Neue Light"/>
                <a:sym typeface="Helvetica Neue Light"/>
              </a:defRPr>
            </a:pPr>
            <a:r>
              <a:t>Assuming that P/S-waves travel along the same path</a:t>
            </a:r>
            <a:br/>
            <a:r>
              <a: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 descr="Image"/>
          <p:cNvPicPr>
            <a:picLocks noChangeAspect="1"/>
          </p:cNvPicPr>
          <p:nvPr/>
        </p:nvPicPr>
        <p:blipFill>
          <a:blip r:embed="rId3">
            <a:extLst/>
          </a:blip>
          <a:srcRect b="57050"/>
          <a:stretch>
            <a:fillRect/>
          </a:stretch>
        </p:blipFill>
        <p:spPr>
          <a:xfrm>
            <a:off x="8189493" y="1477409"/>
            <a:ext cx="3771086" cy="2793732"/>
          </a:xfrm>
          <a:prstGeom prst="rect">
            <a:avLst/>
          </a:prstGeom>
          <a:ln w="12700">
            <a:miter lim="400000"/>
          </a:ln>
        </p:spPr>
      </p:pic>
      <p:sp>
        <p:nvSpPr>
          <p:cNvPr id="288" name="Ligne"/>
          <p:cNvSpPr/>
          <p:nvPr/>
        </p:nvSpPr>
        <p:spPr>
          <a:xfrm flipV="1">
            <a:off x="8432927" y="3145483"/>
            <a:ext cx="886539" cy="1531332"/>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89" name="Ligne"/>
          <p:cNvSpPr/>
          <p:nvPr/>
        </p:nvSpPr>
        <p:spPr>
          <a:xfrm flipH="1" flipV="1">
            <a:off x="9830892" y="3143139"/>
            <a:ext cx="2373793" cy="1536020"/>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0" name="Rectangle"/>
          <p:cNvSpPr/>
          <p:nvPr/>
        </p:nvSpPr>
        <p:spPr>
          <a:xfrm>
            <a:off x="9314991" y="2581599"/>
            <a:ext cx="533971" cy="572525"/>
          </a:xfrm>
          <a:prstGeom prst="rect">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91" name="Deep VT Earthquakes - Double-difference relocation"/>
          <p:cNvSpPr txBox="1"/>
          <p:nvPr/>
        </p:nvSpPr>
        <p:spPr>
          <a:xfrm>
            <a:off x="755299" y="331165"/>
            <a:ext cx="11189209"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Deep VT Earthquakes - Double-difference relocation</a:t>
            </a:r>
          </a:p>
        </p:txBody>
      </p:sp>
      <p:sp>
        <p:nvSpPr>
          <p:cNvPr id="292" name="Lengliné et al. (2016)"/>
          <p:cNvSpPr txBox="1"/>
          <p:nvPr/>
        </p:nvSpPr>
        <p:spPr>
          <a:xfrm>
            <a:off x="322941" y="9237274"/>
            <a:ext cx="191433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Lengliné et al. (2016)</a:t>
            </a:r>
          </a:p>
        </p:txBody>
      </p:sp>
      <p:pic>
        <p:nvPicPr>
          <p:cNvPr id="293" name="Image" descr="Image"/>
          <p:cNvPicPr>
            <a:picLocks noChangeAspect="1"/>
          </p:cNvPicPr>
          <p:nvPr/>
        </p:nvPicPr>
        <p:blipFill>
          <a:blip r:embed="rId4">
            <a:extLst/>
          </a:blip>
          <a:stretch>
            <a:fillRect/>
          </a:stretch>
        </p:blipFill>
        <p:spPr>
          <a:xfrm>
            <a:off x="1434747" y="1272054"/>
            <a:ext cx="4989961" cy="7708464"/>
          </a:xfrm>
          <a:prstGeom prst="rect">
            <a:avLst/>
          </a:prstGeom>
          <a:ln w="12700">
            <a:miter lim="400000"/>
          </a:ln>
        </p:spPr>
      </p:pic>
      <p:pic>
        <p:nvPicPr>
          <p:cNvPr id="294" name="Image" descr="Image"/>
          <p:cNvPicPr>
            <a:picLocks noChangeAspect="1"/>
          </p:cNvPicPr>
          <p:nvPr/>
        </p:nvPicPr>
        <p:blipFill>
          <a:blip r:embed="rId5">
            <a:extLst/>
          </a:blip>
          <a:srcRect/>
          <a:stretch>
            <a:fillRect/>
          </a:stretch>
        </p:blipFill>
        <p:spPr>
          <a:xfrm>
            <a:off x="7898782" y="1586679"/>
            <a:ext cx="4352660" cy="7304888"/>
          </a:xfrm>
          <a:prstGeom prst="rect">
            <a:avLst/>
          </a:prstGeom>
          <a:ln w="12700">
            <a:miter lim="400000"/>
          </a:ln>
        </p:spPr>
      </p:pic>
      <p:sp>
        <p:nvSpPr>
          <p:cNvPr id="295" name="Deep earthquakes (8050 events)"/>
          <p:cNvSpPr txBox="1"/>
          <p:nvPr/>
        </p:nvSpPr>
        <p:spPr>
          <a:xfrm>
            <a:off x="8465918" y="4701311"/>
            <a:ext cx="2506422" cy="300178"/>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defRPr sz="1300" b="0"/>
            </a:lvl1pPr>
          </a:lstStyle>
          <a:p>
            <a:r>
              <a:t>Deep earthquakes (8050 events)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movie.gif" descr="movie.gif"/>
          <p:cNvPicPr>
            <a:picLocks/>
          </p:cNvPicPr>
          <p:nvPr/>
        </p:nvPicPr>
        <p:blipFill>
          <a:blip r:embed="rId3">
            <a:extLst/>
          </a:blip>
          <a:stretch>
            <a:fillRect/>
          </a:stretch>
        </p:blipFill>
        <p:spPr>
          <a:xfrm>
            <a:off x="1661930" y="2376777"/>
            <a:ext cx="4595095" cy="7027226"/>
          </a:xfrm>
          <a:prstGeom prst="rect">
            <a:avLst/>
          </a:prstGeom>
          <a:ln w="12700">
            <a:miter lim="400000"/>
          </a:ln>
        </p:spPr>
      </p:pic>
      <p:pic>
        <p:nvPicPr>
          <p:cNvPr id="300" name="Image" descr="Image"/>
          <p:cNvPicPr>
            <a:picLocks noChangeAspect="1"/>
          </p:cNvPicPr>
          <p:nvPr/>
        </p:nvPicPr>
        <p:blipFill>
          <a:blip r:embed="rId4">
            <a:extLst/>
          </a:blip>
          <a:srcRect b="57050"/>
          <a:stretch>
            <a:fillRect/>
          </a:stretch>
        </p:blipFill>
        <p:spPr>
          <a:xfrm>
            <a:off x="8189493" y="1477409"/>
            <a:ext cx="3771086" cy="2793732"/>
          </a:xfrm>
          <a:prstGeom prst="rect">
            <a:avLst/>
          </a:prstGeom>
          <a:ln w="12700">
            <a:miter lim="400000"/>
          </a:ln>
        </p:spPr>
      </p:pic>
      <p:sp>
        <p:nvSpPr>
          <p:cNvPr id="301" name="Ligne"/>
          <p:cNvSpPr/>
          <p:nvPr/>
        </p:nvSpPr>
        <p:spPr>
          <a:xfrm flipV="1">
            <a:off x="8432927" y="3145483"/>
            <a:ext cx="886539" cy="1531332"/>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2" name="Ligne"/>
          <p:cNvSpPr/>
          <p:nvPr/>
        </p:nvSpPr>
        <p:spPr>
          <a:xfrm flipH="1" flipV="1">
            <a:off x="9830892" y="3143139"/>
            <a:ext cx="2373793" cy="1536020"/>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3" name="Rectangle"/>
          <p:cNvSpPr/>
          <p:nvPr/>
        </p:nvSpPr>
        <p:spPr>
          <a:xfrm>
            <a:off x="9314991" y="2581599"/>
            <a:ext cx="533971" cy="572525"/>
          </a:xfrm>
          <a:prstGeom prst="rect">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04" name="Deep VT Earthquakes - Magmatic recharge (1)"/>
          <p:cNvSpPr txBox="1"/>
          <p:nvPr/>
        </p:nvSpPr>
        <p:spPr>
          <a:xfrm>
            <a:off x="755299" y="331165"/>
            <a:ext cx="9991078"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Deep VT Earthquakes - Magmatic recharge (1)</a:t>
            </a:r>
          </a:p>
        </p:txBody>
      </p:sp>
      <p:sp>
        <p:nvSpPr>
          <p:cNvPr id="305" name="Lengliné et al. (2016)"/>
          <p:cNvSpPr txBox="1"/>
          <p:nvPr/>
        </p:nvSpPr>
        <p:spPr>
          <a:xfrm>
            <a:off x="322941" y="9237274"/>
            <a:ext cx="1914336"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Lengliné et al. (2016)</a:t>
            </a:r>
          </a:p>
        </p:txBody>
      </p:sp>
      <p:pic>
        <p:nvPicPr>
          <p:cNvPr id="306" name="Image" descr="Image"/>
          <p:cNvPicPr>
            <a:picLocks noChangeAspect="1"/>
          </p:cNvPicPr>
          <p:nvPr/>
        </p:nvPicPr>
        <p:blipFill>
          <a:blip r:embed="rId5">
            <a:extLst/>
          </a:blip>
          <a:srcRect/>
          <a:stretch>
            <a:fillRect/>
          </a:stretch>
        </p:blipFill>
        <p:spPr>
          <a:xfrm>
            <a:off x="7898782" y="1586679"/>
            <a:ext cx="4352660" cy="7304888"/>
          </a:xfrm>
          <a:prstGeom prst="rect">
            <a:avLst/>
          </a:prstGeom>
          <a:ln w="12700">
            <a:miter lim="400000"/>
          </a:ln>
        </p:spPr>
      </p:pic>
      <p:sp>
        <p:nvSpPr>
          <p:cNvPr id="307" name="Deep earthquakes (8050 events)"/>
          <p:cNvSpPr txBox="1"/>
          <p:nvPr/>
        </p:nvSpPr>
        <p:spPr>
          <a:xfrm>
            <a:off x="8465918" y="4701311"/>
            <a:ext cx="2506422" cy="300178"/>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defRPr sz="1300" b="0"/>
            </a:lvl1pPr>
          </a:lstStyle>
          <a:p>
            <a:r>
              <a:t>Deep earthquakes (8050 events)</a:t>
            </a:r>
          </a:p>
        </p:txBody>
      </p:sp>
      <p:sp>
        <p:nvSpPr>
          <p:cNvPr id="308" name="Deep magma transfer evidenced by a large number of upward migrating earthquakes moving toward the shallow reservoir"/>
          <p:cNvSpPr txBox="1"/>
          <p:nvPr/>
        </p:nvSpPr>
        <p:spPr>
          <a:xfrm>
            <a:off x="829651" y="1274106"/>
            <a:ext cx="7202988" cy="793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30000"/>
              </a:lnSpc>
              <a:defRPr sz="2000" b="0">
                <a:latin typeface="Helvetica Neue Light"/>
                <a:ea typeface="Helvetica Neue Light"/>
                <a:cs typeface="Helvetica Neue Light"/>
                <a:sym typeface="Helvetica Neue Light"/>
              </a:defRPr>
            </a:lvl1pPr>
          </a:lstStyle>
          <a:p>
            <a:r>
              <a:t>Deep magma transfer evidenced by a large number of upward migrating earthquakes moving toward the shallow reservoir</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Deep VT Earthquakes - Magmatic recharge (2)"/>
          <p:cNvSpPr txBox="1"/>
          <p:nvPr/>
        </p:nvSpPr>
        <p:spPr>
          <a:xfrm>
            <a:off x="755299" y="331165"/>
            <a:ext cx="9991078"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Deep VT Earthquakes - Magmatic recharge (2)</a:t>
            </a:r>
          </a:p>
        </p:txBody>
      </p:sp>
      <p:sp>
        <p:nvSpPr>
          <p:cNvPr id="313" name="Migration followed by the occurence of shallow events leading to an eruption 20 days later…"/>
          <p:cNvSpPr txBox="1"/>
          <p:nvPr/>
        </p:nvSpPr>
        <p:spPr>
          <a:xfrm>
            <a:off x="412510" y="1410401"/>
            <a:ext cx="6349468" cy="1975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177800" indent="-177800" algn="l">
              <a:lnSpc>
                <a:spcPct val="130000"/>
              </a:lnSpc>
              <a:buSzPct val="100000"/>
              <a:buChar char="-"/>
              <a:defRPr sz="2000" b="0">
                <a:latin typeface="Helvetica Neue Light"/>
                <a:ea typeface="Helvetica Neue Light"/>
                <a:cs typeface="Helvetica Neue Light"/>
                <a:sym typeface="Helvetica Neue Light"/>
              </a:defRPr>
            </a:pPr>
            <a:r>
              <a:t>Migration followed by the occurence of shallow events leading to an eruption 20 days later</a:t>
            </a:r>
          </a:p>
          <a:p>
            <a:pPr marL="177800" indent="-177800" algn="l">
              <a:lnSpc>
                <a:spcPct val="130000"/>
              </a:lnSpc>
              <a:buSzPct val="100000"/>
              <a:buChar char="-"/>
              <a:defRPr sz="2000" b="0">
                <a:latin typeface="Helvetica Neue Light"/>
                <a:ea typeface="Helvetica Neue Light"/>
                <a:cs typeface="Helvetica Neue Light"/>
                <a:sym typeface="Helvetica Neue Light"/>
              </a:defRPr>
            </a:pPr>
            <a:r>
              <a:t>Creation of an hydraulic connection between lower part of the volcanic system and the shallow reservoir</a:t>
            </a:r>
          </a:p>
          <a:p>
            <a:pPr marL="177800" indent="-177800" algn="l">
              <a:lnSpc>
                <a:spcPct val="130000"/>
              </a:lnSpc>
              <a:buSzPct val="100000"/>
              <a:buChar char="-"/>
              <a:defRPr sz="2000" b="0">
                <a:latin typeface="Helvetica Neue Light"/>
                <a:ea typeface="Helvetica Neue Light"/>
                <a:cs typeface="Helvetica Neue Light"/>
                <a:sym typeface="Helvetica Neue Light"/>
              </a:defRPr>
            </a:pPr>
            <a:r>
              <a:t>Explains renewed volcanic activity from 2015</a:t>
            </a:r>
          </a:p>
        </p:txBody>
      </p:sp>
      <p:pic>
        <p:nvPicPr>
          <p:cNvPr id="314" name="Image" descr="Image"/>
          <p:cNvPicPr>
            <a:picLocks noChangeAspect="1"/>
          </p:cNvPicPr>
          <p:nvPr/>
        </p:nvPicPr>
        <p:blipFill>
          <a:blip r:embed="rId3">
            <a:extLst/>
          </a:blip>
          <a:stretch>
            <a:fillRect/>
          </a:stretch>
        </p:blipFill>
        <p:spPr>
          <a:xfrm>
            <a:off x="972573" y="3878893"/>
            <a:ext cx="4184630" cy="4637342"/>
          </a:xfrm>
          <a:prstGeom prst="rect">
            <a:avLst/>
          </a:prstGeom>
          <a:ln w="12700">
            <a:miter lim="400000"/>
          </a:ln>
        </p:spPr>
      </p:pic>
      <p:grpSp>
        <p:nvGrpSpPr>
          <p:cNvPr id="323" name="Grouper"/>
          <p:cNvGrpSpPr/>
          <p:nvPr/>
        </p:nvGrpSpPr>
        <p:grpSpPr>
          <a:xfrm>
            <a:off x="3653228" y="3767955"/>
            <a:ext cx="624226" cy="561125"/>
            <a:chOff x="-25400" y="-12700"/>
            <a:chExt cx="624225" cy="561124"/>
          </a:xfrm>
        </p:grpSpPr>
        <p:pic>
          <p:nvPicPr>
            <p:cNvPr id="344" name="Ligne de connexion" descr="Ligne de connexion"/>
            <p:cNvPicPr>
              <a:picLocks/>
            </p:cNvPicPr>
            <p:nvPr/>
          </p:nvPicPr>
          <p:blipFill>
            <a:blip r:embed="rId4">
              <a:extLst/>
            </a:blip>
            <a:stretch>
              <a:fillRect/>
            </a:stretch>
          </p:blipFill>
          <p:spPr>
            <a:xfrm>
              <a:off x="275985" y="314144"/>
              <a:ext cx="175839" cy="234281"/>
            </a:xfrm>
            <a:prstGeom prst="rect">
              <a:avLst/>
            </a:prstGeom>
            <a:effectLst/>
          </p:spPr>
        </p:pic>
        <p:pic>
          <p:nvPicPr>
            <p:cNvPr id="346" name="Ligne de connexion" descr="Ligne de connexion"/>
            <p:cNvPicPr>
              <a:picLocks/>
            </p:cNvPicPr>
            <p:nvPr/>
          </p:nvPicPr>
          <p:blipFill>
            <a:blip r:embed="rId5">
              <a:extLst/>
            </a:blip>
            <a:stretch>
              <a:fillRect/>
            </a:stretch>
          </p:blipFill>
          <p:spPr>
            <a:xfrm>
              <a:off x="-25400" y="287707"/>
              <a:ext cx="206691" cy="166358"/>
            </a:xfrm>
            <a:prstGeom prst="rect">
              <a:avLst/>
            </a:prstGeom>
            <a:effectLst/>
          </p:spPr>
        </p:pic>
        <p:pic>
          <p:nvPicPr>
            <p:cNvPr id="348" name="Ligne de connexion" descr="Ligne de connexion"/>
            <p:cNvPicPr>
              <a:picLocks/>
            </p:cNvPicPr>
            <p:nvPr/>
          </p:nvPicPr>
          <p:blipFill>
            <a:blip r:embed="rId6">
              <a:extLst/>
            </a:blip>
            <a:stretch>
              <a:fillRect/>
            </a:stretch>
          </p:blipFill>
          <p:spPr>
            <a:xfrm>
              <a:off x="133999" y="289117"/>
              <a:ext cx="177867" cy="100095"/>
            </a:xfrm>
            <a:prstGeom prst="rect">
              <a:avLst/>
            </a:prstGeom>
            <a:effectLst/>
          </p:spPr>
        </p:pic>
        <p:pic>
          <p:nvPicPr>
            <p:cNvPr id="350" name="Ligne de connexion" descr="Ligne de connexion"/>
            <p:cNvPicPr>
              <a:picLocks/>
            </p:cNvPicPr>
            <p:nvPr/>
          </p:nvPicPr>
          <p:blipFill>
            <a:blip r:embed="rId7">
              <a:extLst/>
            </a:blip>
            <a:stretch>
              <a:fillRect/>
            </a:stretch>
          </p:blipFill>
          <p:spPr>
            <a:xfrm>
              <a:off x="258547" y="213497"/>
              <a:ext cx="265968" cy="128139"/>
            </a:xfrm>
            <a:prstGeom prst="rect">
              <a:avLst/>
            </a:prstGeom>
            <a:effectLst/>
          </p:spPr>
        </p:pic>
        <p:pic>
          <p:nvPicPr>
            <p:cNvPr id="352" name="Ligne de connexion" descr="Ligne de connexion"/>
            <p:cNvPicPr>
              <a:picLocks/>
            </p:cNvPicPr>
            <p:nvPr/>
          </p:nvPicPr>
          <p:blipFill>
            <a:blip r:embed="rId8">
              <a:extLst/>
            </a:blip>
            <a:stretch>
              <a:fillRect/>
            </a:stretch>
          </p:blipFill>
          <p:spPr>
            <a:xfrm>
              <a:off x="228657" y="59200"/>
              <a:ext cx="370169" cy="280267"/>
            </a:xfrm>
            <a:prstGeom prst="rect">
              <a:avLst/>
            </a:prstGeom>
            <a:effectLst/>
          </p:spPr>
        </p:pic>
        <p:pic>
          <p:nvPicPr>
            <p:cNvPr id="354" name="Ligne de connexion" descr="Ligne de connexion"/>
            <p:cNvPicPr>
              <a:picLocks/>
            </p:cNvPicPr>
            <p:nvPr/>
          </p:nvPicPr>
          <p:blipFill>
            <a:blip r:embed="rId9">
              <a:extLst/>
            </a:blip>
            <a:stretch>
              <a:fillRect/>
            </a:stretch>
          </p:blipFill>
          <p:spPr>
            <a:xfrm>
              <a:off x="4655" y="231990"/>
              <a:ext cx="185546" cy="96629"/>
            </a:xfrm>
            <a:prstGeom prst="rect">
              <a:avLst/>
            </a:prstGeom>
            <a:effectLst/>
          </p:spPr>
        </p:pic>
        <p:pic>
          <p:nvPicPr>
            <p:cNvPr id="356" name="Ligne de connexion" descr="Ligne de connexion"/>
            <p:cNvPicPr>
              <a:picLocks/>
            </p:cNvPicPr>
            <p:nvPr/>
          </p:nvPicPr>
          <p:blipFill>
            <a:blip r:embed="rId10">
              <a:extLst/>
            </a:blip>
            <a:stretch>
              <a:fillRect/>
            </a:stretch>
          </p:blipFill>
          <p:spPr>
            <a:xfrm>
              <a:off x="215219" y="-12700"/>
              <a:ext cx="268420" cy="345667"/>
            </a:xfrm>
            <a:prstGeom prst="rect">
              <a:avLst/>
            </a:prstGeom>
            <a:effectLst/>
          </p:spPr>
        </p:pic>
        <p:pic>
          <p:nvPicPr>
            <p:cNvPr id="358" name="Ligne de connexion" descr="Ligne de connexion"/>
            <p:cNvPicPr>
              <a:picLocks/>
            </p:cNvPicPr>
            <p:nvPr/>
          </p:nvPicPr>
          <p:blipFill>
            <a:blip r:embed="rId11">
              <a:extLst/>
            </a:blip>
            <a:stretch>
              <a:fillRect/>
            </a:stretch>
          </p:blipFill>
          <p:spPr>
            <a:xfrm>
              <a:off x="165927" y="120306"/>
              <a:ext cx="53707" cy="212652"/>
            </a:xfrm>
            <a:prstGeom prst="rect">
              <a:avLst/>
            </a:prstGeom>
            <a:effectLst/>
          </p:spPr>
        </p:pic>
      </p:grpSp>
      <p:pic>
        <p:nvPicPr>
          <p:cNvPr id="324" name="Ligne Ligne" descr="Ligne Ligne"/>
          <p:cNvPicPr>
            <a:picLocks/>
          </p:cNvPicPr>
          <p:nvPr/>
        </p:nvPicPr>
        <p:blipFill>
          <a:blip r:embed="rId12">
            <a:extLst/>
          </a:blip>
          <a:stretch>
            <a:fillRect/>
          </a:stretch>
        </p:blipFill>
        <p:spPr>
          <a:xfrm rot="20006078">
            <a:off x="2993973" y="4324464"/>
            <a:ext cx="869241" cy="339796"/>
          </a:xfrm>
          <a:prstGeom prst="rect">
            <a:avLst/>
          </a:prstGeom>
        </p:spPr>
      </p:pic>
      <p:pic>
        <p:nvPicPr>
          <p:cNvPr id="326" name="Ligne Ligne" descr="Ligne Ligne"/>
          <p:cNvPicPr>
            <a:picLocks/>
          </p:cNvPicPr>
          <p:nvPr/>
        </p:nvPicPr>
        <p:blipFill>
          <a:blip r:embed="rId13">
            <a:extLst/>
          </a:blip>
          <a:stretch>
            <a:fillRect/>
          </a:stretch>
        </p:blipFill>
        <p:spPr>
          <a:xfrm rot="16200000">
            <a:off x="1299998" y="6236431"/>
            <a:ext cx="2916936" cy="339797"/>
          </a:xfrm>
          <a:prstGeom prst="rect">
            <a:avLst/>
          </a:prstGeom>
        </p:spPr>
      </p:pic>
      <p:sp>
        <p:nvSpPr>
          <p:cNvPr id="328" name="Deep magma…"/>
          <p:cNvSpPr txBox="1"/>
          <p:nvPr/>
        </p:nvSpPr>
        <p:spPr>
          <a:xfrm>
            <a:off x="3187257" y="5877565"/>
            <a:ext cx="2312684" cy="807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defRPr sz="2000" b="0">
                <a:solidFill>
                  <a:srgbClr val="DB3B26"/>
                </a:solidFill>
                <a:latin typeface="Chalkduster"/>
                <a:ea typeface="Chalkduster"/>
                <a:cs typeface="Chalkduster"/>
                <a:sym typeface="Chalkduster"/>
              </a:defRPr>
            </a:pPr>
            <a:r>
              <a:t>Deep magma </a:t>
            </a:r>
          </a:p>
          <a:p>
            <a:pPr algn="l">
              <a:lnSpc>
                <a:spcPct val="80000"/>
              </a:lnSpc>
              <a:defRPr sz="2000" b="0">
                <a:solidFill>
                  <a:srgbClr val="DB3B26"/>
                </a:solidFill>
                <a:latin typeface="Chalkduster"/>
                <a:ea typeface="Chalkduster"/>
                <a:cs typeface="Chalkduster"/>
                <a:sym typeface="Chalkduster"/>
              </a:defRPr>
            </a:pPr>
            <a:r>
              <a:t>recharge</a:t>
            </a:r>
          </a:p>
        </p:txBody>
      </p:sp>
      <p:sp>
        <p:nvSpPr>
          <p:cNvPr id="329" name="Étoile"/>
          <p:cNvSpPr/>
          <p:nvPr/>
        </p:nvSpPr>
        <p:spPr>
          <a:xfrm>
            <a:off x="2604253" y="6825687"/>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0" name="Étoile"/>
          <p:cNvSpPr/>
          <p:nvPr/>
        </p:nvSpPr>
        <p:spPr>
          <a:xfrm>
            <a:off x="2807453" y="660661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1" name="Étoile"/>
          <p:cNvSpPr/>
          <p:nvPr/>
        </p:nvSpPr>
        <p:spPr>
          <a:xfrm>
            <a:off x="2604253" y="649520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2" name="Étoile"/>
          <p:cNvSpPr/>
          <p:nvPr/>
        </p:nvSpPr>
        <p:spPr>
          <a:xfrm>
            <a:off x="2854726" y="6038987"/>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3" name="&lt;"/>
          <p:cNvSpPr/>
          <p:nvPr/>
        </p:nvSpPr>
        <p:spPr>
          <a:xfrm>
            <a:off x="2712211" y="623931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t>&lt;</a:t>
            </a:r>
          </a:p>
        </p:txBody>
      </p:sp>
      <p:sp>
        <p:nvSpPr>
          <p:cNvPr id="334" name="Étoile"/>
          <p:cNvSpPr/>
          <p:nvPr/>
        </p:nvSpPr>
        <p:spPr>
          <a:xfrm>
            <a:off x="2813811" y="6164731"/>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5" name="Étoile"/>
          <p:cNvSpPr/>
          <p:nvPr/>
        </p:nvSpPr>
        <p:spPr>
          <a:xfrm>
            <a:off x="2648711" y="5861884"/>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6" name="Étoile"/>
          <p:cNvSpPr/>
          <p:nvPr/>
        </p:nvSpPr>
        <p:spPr>
          <a:xfrm>
            <a:off x="2813811" y="5722851"/>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7" name="Étoile"/>
          <p:cNvSpPr/>
          <p:nvPr/>
        </p:nvSpPr>
        <p:spPr>
          <a:xfrm>
            <a:off x="2610611" y="561144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8" name="Étoile"/>
          <p:cNvSpPr/>
          <p:nvPr/>
        </p:nvSpPr>
        <p:spPr>
          <a:xfrm>
            <a:off x="2813811" y="549676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39" name="&lt;"/>
          <p:cNvSpPr/>
          <p:nvPr/>
        </p:nvSpPr>
        <p:spPr>
          <a:xfrm>
            <a:off x="2718568" y="535555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t>&lt;</a:t>
            </a:r>
          </a:p>
        </p:txBody>
      </p:sp>
      <p:sp>
        <p:nvSpPr>
          <p:cNvPr id="340" name="Étoile"/>
          <p:cNvSpPr/>
          <p:nvPr/>
        </p:nvSpPr>
        <p:spPr>
          <a:xfrm>
            <a:off x="3069433" y="45221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41" name="Étoile"/>
          <p:cNvSpPr/>
          <p:nvPr/>
        </p:nvSpPr>
        <p:spPr>
          <a:xfrm>
            <a:off x="3145633" y="46364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42" name="Étoile"/>
          <p:cNvSpPr/>
          <p:nvPr/>
        </p:nvSpPr>
        <p:spPr>
          <a:xfrm>
            <a:off x="3226909" y="44459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343" name="seismicity_PdF.pdf" descr="seismicity_PdF.pdf"/>
          <p:cNvPicPr>
            <a:picLocks noChangeAspect="1"/>
          </p:cNvPicPr>
          <p:nvPr/>
        </p:nvPicPr>
        <p:blipFill>
          <a:blip r:embed="rId14">
            <a:extLst/>
          </a:blip>
          <a:srcRect t="179" b="179"/>
          <a:stretch>
            <a:fillRect/>
          </a:stretch>
        </p:blipFill>
        <p:spPr>
          <a:xfrm>
            <a:off x="6946131" y="1263451"/>
            <a:ext cx="5693195" cy="7860627"/>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Deep VT Earthquakes - Comparison with GNSS data"/>
          <p:cNvSpPr txBox="1"/>
          <p:nvPr/>
        </p:nvSpPr>
        <p:spPr>
          <a:xfrm>
            <a:off x="755299" y="331165"/>
            <a:ext cx="11399216"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Deep VT Earthquakes - Comparison with GNSS data</a:t>
            </a:r>
          </a:p>
        </p:txBody>
      </p:sp>
      <p:pic>
        <p:nvPicPr>
          <p:cNvPr id="364" name="J. Volc. Geoth. Res. 2016 Peltier.jpeg" descr="J. Volc. Geoth. Res. 2016 Peltier.jpeg"/>
          <p:cNvPicPr>
            <a:picLocks noChangeAspect="1"/>
          </p:cNvPicPr>
          <p:nvPr/>
        </p:nvPicPr>
        <p:blipFill>
          <a:blip r:embed="rId3">
            <a:extLst/>
          </a:blip>
          <a:srcRect l="40068" t="5625" r="40068" b="47500"/>
          <a:stretch>
            <a:fillRect/>
          </a:stretch>
        </p:blipFill>
        <p:spPr>
          <a:xfrm>
            <a:off x="7695607" y="2657682"/>
            <a:ext cx="2288089" cy="1604249"/>
          </a:xfrm>
          <a:prstGeom prst="rect">
            <a:avLst/>
          </a:prstGeom>
          <a:ln w="12700">
            <a:miter lim="400000"/>
          </a:ln>
        </p:spPr>
      </p:pic>
      <p:pic>
        <p:nvPicPr>
          <p:cNvPr id="365" name="J. Volc. Geoth. Res. 2016 Peltier.jpeg" descr="J. Volc. Geoth. Res. 2016 Peltier.jpeg"/>
          <p:cNvPicPr>
            <a:picLocks noChangeAspect="1"/>
          </p:cNvPicPr>
          <p:nvPr/>
        </p:nvPicPr>
        <p:blipFill>
          <a:blip r:embed="rId3">
            <a:extLst/>
          </a:blip>
          <a:srcRect l="40068" t="52689" r="40068"/>
          <a:stretch>
            <a:fillRect/>
          </a:stretch>
        </p:blipFill>
        <p:spPr>
          <a:xfrm>
            <a:off x="10357801" y="2642623"/>
            <a:ext cx="2288090" cy="1619208"/>
          </a:xfrm>
          <a:prstGeom prst="rect">
            <a:avLst/>
          </a:prstGeom>
          <a:ln w="12700">
            <a:miter lim="400000"/>
          </a:ln>
        </p:spPr>
      </p:pic>
      <p:pic>
        <p:nvPicPr>
          <p:cNvPr id="366" name="J. Volc. Geoth. Res. 2016 Peltier.jpeg" descr="J. Volc. Geoth. Res. 2016 Peltier.jpeg"/>
          <p:cNvPicPr>
            <a:picLocks noChangeAspect="1"/>
          </p:cNvPicPr>
          <p:nvPr/>
        </p:nvPicPr>
        <p:blipFill>
          <a:blip r:embed="rId3">
            <a:extLst/>
          </a:blip>
          <a:srcRect l="60030" t="5309" r="20107" b="47179"/>
          <a:stretch>
            <a:fillRect/>
          </a:stretch>
        </p:blipFill>
        <p:spPr>
          <a:xfrm>
            <a:off x="7695607" y="4921874"/>
            <a:ext cx="2288089" cy="1626057"/>
          </a:xfrm>
          <a:prstGeom prst="rect">
            <a:avLst/>
          </a:prstGeom>
          <a:ln w="12700">
            <a:miter lim="400000"/>
          </a:ln>
        </p:spPr>
      </p:pic>
      <p:pic>
        <p:nvPicPr>
          <p:cNvPr id="367" name="J. Volc. Geoth. Res. 2016 Peltier.jpeg" descr="J. Volc. Geoth. Res. 2016 Peltier.jpeg"/>
          <p:cNvPicPr>
            <a:picLocks noChangeAspect="1"/>
          </p:cNvPicPr>
          <p:nvPr/>
        </p:nvPicPr>
        <p:blipFill>
          <a:blip r:embed="rId3">
            <a:extLst/>
          </a:blip>
          <a:srcRect l="60030" t="53010" r="20107"/>
          <a:stretch>
            <a:fillRect/>
          </a:stretch>
        </p:blipFill>
        <p:spPr>
          <a:xfrm>
            <a:off x="10357801" y="4928623"/>
            <a:ext cx="2288090" cy="1608206"/>
          </a:xfrm>
          <a:prstGeom prst="rect">
            <a:avLst/>
          </a:prstGeom>
          <a:ln w="12700">
            <a:miter lim="400000"/>
          </a:ln>
        </p:spPr>
      </p:pic>
      <p:pic>
        <p:nvPicPr>
          <p:cNvPr id="368" name="J. Volc. Geoth. Res. 2016 Peltier.jpeg" descr="J. Volc. Geoth. Res. 2016 Peltier.jpeg"/>
          <p:cNvPicPr>
            <a:picLocks noChangeAspect="1"/>
          </p:cNvPicPr>
          <p:nvPr/>
        </p:nvPicPr>
        <p:blipFill>
          <a:blip r:embed="rId3">
            <a:extLst/>
          </a:blip>
          <a:srcRect l="80087" t="5535" r="50" b="47196"/>
          <a:stretch>
            <a:fillRect/>
          </a:stretch>
        </p:blipFill>
        <p:spPr>
          <a:xfrm>
            <a:off x="7695607" y="7237233"/>
            <a:ext cx="2288089" cy="1617753"/>
          </a:xfrm>
          <a:prstGeom prst="rect">
            <a:avLst/>
          </a:prstGeom>
          <a:ln w="12700">
            <a:miter lim="400000"/>
          </a:ln>
        </p:spPr>
      </p:pic>
      <p:pic>
        <p:nvPicPr>
          <p:cNvPr id="369" name="J. Volc. Geoth. Res. 2016 Peltier.jpeg" descr="J. Volc. Geoth. Res. 2016 Peltier.jpeg"/>
          <p:cNvPicPr>
            <a:picLocks noChangeAspect="1"/>
          </p:cNvPicPr>
          <p:nvPr/>
        </p:nvPicPr>
        <p:blipFill>
          <a:blip r:embed="rId3">
            <a:extLst/>
          </a:blip>
          <a:srcRect l="79991" t="52835" r="145"/>
          <a:stretch>
            <a:fillRect/>
          </a:stretch>
        </p:blipFill>
        <p:spPr>
          <a:xfrm>
            <a:off x="10357801" y="7228304"/>
            <a:ext cx="2288090" cy="1614223"/>
          </a:xfrm>
          <a:prstGeom prst="rect">
            <a:avLst/>
          </a:prstGeom>
          <a:ln w="12700">
            <a:miter lim="400000"/>
          </a:ln>
        </p:spPr>
      </p:pic>
      <p:pic>
        <p:nvPicPr>
          <p:cNvPr id="370" name="J. Volc. Geoth. Res. 2016 Peltier.jpeg" descr="J. Volc. Geoth. Res. 2016 Peltier.jpeg"/>
          <p:cNvPicPr>
            <a:picLocks noChangeAspect="1"/>
          </p:cNvPicPr>
          <p:nvPr/>
        </p:nvPicPr>
        <p:blipFill>
          <a:blip r:embed="rId3">
            <a:extLst/>
          </a:blip>
          <a:srcRect l="263" t="55603" r="97371" b="4890"/>
          <a:stretch>
            <a:fillRect/>
          </a:stretch>
        </p:blipFill>
        <p:spPr>
          <a:xfrm>
            <a:off x="10376145" y="2742360"/>
            <a:ext cx="272446" cy="1352104"/>
          </a:xfrm>
          <a:prstGeom prst="rect">
            <a:avLst/>
          </a:prstGeom>
          <a:ln w="12700">
            <a:miter lim="400000"/>
          </a:ln>
        </p:spPr>
      </p:pic>
      <p:pic>
        <p:nvPicPr>
          <p:cNvPr id="371" name="J. Volc. Geoth. Res. 2016 Peltier.jpeg" descr="J. Volc. Geoth. Res. 2016 Peltier.jpeg"/>
          <p:cNvPicPr>
            <a:picLocks noChangeAspect="1"/>
          </p:cNvPicPr>
          <p:nvPr/>
        </p:nvPicPr>
        <p:blipFill>
          <a:blip r:embed="rId3">
            <a:extLst/>
          </a:blip>
          <a:srcRect l="263" t="55603" r="97371" b="4623"/>
          <a:stretch>
            <a:fillRect/>
          </a:stretch>
        </p:blipFill>
        <p:spPr>
          <a:xfrm>
            <a:off x="10376145" y="5014733"/>
            <a:ext cx="272446" cy="1361224"/>
          </a:xfrm>
          <a:prstGeom prst="rect">
            <a:avLst/>
          </a:prstGeom>
          <a:ln w="12700">
            <a:miter lim="400000"/>
          </a:ln>
        </p:spPr>
      </p:pic>
      <p:pic>
        <p:nvPicPr>
          <p:cNvPr id="372" name="J. Volc. Geoth. Res. 2016 Peltier.jpeg" descr="J. Volc. Geoth. Res. 2016 Peltier.jpeg"/>
          <p:cNvPicPr>
            <a:picLocks noChangeAspect="1"/>
          </p:cNvPicPr>
          <p:nvPr/>
        </p:nvPicPr>
        <p:blipFill>
          <a:blip r:embed="rId3">
            <a:extLst/>
          </a:blip>
          <a:srcRect l="263" t="55603" r="97371" b="4953"/>
          <a:stretch>
            <a:fillRect/>
          </a:stretch>
        </p:blipFill>
        <p:spPr>
          <a:xfrm>
            <a:off x="10388845" y="7326133"/>
            <a:ext cx="272446" cy="1349934"/>
          </a:xfrm>
          <a:prstGeom prst="rect">
            <a:avLst/>
          </a:prstGeom>
          <a:ln w="12700">
            <a:miter lim="400000"/>
          </a:ln>
        </p:spPr>
      </p:pic>
      <p:sp>
        <p:nvSpPr>
          <p:cNvPr id="373" name="April 13 to May 16"/>
          <p:cNvSpPr txBox="1"/>
          <p:nvPr/>
        </p:nvSpPr>
        <p:spPr>
          <a:xfrm>
            <a:off x="9359035" y="2341916"/>
            <a:ext cx="1667067" cy="31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90000"/>
              </a:lnSpc>
              <a:defRPr sz="1500" b="0"/>
            </a:lvl1pPr>
          </a:lstStyle>
          <a:p>
            <a:r>
              <a:t>April 13 to May 16</a:t>
            </a:r>
          </a:p>
        </p:txBody>
      </p:sp>
      <p:sp>
        <p:nvSpPr>
          <p:cNvPr id="374" name="June 17 to July 30"/>
          <p:cNvSpPr txBox="1"/>
          <p:nvPr/>
        </p:nvSpPr>
        <p:spPr>
          <a:xfrm>
            <a:off x="9355321" y="4634266"/>
            <a:ext cx="1674496" cy="31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90000"/>
              </a:lnSpc>
              <a:defRPr sz="1500" b="0"/>
            </a:lvl1pPr>
          </a:lstStyle>
          <a:p>
            <a:r>
              <a:t>June 17 to July 30</a:t>
            </a:r>
          </a:p>
        </p:txBody>
      </p:sp>
      <p:sp>
        <p:nvSpPr>
          <p:cNvPr id="375" name="August 2 to August 23"/>
          <p:cNvSpPr txBox="1"/>
          <p:nvPr/>
        </p:nvSpPr>
        <p:spPr>
          <a:xfrm>
            <a:off x="9159582" y="6926616"/>
            <a:ext cx="2065973" cy="31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90000"/>
              </a:lnSpc>
              <a:defRPr sz="1500" b="0"/>
            </a:lvl1pPr>
          </a:lstStyle>
          <a:p>
            <a:r>
              <a:t>August 2 to August 23 </a:t>
            </a:r>
          </a:p>
        </p:txBody>
      </p:sp>
      <p:sp>
        <p:nvSpPr>
          <p:cNvPr id="376" name="Point source (Mogi) inversion…"/>
          <p:cNvSpPr txBox="1"/>
          <p:nvPr/>
        </p:nvSpPr>
        <p:spPr>
          <a:xfrm>
            <a:off x="8329516" y="1412184"/>
            <a:ext cx="3726105" cy="768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130000"/>
              </a:lnSpc>
              <a:defRPr sz="2200" b="0"/>
            </a:pPr>
            <a:r>
              <a:t>Point source (Mogi) inversion</a:t>
            </a:r>
          </a:p>
          <a:p>
            <a:pPr>
              <a:lnSpc>
                <a:spcPct val="130000"/>
              </a:lnSpc>
              <a:defRPr sz="1500" b="0">
                <a:latin typeface="Helvetica Neue Light"/>
                <a:ea typeface="Helvetica Neue Light"/>
                <a:cs typeface="Helvetica Neue Light"/>
                <a:sym typeface="Helvetica Neue Light"/>
              </a:defRPr>
            </a:pPr>
            <a:r>
              <a:t>(Peltier et al., 2016)</a:t>
            </a:r>
          </a:p>
        </p:txBody>
      </p:sp>
      <p:sp>
        <p:nvSpPr>
          <p:cNvPr id="377" name="Rectangle"/>
          <p:cNvSpPr/>
          <p:nvPr/>
        </p:nvSpPr>
        <p:spPr>
          <a:xfrm>
            <a:off x="10409594" y="4094513"/>
            <a:ext cx="2184401" cy="139079"/>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78" name="Rectangle"/>
          <p:cNvSpPr/>
          <p:nvPr/>
        </p:nvSpPr>
        <p:spPr>
          <a:xfrm>
            <a:off x="10409594" y="6367813"/>
            <a:ext cx="2184401" cy="139079"/>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79" name="Rectangle"/>
          <p:cNvSpPr/>
          <p:nvPr/>
        </p:nvSpPr>
        <p:spPr>
          <a:xfrm>
            <a:off x="10409594" y="8679213"/>
            <a:ext cx="2184401" cy="139079"/>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80" name="-4000"/>
          <p:cNvSpPr txBox="1"/>
          <p:nvPr/>
        </p:nvSpPr>
        <p:spPr>
          <a:xfrm>
            <a:off x="10411108" y="41954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381" name="-2000"/>
          <p:cNvSpPr txBox="1"/>
          <p:nvPr/>
        </p:nvSpPr>
        <p:spPr>
          <a:xfrm>
            <a:off x="10868308" y="41954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382" name="0"/>
          <p:cNvSpPr txBox="1"/>
          <p:nvPr/>
        </p:nvSpPr>
        <p:spPr>
          <a:xfrm>
            <a:off x="11416399" y="4195491"/>
            <a:ext cx="17079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0</a:t>
            </a:r>
          </a:p>
        </p:txBody>
      </p:sp>
      <p:sp>
        <p:nvSpPr>
          <p:cNvPr id="383" name="2000"/>
          <p:cNvSpPr txBox="1"/>
          <p:nvPr/>
        </p:nvSpPr>
        <p:spPr>
          <a:xfrm>
            <a:off x="11788864" y="41954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384" name="4000"/>
          <p:cNvSpPr txBox="1"/>
          <p:nvPr/>
        </p:nvSpPr>
        <p:spPr>
          <a:xfrm>
            <a:off x="12246064" y="41954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385" name="-4000"/>
          <p:cNvSpPr txBox="1"/>
          <p:nvPr/>
        </p:nvSpPr>
        <p:spPr>
          <a:xfrm>
            <a:off x="10411108" y="64687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386" name="-2000"/>
          <p:cNvSpPr txBox="1"/>
          <p:nvPr/>
        </p:nvSpPr>
        <p:spPr>
          <a:xfrm>
            <a:off x="10868308" y="64687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387" name="0"/>
          <p:cNvSpPr txBox="1"/>
          <p:nvPr/>
        </p:nvSpPr>
        <p:spPr>
          <a:xfrm>
            <a:off x="11416399" y="6468791"/>
            <a:ext cx="17079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0</a:t>
            </a:r>
          </a:p>
        </p:txBody>
      </p:sp>
      <p:sp>
        <p:nvSpPr>
          <p:cNvPr id="388" name="2000"/>
          <p:cNvSpPr txBox="1"/>
          <p:nvPr/>
        </p:nvSpPr>
        <p:spPr>
          <a:xfrm>
            <a:off x="11788864" y="64687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389" name="4000"/>
          <p:cNvSpPr txBox="1"/>
          <p:nvPr/>
        </p:nvSpPr>
        <p:spPr>
          <a:xfrm>
            <a:off x="12246064" y="64687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390" name="-4000"/>
          <p:cNvSpPr txBox="1"/>
          <p:nvPr/>
        </p:nvSpPr>
        <p:spPr>
          <a:xfrm>
            <a:off x="10411108" y="87674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391" name="-2000"/>
          <p:cNvSpPr txBox="1"/>
          <p:nvPr/>
        </p:nvSpPr>
        <p:spPr>
          <a:xfrm>
            <a:off x="10868308" y="87674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392" name="0"/>
          <p:cNvSpPr txBox="1"/>
          <p:nvPr/>
        </p:nvSpPr>
        <p:spPr>
          <a:xfrm>
            <a:off x="11416399" y="8767491"/>
            <a:ext cx="17079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0</a:t>
            </a:r>
          </a:p>
        </p:txBody>
      </p:sp>
      <p:sp>
        <p:nvSpPr>
          <p:cNvPr id="393" name="2000"/>
          <p:cNvSpPr txBox="1"/>
          <p:nvPr/>
        </p:nvSpPr>
        <p:spPr>
          <a:xfrm>
            <a:off x="11788864" y="87674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394" name="4000"/>
          <p:cNvSpPr txBox="1"/>
          <p:nvPr/>
        </p:nvSpPr>
        <p:spPr>
          <a:xfrm>
            <a:off x="12246064" y="87674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395" name="-4000"/>
          <p:cNvSpPr txBox="1"/>
          <p:nvPr/>
        </p:nvSpPr>
        <p:spPr>
          <a:xfrm>
            <a:off x="7744108" y="41954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396" name="-2000"/>
          <p:cNvSpPr txBox="1"/>
          <p:nvPr/>
        </p:nvSpPr>
        <p:spPr>
          <a:xfrm>
            <a:off x="8201308" y="41954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397" name="0"/>
          <p:cNvSpPr txBox="1"/>
          <p:nvPr/>
        </p:nvSpPr>
        <p:spPr>
          <a:xfrm>
            <a:off x="8749399" y="4195491"/>
            <a:ext cx="17079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0</a:t>
            </a:r>
          </a:p>
        </p:txBody>
      </p:sp>
      <p:sp>
        <p:nvSpPr>
          <p:cNvPr id="398" name="2000"/>
          <p:cNvSpPr txBox="1"/>
          <p:nvPr/>
        </p:nvSpPr>
        <p:spPr>
          <a:xfrm>
            <a:off x="9121864" y="41954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399" name="4000"/>
          <p:cNvSpPr txBox="1"/>
          <p:nvPr/>
        </p:nvSpPr>
        <p:spPr>
          <a:xfrm>
            <a:off x="9579064" y="41954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400" name="-4000"/>
          <p:cNvSpPr txBox="1"/>
          <p:nvPr/>
        </p:nvSpPr>
        <p:spPr>
          <a:xfrm>
            <a:off x="7744108" y="64687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401" name="-2000"/>
          <p:cNvSpPr txBox="1"/>
          <p:nvPr/>
        </p:nvSpPr>
        <p:spPr>
          <a:xfrm>
            <a:off x="8201308" y="64687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402" name="0"/>
          <p:cNvSpPr txBox="1"/>
          <p:nvPr/>
        </p:nvSpPr>
        <p:spPr>
          <a:xfrm>
            <a:off x="8749399" y="6468791"/>
            <a:ext cx="17079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0</a:t>
            </a:r>
          </a:p>
        </p:txBody>
      </p:sp>
      <p:sp>
        <p:nvSpPr>
          <p:cNvPr id="403" name="2000"/>
          <p:cNvSpPr txBox="1"/>
          <p:nvPr/>
        </p:nvSpPr>
        <p:spPr>
          <a:xfrm>
            <a:off x="9121864" y="64687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404" name="4000"/>
          <p:cNvSpPr txBox="1"/>
          <p:nvPr/>
        </p:nvSpPr>
        <p:spPr>
          <a:xfrm>
            <a:off x="9579064" y="64687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405" name="-4000"/>
          <p:cNvSpPr txBox="1"/>
          <p:nvPr/>
        </p:nvSpPr>
        <p:spPr>
          <a:xfrm>
            <a:off x="7744108" y="87674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406" name="-2000"/>
          <p:cNvSpPr txBox="1"/>
          <p:nvPr/>
        </p:nvSpPr>
        <p:spPr>
          <a:xfrm>
            <a:off x="8201308" y="8767491"/>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407" name="0"/>
          <p:cNvSpPr txBox="1"/>
          <p:nvPr/>
        </p:nvSpPr>
        <p:spPr>
          <a:xfrm>
            <a:off x="8749399" y="8767491"/>
            <a:ext cx="17079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0</a:t>
            </a:r>
          </a:p>
        </p:txBody>
      </p:sp>
      <p:sp>
        <p:nvSpPr>
          <p:cNvPr id="408" name="2000"/>
          <p:cNvSpPr txBox="1"/>
          <p:nvPr/>
        </p:nvSpPr>
        <p:spPr>
          <a:xfrm>
            <a:off x="9121864" y="87674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2000</a:t>
            </a:r>
          </a:p>
        </p:txBody>
      </p:sp>
      <p:sp>
        <p:nvSpPr>
          <p:cNvPr id="409" name="4000"/>
          <p:cNvSpPr txBox="1"/>
          <p:nvPr/>
        </p:nvSpPr>
        <p:spPr>
          <a:xfrm>
            <a:off x="9579064" y="8767491"/>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 b="0"/>
            </a:lvl1pPr>
          </a:lstStyle>
          <a:p>
            <a:r>
              <a:t>4000</a:t>
            </a:r>
          </a:p>
        </p:txBody>
      </p:sp>
      <p:sp>
        <p:nvSpPr>
          <p:cNvPr id="410" name="0"/>
          <p:cNvSpPr txBox="1"/>
          <p:nvPr/>
        </p:nvSpPr>
        <p:spPr>
          <a:xfrm>
            <a:off x="7561282" y="3457969"/>
            <a:ext cx="170791"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0</a:t>
            </a:r>
          </a:p>
        </p:txBody>
      </p:sp>
      <p:sp>
        <p:nvSpPr>
          <p:cNvPr id="411" name="1000"/>
          <p:cNvSpPr txBox="1"/>
          <p:nvPr/>
        </p:nvSpPr>
        <p:spPr>
          <a:xfrm>
            <a:off x="7391813" y="3230571"/>
            <a:ext cx="340260" cy="225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1000</a:t>
            </a:r>
          </a:p>
        </p:txBody>
      </p:sp>
      <p:sp>
        <p:nvSpPr>
          <p:cNvPr id="412" name="2000"/>
          <p:cNvSpPr txBox="1"/>
          <p:nvPr/>
        </p:nvSpPr>
        <p:spPr>
          <a:xfrm>
            <a:off x="7391813" y="3013753"/>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2000</a:t>
            </a:r>
          </a:p>
        </p:txBody>
      </p:sp>
      <p:sp>
        <p:nvSpPr>
          <p:cNvPr id="413" name="3000"/>
          <p:cNvSpPr txBox="1"/>
          <p:nvPr/>
        </p:nvSpPr>
        <p:spPr>
          <a:xfrm>
            <a:off x="7391813" y="2776824"/>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3000</a:t>
            </a:r>
          </a:p>
        </p:txBody>
      </p:sp>
      <p:sp>
        <p:nvSpPr>
          <p:cNvPr id="414" name="-1000"/>
          <p:cNvSpPr txBox="1"/>
          <p:nvPr/>
        </p:nvSpPr>
        <p:spPr>
          <a:xfrm>
            <a:off x="7352291" y="3683724"/>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-1000</a:t>
            </a:r>
          </a:p>
        </p:txBody>
      </p:sp>
      <p:sp>
        <p:nvSpPr>
          <p:cNvPr id="415" name="-2000"/>
          <p:cNvSpPr txBox="1"/>
          <p:nvPr/>
        </p:nvSpPr>
        <p:spPr>
          <a:xfrm>
            <a:off x="7352291" y="3904314"/>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-2000</a:t>
            </a:r>
          </a:p>
        </p:txBody>
      </p:sp>
      <p:sp>
        <p:nvSpPr>
          <p:cNvPr id="416" name="0"/>
          <p:cNvSpPr txBox="1"/>
          <p:nvPr/>
        </p:nvSpPr>
        <p:spPr>
          <a:xfrm>
            <a:off x="7561282" y="5731269"/>
            <a:ext cx="170791"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0</a:t>
            </a:r>
          </a:p>
        </p:txBody>
      </p:sp>
      <p:sp>
        <p:nvSpPr>
          <p:cNvPr id="417" name="1000"/>
          <p:cNvSpPr txBox="1"/>
          <p:nvPr/>
        </p:nvSpPr>
        <p:spPr>
          <a:xfrm>
            <a:off x="7391813" y="5503871"/>
            <a:ext cx="340260" cy="225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1000</a:t>
            </a:r>
          </a:p>
        </p:txBody>
      </p:sp>
      <p:sp>
        <p:nvSpPr>
          <p:cNvPr id="418" name="2000"/>
          <p:cNvSpPr txBox="1"/>
          <p:nvPr/>
        </p:nvSpPr>
        <p:spPr>
          <a:xfrm>
            <a:off x="7391813" y="5287053"/>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2000</a:t>
            </a:r>
          </a:p>
        </p:txBody>
      </p:sp>
      <p:sp>
        <p:nvSpPr>
          <p:cNvPr id="419" name="3000"/>
          <p:cNvSpPr txBox="1"/>
          <p:nvPr/>
        </p:nvSpPr>
        <p:spPr>
          <a:xfrm>
            <a:off x="7391813" y="5050124"/>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3000</a:t>
            </a:r>
          </a:p>
        </p:txBody>
      </p:sp>
      <p:sp>
        <p:nvSpPr>
          <p:cNvPr id="420" name="-1000"/>
          <p:cNvSpPr txBox="1"/>
          <p:nvPr/>
        </p:nvSpPr>
        <p:spPr>
          <a:xfrm>
            <a:off x="7352291" y="5957024"/>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-1000</a:t>
            </a:r>
          </a:p>
        </p:txBody>
      </p:sp>
      <p:sp>
        <p:nvSpPr>
          <p:cNvPr id="421" name="-2000"/>
          <p:cNvSpPr txBox="1"/>
          <p:nvPr/>
        </p:nvSpPr>
        <p:spPr>
          <a:xfrm>
            <a:off x="7352291" y="6177614"/>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-2000</a:t>
            </a:r>
          </a:p>
        </p:txBody>
      </p:sp>
      <p:sp>
        <p:nvSpPr>
          <p:cNvPr id="422" name="0"/>
          <p:cNvSpPr txBox="1"/>
          <p:nvPr/>
        </p:nvSpPr>
        <p:spPr>
          <a:xfrm>
            <a:off x="7561282" y="8042668"/>
            <a:ext cx="170791"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0</a:t>
            </a:r>
          </a:p>
        </p:txBody>
      </p:sp>
      <p:sp>
        <p:nvSpPr>
          <p:cNvPr id="423" name="1000"/>
          <p:cNvSpPr txBox="1"/>
          <p:nvPr/>
        </p:nvSpPr>
        <p:spPr>
          <a:xfrm>
            <a:off x="7391813" y="7815271"/>
            <a:ext cx="340260" cy="225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1000</a:t>
            </a:r>
          </a:p>
        </p:txBody>
      </p:sp>
      <p:sp>
        <p:nvSpPr>
          <p:cNvPr id="424" name="2000"/>
          <p:cNvSpPr txBox="1"/>
          <p:nvPr/>
        </p:nvSpPr>
        <p:spPr>
          <a:xfrm>
            <a:off x="7391813" y="7598453"/>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2000</a:t>
            </a:r>
          </a:p>
        </p:txBody>
      </p:sp>
      <p:sp>
        <p:nvSpPr>
          <p:cNvPr id="425" name="3000"/>
          <p:cNvSpPr txBox="1"/>
          <p:nvPr/>
        </p:nvSpPr>
        <p:spPr>
          <a:xfrm>
            <a:off x="7391813" y="7361524"/>
            <a:ext cx="340260"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3000</a:t>
            </a:r>
          </a:p>
        </p:txBody>
      </p:sp>
      <p:sp>
        <p:nvSpPr>
          <p:cNvPr id="426" name="-1000"/>
          <p:cNvSpPr txBox="1"/>
          <p:nvPr/>
        </p:nvSpPr>
        <p:spPr>
          <a:xfrm>
            <a:off x="7352291" y="8268423"/>
            <a:ext cx="379782" cy="225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-1000</a:t>
            </a:r>
          </a:p>
        </p:txBody>
      </p:sp>
      <p:sp>
        <p:nvSpPr>
          <p:cNvPr id="427" name="-2000"/>
          <p:cNvSpPr txBox="1"/>
          <p:nvPr/>
        </p:nvSpPr>
        <p:spPr>
          <a:xfrm>
            <a:off x="7352291" y="8489013"/>
            <a:ext cx="379782" cy="225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800" b="0"/>
            </a:lvl1pPr>
          </a:lstStyle>
          <a:p>
            <a:r>
              <a:t>-2000</a:t>
            </a:r>
          </a:p>
        </p:txBody>
      </p:sp>
      <p:sp>
        <p:nvSpPr>
          <p:cNvPr id="428" name="E-W distance, m"/>
          <p:cNvSpPr txBox="1"/>
          <p:nvPr/>
        </p:nvSpPr>
        <p:spPr>
          <a:xfrm>
            <a:off x="8216608" y="4353379"/>
            <a:ext cx="1149478"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E-W distance, m</a:t>
            </a:r>
          </a:p>
        </p:txBody>
      </p:sp>
      <p:sp>
        <p:nvSpPr>
          <p:cNvPr id="429" name="E-W distance, m"/>
          <p:cNvSpPr txBox="1"/>
          <p:nvPr/>
        </p:nvSpPr>
        <p:spPr>
          <a:xfrm>
            <a:off x="10985208" y="4353379"/>
            <a:ext cx="1149478"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E-W distance, m</a:t>
            </a:r>
          </a:p>
        </p:txBody>
      </p:sp>
      <p:sp>
        <p:nvSpPr>
          <p:cNvPr id="430" name="E-W distance, m"/>
          <p:cNvSpPr txBox="1"/>
          <p:nvPr/>
        </p:nvSpPr>
        <p:spPr>
          <a:xfrm>
            <a:off x="8216608" y="6626679"/>
            <a:ext cx="1149478"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E-W distance, m</a:t>
            </a:r>
          </a:p>
        </p:txBody>
      </p:sp>
      <p:sp>
        <p:nvSpPr>
          <p:cNvPr id="431" name="E-W distance, m"/>
          <p:cNvSpPr txBox="1"/>
          <p:nvPr/>
        </p:nvSpPr>
        <p:spPr>
          <a:xfrm>
            <a:off x="10985208" y="6626679"/>
            <a:ext cx="1149478"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E-W distance, m</a:t>
            </a:r>
          </a:p>
        </p:txBody>
      </p:sp>
      <p:sp>
        <p:nvSpPr>
          <p:cNvPr id="432" name="E-W distance, m"/>
          <p:cNvSpPr txBox="1"/>
          <p:nvPr/>
        </p:nvSpPr>
        <p:spPr>
          <a:xfrm>
            <a:off x="8216608" y="8912679"/>
            <a:ext cx="1149478"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E-W distance, m</a:t>
            </a:r>
          </a:p>
        </p:txBody>
      </p:sp>
      <p:sp>
        <p:nvSpPr>
          <p:cNvPr id="433" name="E-W distance, m"/>
          <p:cNvSpPr txBox="1"/>
          <p:nvPr/>
        </p:nvSpPr>
        <p:spPr>
          <a:xfrm>
            <a:off x="10985208" y="8912679"/>
            <a:ext cx="1149478"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E-W distance, m</a:t>
            </a:r>
          </a:p>
        </p:txBody>
      </p:sp>
      <p:sp>
        <p:nvSpPr>
          <p:cNvPr id="434" name="N-S distance, m"/>
          <p:cNvSpPr txBox="1"/>
          <p:nvPr/>
        </p:nvSpPr>
        <p:spPr>
          <a:xfrm rot="16200000">
            <a:off x="6708384" y="3327204"/>
            <a:ext cx="1126149"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N-S distance, m</a:t>
            </a:r>
          </a:p>
        </p:txBody>
      </p:sp>
      <p:sp>
        <p:nvSpPr>
          <p:cNvPr id="435" name="N-S distance, m"/>
          <p:cNvSpPr txBox="1"/>
          <p:nvPr/>
        </p:nvSpPr>
        <p:spPr>
          <a:xfrm rot="16200000">
            <a:off x="6708384" y="5613204"/>
            <a:ext cx="1126149"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N-S distance, m</a:t>
            </a:r>
          </a:p>
        </p:txBody>
      </p:sp>
      <p:sp>
        <p:nvSpPr>
          <p:cNvPr id="436" name="N-S distance, m"/>
          <p:cNvSpPr txBox="1"/>
          <p:nvPr/>
        </p:nvSpPr>
        <p:spPr>
          <a:xfrm rot="16200000">
            <a:off x="6708384" y="7899203"/>
            <a:ext cx="1126149" cy="250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N-S distance, m</a:t>
            </a:r>
          </a:p>
        </p:txBody>
      </p:sp>
      <p:sp>
        <p:nvSpPr>
          <p:cNvPr id="437" name="Depth below summit, m"/>
          <p:cNvSpPr txBox="1"/>
          <p:nvPr/>
        </p:nvSpPr>
        <p:spPr>
          <a:xfrm rot="16200000">
            <a:off x="9441996" y="3339904"/>
            <a:ext cx="1602525"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Depth below summit, m</a:t>
            </a:r>
          </a:p>
        </p:txBody>
      </p:sp>
      <p:sp>
        <p:nvSpPr>
          <p:cNvPr id="438" name="Depth below summit, m"/>
          <p:cNvSpPr txBox="1"/>
          <p:nvPr/>
        </p:nvSpPr>
        <p:spPr>
          <a:xfrm rot="16200000">
            <a:off x="9441996" y="5613204"/>
            <a:ext cx="1602525" cy="250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Depth below summit, m</a:t>
            </a:r>
          </a:p>
        </p:txBody>
      </p:sp>
      <p:sp>
        <p:nvSpPr>
          <p:cNvPr id="439" name="Depth below summit, m"/>
          <p:cNvSpPr txBox="1"/>
          <p:nvPr/>
        </p:nvSpPr>
        <p:spPr>
          <a:xfrm rot="16200000">
            <a:off x="9441996" y="7911903"/>
            <a:ext cx="1602525" cy="250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00" b="0"/>
            </a:lvl1pPr>
          </a:lstStyle>
          <a:p>
            <a:r>
              <a:t>Depth below summit, m</a:t>
            </a:r>
          </a:p>
        </p:txBody>
      </p:sp>
      <p:sp>
        <p:nvSpPr>
          <p:cNvPr id="440" name="GNSS data also reveals an upward migrating pressure source"/>
          <p:cNvSpPr txBox="1"/>
          <p:nvPr/>
        </p:nvSpPr>
        <p:spPr>
          <a:xfrm>
            <a:off x="735242" y="1849791"/>
            <a:ext cx="5830706" cy="793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177800" indent="-177800" algn="l">
              <a:lnSpc>
                <a:spcPct val="130000"/>
              </a:lnSpc>
              <a:buSzPct val="100000"/>
              <a:buChar char="-"/>
              <a:defRPr sz="2000" b="0">
                <a:latin typeface="Helvetica Neue Light"/>
                <a:ea typeface="Helvetica Neue Light"/>
                <a:cs typeface="Helvetica Neue Light"/>
                <a:sym typeface="Helvetica Neue Light"/>
              </a:defRPr>
            </a:lvl1pPr>
          </a:lstStyle>
          <a:p>
            <a:r>
              <a:t>GNSS data also reveals an upward migrating pressure source</a:t>
            </a:r>
          </a:p>
        </p:txBody>
      </p:sp>
      <p:pic>
        <p:nvPicPr>
          <p:cNvPr id="441" name="Image" descr="Image"/>
          <p:cNvPicPr>
            <a:picLocks noChangeAspect="1"/>
          </p:cNvPicPr>
          <p:nvPr/>
        </p:nvPicPr>
        <p:blipFill>
          <a:blip r:embed="rId4">
            <a:extLst/>
          </a:blip>
          <a:stretch>
            <a:fillRect/>
          </a:stretch>
        </p:blipFill>
        <p:spPr>
          <a:xfrm>
            <a:off x="972573" y="3878893"/>
            <a:ext cx="4184630" cy="4637342"/>
          </a:xfrm>
          <a:prstGeom prst="rect">
            <a:avLst/>
          </a:prstGeom>
          <a:ln w="12700">
            <a:miter lim="400000"/>
          </a:ln>
        </p:spPr>
      </p:pic>
      <p:grpSp>
        <p:nvGrpSpPr>
          <p:cNvPr id="450" name="Grouper"/>
          <p:cNvGrpSpPr/>
          <p:nvPr/>
        </p:nvGrpSpPr>
        <p:grpSpPr>
          <a:xfrm>
            <a:off x="3653228" y="3767955"/>
            <a:ext cx="624226" cy="561125"/>
            <a:chOff x="-25400" y="-12700"/>
            <a:chExt cx="624225" cy="561124"/>
          </a:xfrm>
        </p:grpSpPr>
        <p:pic>
          <p:nvPicPr>
            <p:cNvPr id="470" name="Ligne de connexion" descr="Ligne de connexion"/>
            <p:cNvPicPr>
              <a:picLocks/>
            </p:cNvPicPr>
            <p:nvPr/>
          </p:nvPicPr>
          <p:blipFill>
            <a:blip r:embed="rId5">
              <a:extLst/>
            </a:blip>
            <a:stretch>
              <a:fillRect/>
            </a:stretch>
          </p:blipFill>
          <p:spPr>
            <a:xfrm>
              <a:off x="275985" y="314144"/>
              <a:ext cx="175839" cy="234281"/>
            </a:xfrm>
            <a:prstGeom prst="rect">
              <a:avLst/>
            </a:prstGeom>
            <a:effectLst/>
          </p:spPr>
        </p:pic>
        <p:pic>
          <p:nvPicPr>
            <p:cNvPr id="472" name="Ligne de connexion" descr="Ligne de connexion"/>
            <p:cNvPicPr>
              <a:picLocks/>
            </p:cNvPicPr>
            <p:nvPr/>
          </p:nvPicPr>
          <p:blipFill>
            <a:blip r:embed="rId6">
              <a:extLst/>
            </a:blip>
            <a:stretch>
              <a:fillRect/>
            </a:stretch>
          </p:blipFill>
          <p:spPr>
            <a:xfrm>
              <a:off x="-25400" y="287707"/>
              <a:ext cx="206691" cy="166358"/>
            </a:xfrm>
            <a:prstGeom prst="rect">
              <a:avLst/>
            </a:prstGeom>
            <a:effectLst/>
          </p:spPr>
        </p:pic>
        <p:pic>
          <p:nvPicPr>
            <p:cNvPr id="474" name="Ligne de connexion" descr="Ligne de connexion"/>
            <p:cNvPicPr>
              <a:picLocks/>
            </p:cNvPicPr>
            <p:nvPr/>
          </p:nvPicPr>
          <p:blipFill>
            <a:blip r:embed="rId7">
              <a:extLst/>
            </a:blip>
            <a:stretch>
              <a:fillRect/>
            </a:stretch>
          </p:blipFill>
          <p:spPr>
            <a:xfrm>
              <a:off x="133999" y="289117"/>
              <a:ext cx="177867" cy="100095"/>
            </a:xfrm>
            <a:prstGeom prst="rect">
              <a:avLst/>
            </a:prstGeom>
            <a:effectLst/>
          </p:spPr>
        </p:pic>
        <p:pic>
          <p:nvPicPr>
            <p:cNvPr id="476" name="Ligne de connexion" descr="Ligne de connexion"/>
            <p:cNvPicPr>
              <a:picLocks/>
            </p:cNvPicPr>
            <p:nvPr/>
          </p:nvPicPr>
          <p:blipFill>
            <a:blip r:embed="rId8">
              <a:extLst/>
            </a:blip>
            <a:stretch>
              <a:fillRect/>
            </a:stretch>
          </p:blipFill>
          <p:spPr>
            <a:xfrm>
              <a:off x="258547" y="213497"/>
              <a:ext cx="265968" cy="128139"/>
            </a:xfrm>
            <a:prstGeom prst="rect">
              <a:avLst/>
            </a:prstGeom>
            <a:effectLst/>
          </p:spPr>
        </p:pic>
        <p:pic>
          <p:nvPicPr>
            <p:cNvPr id="478" name="Ligne de connexion" descr="Ligne de connexion"/>
            <p:cNvPicPr>
              <a:picLocks/>
            </p:cNvPicPr>
            <p:nvPr/>
          </p:nvPicPr>
          <p:blipFill>
            <a:blip r:embed="rId9">
              <a:extLst/>
            </a:blip>
            <a:stretch>
              <a:fillRect/>
            </a:stretch>
          </p:blipFill>
          <p:spPr>
            <a:xfrm>
              <a:off x="228657" y="59200"/>
              <a:ext cx="370169" cy="280267"/>
            </a:xfrm>
            <a:prstGeom prst="rect">
              <a:avLst/>
            </a:prstGeom>
            <a:effectLst/>
          </p:spPr>
        </p:pic>
        <p:pic>
          <p:nvPicPr>
            <p:cNvPr id="480" name="Ligne de connexion" descr="Ligne de connexion"/>
            <p:cNvPicPr>
              <a:picLocks/>
            </p:cNvPicPr>
            <p:nvPr/>
          </p:nvPicPr>
          <p:blipFill>
            <a:blip r:embed="rId10">
              <a:extLst/>
            </a:blip>
            <a:stretch>
              <a:fillRect/>
            </a:stretch>
          </p:blipFill>
          <p:spPr>
            <a:xfrm>
              <a:off x="4655" y="231990"/>
              <a:ext cx="185546" cy="96629"/>
            </a:xfrm>
            <a:prstGeom prst="rect">
              <a:avLst/>
            </a:prstGeom>
            <a:effectLst/>
          </p:spPr>
        </p:pic>
        <p:pic>
          <p:nvPicPr>
            <p:cNvPr id="482" name="Ligne de connexion" descr="Ligne de connexion"/>
            <p:cNvPicPr>
              <a:picLocks/>
            </p:cNvPicPr>
            <p:nvPr/>
          </p:nvPicPr>
          <p:blipFill>
            <a:blip r:embed="rId11">
              <a:extLst/>
            </a:blip>
            <a:stretch>
              <a:fillRect/>
            </a:stretch>
          </p:blipFill>
          <p:spPr>
            <a:xfrm>
              <a:off x="215219" y="-12700"/>
              <a:ext cx="268420" cy="345667"/>
            </a:xfrm>
            <a:prstGeom prst="rect">
              <a:avLst/>
            </a:prstGeom>
            <a:effectLst/>
          </p:spPr>
        </p:pic>
        <p:pic>
          <p:nvPicPr>
            <p:cNvPr id="484" name="Ligne de connexion" descr="Ligne de connexion"/>
            <p:cNvPicPr>
              <a:picLocks/>
            </p:cNvPicPr>
            <p:nvPr/>
          </p:nvPicPr>
          <p:blipFill>
            <a:blip r:embed="rId12">
              <a:extLst/>
            </a:blip>
            <a:stretch>
              <a:fillRect/>
            </a:stretch>
          </p:blipFill>
          <p:spPr>
            <a:xfrm>
              <a:off x="165927" y="120306"/>
              <a:ext cx="53707" cy="212652"/>
            </a:xfrm>
            <a:prstGeom prst="rect">
              <a:avLst/>
            </a:prstGeom>
            <a:effectLst/>
          </p:spPr>
        </p:pic>
      </p:grpSp>
      <p:pic>
        <p:nvPicPr>
          <p:cNvPr id="451" name="Ligne Ligne" descr="Ligne Ligne"/>
          <p:cNvPicPr>
            <a:picLocks/>
          </p:cNvPicPr>
          <p:nvPr/>
        </p:nvPicPr>
        <p:blipFill>
          <a:blip r:embed="rId13">
            <a:extLst/>
          </a:blip>
          <a:stretch>
            <a:fillRect/>
          </a:stretch>
        </p:blipFill>
        <p:spPr>
          <a:xfrm rot="20006078">
            <a:off x="2993973" y="4324464"/>
            <a:ext cx="869241" cy="339796"/>
          </a:xfrm>
          <a:prstGeom prst="rect">
            <a:avLst/>
          </a:prstGeom>
        </p:spPr>
      </p:pic>
      <p:pic>
        <p:nvPicPr>
          <p:cNvPr id="453" name="Ligne Ligne" descr="Ligne Ligne"/>
          <p:cNvPicPr>
            <a:picLocks/>
          </p:cNvPicPr>
          <p:nvPr/>
        </p:nvPicPr>
        <p:blipFill>
          <a:blip r:embed="rId14">
            <a:extLst/>
          </a:blip>
          <a:stretch>
            <a:fillRect/>
          </a:stretch>
        </p:blipFill>
        <p:spPr>
          <a:xfrm rot="16200000">
            <a:off x="1299998" y="6236431"/>
            <a:ext cx="2916936" cy="339797"/>
          </a:xfrm>
          <a:prstGeom prst="rect">
            <a:avLst/>
          </a:prstGeom>
        </p:spPr>
      </p:pic>
      <p:sp>
        <p:nvSpPr>
          <p:cNvPr id="455" name="Deep magma…"/>
          <p:cNvSpPr txBox="1"/>
          <p:nvPr/>
        </p:nvSpPr>
        <p:spPr>
          <a:xfrm>
            <a:off x="3187257" y="5877565"/>
            <a:ext cx="2312684" cy="807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defRPr sz="2000" b="0">
                <a:solidFill>
                  <a:srgbClr val="DB3B26"/>
                </a:solidFill>
                <a:latin typeface="Chalkduster"/>
                <a:ea typeface="Chalkduster"/>
                <a:cs typeface="Chalkduster"/>
                <a:sym typeface="Chalkduster"/>
              </a:defRPr>
            </a:pPr>
            <a:r>
              <a:t>Deep magma </a:t>
            </a:r>
          </a:p>
          <a:p>
            <a:pPr algn="l">
              <a:lnSpc>
                <a:spcPct val="80000"/>
              </a:lnSpc>
              <a:defRPr sz="2000" b="0">
                <a:solidFill>
                  <a:srgbClr val="DB3B26"/>
                </a:solidFill>
                <a:latin typeface="Chalkduster"/>
                <a:ea typeface="Chalkduster"/>
                <a:cs typeface="Chalkduster"/>
                <a:sym typeface="Chalkduster"/>
              </a:defRPr>
            </a:pPr>
            <a:r>
              <a:t>recharge</a:t>
            </a:r>
          </a:p>
        </p:txBody>
      </p:sp>
      <p:sp>
        <p:nvSpPr>
          <p:cNvPr id="456" name="Étoile"/>
          <p:cNvSpPr/>
          <p:nvPr/>
        </p:nvSpPr>
        <p:spPr>
          <a:xfrm>
            <a:off x="2604253" y="6825687"/>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57" name="Étoile"/>
          <p:cNvSpPr/>
          <p:nvPr/>
        </p:nvSpPr>
        <p:spPr>
          <a:xfrm>
            <a:off x="2807453" y="660661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58" name="Étoile"/>
          <p:cNvSpPr/>
          <p:nvPr/>
        </p:nvSpPr>
        <p:spPr>
          <a:xfrm>
            <a:off x="2604253" y="649520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59" name="Étoile"/>
          <p:cNvSpPr/>
          <p:nvPr/>
        </p:nvSpPr>
        <p:spPr>
          <a:xfrm>
            <a:off x="2854726" y="6038987"/>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0" name="&lt;"/>
          <p:cNvSpPr/>
          <p:nvPr/>
        </p:nvSpPr>
        <p:spPr>
          <a:xfrm>
            <a:off x="2712211" y="623931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t>&lt;</a:t>
            </a:r>
          </a:p>
        </p:txBody>
      </p:sp>
      <p:sp>
        <p:nvSpPr>
          <p:cNvPr id="461" name="Étoile"/>
          <p:cNvSpPr/>
          <p:nvPr/>
        </p:nvSpPr>
        <p:spPr>
          <a:xfrm>
            <a:off x="2813811" y="6164731"/>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2" name="Étoile"/>
          <p:cNvSpPr/>
          <p:nvPr/>
        </p:nvSpPr>
        <p:spPr>
          <a:xfrm>
            <a:off x="2648711" y="5861884"/>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3" name="Étoile"/>
          <p:cNvSpPr/>
          <p:nvPr/>
        </p:nvSpPr>
        <p:spPr>
          <a:xfrm>
            <a:off x="2813811" y="5722851"/>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4" name="Étoile"/>
          <p:cNvSpPr/>
          <p:nvPr/>
        </p:nvSpPr>
        <p:spPr>
          <a:xfrm>
            <a:off x="2610611" y="561144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5" name="Étoile"/>
          <p:cNvSpPr/>
          <p:nvPr/>
        </p:nvSpPr>
        <p:spPr>
          <a:xfrm>
            <a:off x="2813811" y="549676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6" name="&lt;"/>
          <p:cNvSpPr/>
          <p:nvPr/>
        </p:nvSpPr>
        <p:spPr>
          <a:xfrm>
            <a:off x="2718568" y="535555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t>&lt;</a:t>
            </a:r>
          </a:p>
        </p:txBody>
      </p:sp>
      <p:sp>
        <p:nvSpPr>
          <p:cNvPr id="467" name="Étoile"/>
          <p:cNvSpPr/>
          <p:nvPr/>
        </p:nvSpPr>
        <p:spPr>
          <a:xfrm>
            <a:off x="3069433" y="45221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8" name="Étoile"/>
          <p:cNvSpPr/>
          <p:nvPr/>
        </p:nvSpPr>
        <p:spPr>
          <a:xfrm>
            <a:off x="3145633" y="46364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69" name="Étoile"/>
          <p:cNvSpPr/>
          <p:nvPr/>
        </p:nvSpPr>
        <p:spPr>
          <a:xfrm>
            <a:off x="3226909" y="44459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fig_loc4.png" descr="fig_loc4.png"/>
          <p:cNvPicPr>
            <a:picLocks noChangeAspect="1"/>
          </p:cNvPicPr>
          <p:nvPr/>
        </p:nvPicPr>
        <p:blipFill>
          <a:blip r:embed="rId3">
            <a:extLst/>
          </a:blip>
          <a:srcRect t="364" b="364"/>
          <a:stretch>
            <a:fillRect/>
          </a:stretch>
        </p:blipFill>
        <p:spPr>
          <a:xfrm>
            <a:off x="260709" y="1819476"/>
            <a:ext cx="11642421" cy="6783342"/>
          </a:xfrm>
          <a:prstGeom prst="rect">
            <a:avLst/>
          </a:prstGeom>
          <a:ln w="12700">
            <a:miter lim="400000"/>
          </a:ln>
        </p:spPr>
      </p:pic>
      <p:sp>
        <p:nvSpPr>
          <p:cNvPr id="490" name="Red lines = eruptive fissures.  Black dots = detected/relocated events"/>
          <p:cNvSpPr txBox="1"/>
          <p:nvPr/>
        </p:nvSpPr>
        <p:spPr>
          <a:xfrm>
            <a:off x="882819" y="8610797"/>
            <a:ext cx="8781289" cy="436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130000"/>
              </a:lnSpc>
              <a:defRPr sz="2200" b="0">
                <a:solidFill>
                  <a:srgbClr val="FA0E1C"/>
                </a:solidFill>
              </a:defRPr>
            </a:pPr>
            <a:r>
              <a:t>Red lines = eruptive fissures. </a:t>
            </a:r>
            <a:r>
              <a:rPr>
                <a:solidFill>
                  <a:srgbClr val="000000"/>
                </a:solidFill>
              </a:rPr>
              <a:t> Black dots = detected/relocated events</a:t>
            </a:r>
          </a:p>
        </p:txBody>
      </p:sp>
      <p:sp>
        <p:nvSpPr>
          <p:cNvPr id="491" name="Shallow VT earthquakes between 2014 and 2018"/>
          <p:cNvSpPr txBox="1"/>
          <p:nvPr/>
        </p:nvSpPr>
        <p:spPr>
          <a:xfrm>
            <a:off x="737706" y="315885"/>
            <a:ext cx="10648836"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Shallow VT earthquakes between 2014 and 2018</a:t>
            </a:r>
          </a:p>
        </p:txBody>
      </p:sp>
      <p:sp>
        <p:nvSpPr>
          <p:cNvPr id="492" name="13 pre-eruptive seismic crises, 16250 detected events"/>
          <p:cNvSpPr txBox="1"/>
          <p:nvPr/>
        </p:nvSpPr>
        <p:spPr>
          <a:xfrm>
            <a:off x="760565" y="1078156"/>
            <a:ext cx="11492646" cy="448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30000"/>
              </a:lnSpc>
              <a:defRPr sz="2300" b="0">
                <a:latin typeface="Helvetica Neue Light"/>
                <a:ea typeface="Helvetica Neue Light"/>
                <a:cs typeface="Helvetica Neue Light"/>
                <a:sym typeface="Helvetica Neue Light"/>
              </a:defRPr>
            </a:lvl1pPr>
          </a:lstStyle>
          <a:p>
            <a:r>
              <a:t>13 pre-eruptive seismic crises, 16250 detected events</a:t>
            </a:r>
          </a:p>
        </p:txBody>
      </p:sp>
      <p:sp>
        <p:nvSpPr>
          <p:cNvPr id="493" name="Duputel et al. (2019)"/>
          <p:cNvSpPr txBox="1"/>
          <p:nvPr/>
        </p:nvSpPr>
        <p:spPr>
          <a:xfrm>
            <a:off x="322941" y="9237274"/>
            <a:ext cx="185070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Duputel et al. (2019)</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fig_loc4.png" descr="fig_loc4.png"/>
          <p:cNvPicPr>
            <a:picLocks noChangeAspect="1"/>
          </p:cNvPicPr>
          <p:nvPr/>
        </p:nvPicPr>
        <p:blipFill>
          <a:blip r:embed="rId3">
            <a:extLst/>
          </a:blip>
          <a:srcRect t="364" r="42638" b="364"/>
          <a:stretch>
            <a:fillRect/>
          </a:stretch>
        </p:blipFill>
        <p:spPr>
          <a:xfrm>
            <a:off x="260709" y="1819476"/>
            <a:ext cx="6678243" cy="6783342"/>
          </a:xfrm>
          <a:prstGeom prst="rect">
            <a:avLst/>
          </a:prstGeom>
          <a:ln w="12700">
            <a:miter lim="400000"/>
          </a:ln>
        </p:spPr>
      </p:pic>
      <p:sp>
        <p:nvSpPr>
          <p:cNvPr id="498" name="Magma reservoir around sea level"/>
          <p:cNvSpPr txBox="1"/>
          <p:nvPr/>
        </p:nvSpPr>
        <p:spPr>
          <a:xfrm>
            <a:off x="9754565" y="7885458"/>
            <a:ext cx="2678177" cy="31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1400" b="0">
                <a:latin typeface="Helvetica Neue Light"/>
                <a:ea typeface="Helvetica Neue Light"/>
                <a:cs typeface="Helvetica Neue Light"/>
                <a:sym typeface="Helvetica Neue Light"/>
              </a:defRPr>
            </a:lvl1pPr>
          </a:lstStyle>
          <a:p>
            <a:r>
              <a:t>Magma reservoir around sea level</a:t>
            </a:r>
          </a:p>
        </p:txBody>
      </p:sp>
      <p:sp>
        <p:nvSpPr>
          <p:cNvPr id="499" name="Almost all events focus on a ring structure…"/>
          <p:cNvSpPr txBox="1"/>
          <p:nvPr/>
        </p:nvSpPr>
        <p:spPr>
          <a:xfrm>
            <a:off x="7282570" y="2001980"/>
            <a:ext cx="5580321" cy="27639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30000"/>
              </a:lnSpc>
              <a:defRPr sz="2000" b="0"/>
            </a:pPr>
            <a:r>
              <a:t>Almost all events focus on a ring structure</a:t>
            </a:r>
          </a:p>
          <a:p>
            <a:pPr algn="l">
              <a:lnSpc>
                <a:spcPct val="130000"/>
              </a:lnSpc>
              <a:defRPr sz="2000" b="0"/>
            </a:pPr>
            <a:endParaRPr/>
          </a:p>
          <a:p>
            <a:pPr algn="l">
              <a:lnSpc>
                <a:spcPct val="130000"/>
              </a:lnSpc>
              <a:defRPr sz="2000" b="0"/>
            </a:pPr>
            <a:r>
              <a:t>Ring fault system hosting repetitive collapses of the volcano summit</a:t>
            </a:r>
          </a:p>
          <a:p>
            <a:pPr algn="l">
              <a:lnSpc>
                <a:spcPct val="130000"/>
              </a:lnSpc>
              <a:defRPr sz="2000" b="0"/>
            </a:pPr>
            <a:endParaRPr/>
          </a:p>
          <a:p>
            <a:pPr algn="l">
              <a:lnSpc>
                <a:spcPct val="130000"/>
              </a:lnSpc>
              <a:defRPr sz="2000" b="0"/>
            </a:pPr>
            <a:r>
              <a:t>Secondary alignements might outline secondary faults (e.g., Bory/Dolomieu collapses)</a:t>
            </a:r>
          </a:p>
        </p:txBody>
      </p:sp>
      <p:sp>
        <p:nvSpPr>
          <p:cNvPr id="500" name="Rectangle"/>
          <p:cNvSpPr/>
          <p:nvPr/>
        </p:nvSpPr>
        <p:spPr>
          <a:xfrm>
            <a:off x="4574217" y="6071513"/>
            <a:ext cx="2103769" cy="1929533"/>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501" name="fig_loc4.pdf" descr="fig_loc4.pdf"/>
          <p:cNvPicPr>
            <a:picLocks noChangeAspect="1"/>
          </p:cNvPicPr>
          <p:nvPr/>
        </p:nvPicPr>
        <p:blipFill>
          <a:blip r:embed="rId4">
            <a:extLst/>
          </a:blip>
          <a:srcRect l="60807" t="35019" r="19621" b="35019"/>
          <a:stretch>
            <a:fillRect/>
          </a:stretch>
        </p:blipFill>
        <p:spPr>
          <a:xfrm>
            <a:off x="4486871" y="6001030"/>
            <a:ext cx="2278454" cy="2032367"/>
          </a:xfrm>
          <a:prstGeom prst="rect">
            <a:avLst/>
          </a:prstGeom>
          <a:ln w="12700">
            <a:miter lim="400000"/>
          </a:ln>
        </p:spPr>
      </p:pic>
      <p:pic>
        <p:nvPicPr>
          <p:cNvPr id="502" name="Image" descr="Image"/>
          <p:cNvPicPr>
            <a:picLocks noChangeAspect="1"/>
          </p:cNvPicPr>
          <p:nvPr/>
        </p:nvPicPr>
        <p:blipFill>
          <a:blip r:embed="rId5">
            <a:extLst/>
          </a:blip>
          <a:stretch>
            <a:fillRect/>
          </a:stretch>
        </p:blipFill>
        <p:spPr>
          <a:xfrm>
            <a:off x="7619546" y="5109795"/>
            <a:ext cx="4906368" cy="2842776"/>
          </a:xfrm>
          <a:prstGeom prst="rect">
            <a:avLst/>
          </a:prstGeom>
          <a:ln w="12700">
            <a:miter lim="400000"/>
          </a:ln>
        </p:spPr>
      </p:pic>
      <p:sp>
        <p:nvSpPr>
          <p:cNvPr id="503" name="Ligne"/>
          <p:cNvSpPr/>
          <p:nvPr/>
        </p:nvSpPr>
        <p:spPr>
          <a:xfrm>
            <a:off x="9241164" y="7845029"/>
            <a:ext cx="489362" cy="18456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504" name="Image" descr="Image"/>
          <p:cNvPicPr>
            <a:picLocks noChangeAspect="1"/>
          </p:cNvPicPr>
          <p:nvPr/>
        </p:nvPicPr>
        <p:blipFill>
          <a:blip r:embed="rId6">
            <a:extLst/>
          </a:blip>
          <a:stretch>
            <a:fillRect/>
          </a:stretch>
        </p:blipFill>
        <p:spPr>
          <a:xfrm>
            <a:off x="9108408" y="7329215"/>
            <a:ext cx="190737" cy="191485"/>
          </a:xfrm>
          <a:prstGeom prst="rect">
            <a:avLst/>
          </a:prstGeom>
          <a:ln w="12700">
            <a:miter lim="400000"/>
          </a:ln>
        </p:spPr>
      </p:pic>
      <p:pic>
        <p:nvPicPr>
          <p:cNvPr id="505" name="Image" descr="Image"/>
          <p:cNvPicPr>
            <a:picLocks noChangeAspect="1"/>
          </p:cNvPicPr>
          <p:nvPr/>
        </p:nvPicPr>
        <p:blipFill>
          <a:blip r:embed="rId6">
            <a:extLst/>
          </a:blip>
          <a:stretch>
            <a:fillRect/>
          </a:stretch>
        </p:blipFill>
        <p:spPr>
          <a:xfrm>
            <a:off x="9108408" y="7126353"/>
            <a:ext cx="190737" cy="191485"/>
          </a:xfrm>
          <a:prstGeom prst="rect">
            <a:avLst/>
          </a:prstGeom>
          <a:ln w="12700">
            <a:miter lim="400000"/>
          </a:ln>
        </p:spPr>
      </p:pic>
      <p:pic>
        <p:nvPicPr>
          <p:cNvPr id="506" name="Image" descr="Image"/>
          <p:cNvPicPr>
            <a:picLocks noChangeAspect="1"/>
          </p:cNvPicPr>
          <p:nvPr/>
        </p:nvPicPr>
        <p:blipFill>
          <a:blip r:embed="rId6">
            <a:extLst/>
          </a:blip>
          <a:stretch>
            <a:fillRect/>
          </a:stretch>
        </p:blipFill>
        <p:spPr>
          <a:xfrm>
            <a:off x="9045737" y="7236860"/>
            <a:ext cx="190738" cy="191485"/>
          </a:xfrm>
          <a:prstGeom prst="rect">
            <a:avLst/>
          </a:prstGeom>
          <a:ln w="12700">
            <a:miter lim="400000"/>
          </a:ln>
        </p:spPr>
      </p:pic>
      <p:pic>
        <p:nvPicPr>
          <p:cNvPr id="507" name="Image" descr="Image"/>
          <p:cNvPicPr>
            <a:picLocks noChangeAspect="1"/>
          </p:cNvPicPr>
          <p:nvPr/>
        </p:nvPicPr>
        <p:blipFill>
          <a:blip r:embed="rId6">
            <a:extLst/>
          </a:blip>
          <a:stretch>
            <a:fillRect/>
          </a:stretch>
        </p:blipFill>
        <p:spPr>
          <a:xfrm>
            <a:off x="8351384" y="7329215"/>
            <a:ext cx="190738" cy="191485"/>
          </a:xfrm>
          <a:prstGeom prst="rect">
            <a:avLst/>
          </a:prstGeom>
          <a:ln w="12700">
            <a:miter lim="400000"/>
          </a:ln>
        </p:spPr>
      </p:pic>
      <p:pic>
        <p:nvPicPr>
          <p:cNvPr id="508" name="Image" descr="Image"/>
          <p:cNvPicPr>
            <a:picLocks noChangeAspect="1"/>
          </p:cNvPicPr>
          <p:nvPr/>
        </p:nvPicPr>
        <p:blipFill>
          <a:blip r:embed="rId6">
            <a:extLst/>
          </a:blip>
          <a:stretch>
            <a:fillRect/>
          </a:stretch>
        </p:blipFill>
        <p:spPr>
          <a:xfrm>
            <a:off x="8325984" y="7211460"/>
            <a:ext cx="190738" cy="191485"/>
          </a:xfrm>
          <a:prstGeom prst="rect">
            <a:avLst/>
          </a:prstGeom>
          <a:ln w="12700">
            <a:miter lim="400000"/>
          </a:ln>
        </p:spPr>
      </p:pic>
      <p:pic>
        <p:nvPicPr>
          <p:cNvPr id="509" name="Image" descr="Image"/>
          <p:cNvPicPr>
            <a:picLocks noChangeAspect="1"/>
          </p:cNvPicPr>
          <p:nvPr/>
        </p:nvPicPr>
        <p:blipFill>
          <a:blip r:embed="rId6">
            <a:extLst/>
          </a:blip>
          <a:stretch>
            <a:fillRect/>
          </a:stretch>
        </p:blipFill>
        <p:spPr>
          <a:xfrm>
            <a:off x="8402184" y="7059890"/>
            <a:ext cx="190738" cy="191485"/>
          </a:xfrm>
          <a:prstGeom prst="rect">
            <a:avLst/>
          </a:prstGeom>
          <a:ln w="12700">
            <a:miter lim="400000"/>
          </a:ln>
        </p:spPr>
      </p:pic>
      <p:pic>
        <p:nvPicPr>
          <p:cNvPr id="510" name="Image" descr="Image"/>
          <p:cNvPicPr>
            <a:picLocks noChangeAspect="1"/>
          </p:cNvPicPr>
          <p:nvPr/>
        </p:nvPicPr>
        <p:blipFill>
          <a:blip r:embed="rId6">
            <a:extLst/>
          </a:blip>
          <a:stretch>
            <a:fillRect/>
          </a:stretch>
        </p:blipFill>
        <p:spPr>
          <a:xfrm>
            <a:off x="9045737" y="6991336"/>
            <a:ext cx="190738" cy="191485"/>
          </a:xfrm>
          <a:prstGeom prst="rect">
            <a:avLst/>
          </a:prstGeom>
          <a:ln w="12700">
            <a:miter lim="400000"/>
          </a:ln>
        </p:spPr>
      </p:pic>
      <p:sp>
        <p:nvSpPr>
          <p:cNvPr id="511" name="Earthquakes"/>
          <p:cNvSpPr txBox="1"/>
          <p:nvPr/>
        </p:nvSpPr>
        <p:spPr>
          <a:xfrm>
            <a:off x="7168811" y="6648314"/>
            <a:ext cx="1072643" cy="312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defRPr sz="1400" b="0">
                <a:latin typeface="Helvetica Neue Light"/>
                <a:ea typeface="Helvetica Neue Light"/>
                <a:cs typeface="Helvetica Neue Light"/>
                <a:sym typeface="Helvetica Neue Light"/>
              </a:defRPr>
            </a:lvl1pPr>
          </a:lstStyle>
          <a:p>
            <a:r>
              <a:t>Earthquakes</a:t>
            </a:r>
          </a:p>
        </p:txBody>
      </p:sp>
      <p:sp>
        <p:nvSpPr>
          <p:cNvPr id="512" name="Ligne"/>
          <p:cNvSpPr/>
          <p:nvPr/>
        </p:nvSpPr>
        <p:spPr>
          <a:xfrm>
            <a:off x="7884360" y="6936191"/>
            <a:ext cx="562347" cy="200176"/>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3" name="Ligne"/>
          <p:cNvSpPr/>
          <p:nvPr/>
        </p:nvSpPr>
        <p:spPr>
          <a:xfrm>
            <a:off x="8884503" y="6315190"/>
            <a:ext cx="638547" cy="114301"/>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14" name="Fractured collapse column"/>
          <p:cNvSpPr txBox="1"/>
          <p:nvPr/>
        </p:nvSpPr>
        <p:spPr>
          <a:xfrm>
            <a:off x="9560623" y="6277598"/>
            <a:ext cx="1524077" cy="507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90000"/>
              </a:lnSpc>
              <a:defRPr sz="1400" b="0">
                <a:latin typeface="Helvetica Neue Light"/>
                <a:ea typeface="Helvetica Neue Light"/>
                <a:cs typeface="Helvetica Neue Light"/>
                <a:sym typeface="Helvetica Neue Light"/>
              </a:defRPr>
            </a:pPr>
            <a:r>
              <a:t>Fractured collapse</a:t>
            </a:r>
            <a:br/>
            <a:r>
              <a:t>column</a:t>
            </a:r>
          </a:p>
        </p:txBody>
      </p:sp>
      <p:sp>
        <p:nvSpPr>
          <p:cNvPr id="515" name="Shallow VT earthquakes between 2014 and 2018"/>
          <p:cNvSpPr txBox="1"/>
          <p:nvPr/>
        </p:nvSpPr>
        <p:spPr>
          <a:xfrm>
            <a:off x="737706" y="315885"/>
            <a:ext cx="10648836"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Shallow VT earthquakes between 2014 and 2018</a:t>
            </a:r>
          </a:p>
        </p:txBody>
      </p:sp>
      <p:sp>
        <p:nvSpPr>
          <p:cNvPr id="516" name="13 pre-eruptive seismic crises, 16250 detected events"/>
          <p:cNvSpPr txBox="1"/>
          <p:nvPr/>
        </p:nvSpPr>
        <p:spPr>
          <a:xfrm>
            <a:off x="760565" y="1078156"/>
            <a:ext cx="11492646" cy="448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30000"/>
              </a:lnSpc>
              <a:defRPr sz="2300" b="0">
                <a:latin typeface="Helvetica Neue Light"/>
                <a:ea typeface="Helvetica Neue Light"/>
                <a:cs typeface="Helvetica Neue Light"/>
                <a:sym typeface="Helvetica Neue Light"/>
              </a:defRPr>
            </a:lvl1pPr>
          </a:lstStyle>
          <a:p>
            <a:r>
              <a:t>13 pre-eruptive seismic crises, 16250 detected events</a:t>
            </a:r>
          </a:p>
        </p:txBody>
      </p:sp>
      <p:sp>
        <p:nvSpPr>
          <p:cNvPr id="517" name="Duputel et al. (2019)"/>
          <p:cNvSpPr txBox="1"/>
          <p:nvPr/>
        </p:nvSpPr>
        <p:spPr>
          <a:xfrm>
            <a:off x="322941" y="9237274"/>
            <a:ext cx="185070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Duputel et al. (2019)</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matrix_loc_v3.png" descr="matrix_loc_v3.png"/>
          <p:cNvPicPr>
            <a:picLocks noChangeAspect="1"/>
          </p:cNvPicPr>
          <p:nvPr/>
        </p:nvPicPr>
        <p:blipFill>
          <a:blip r:embed="rId3">
            <a:extLst/>
          </a:blip>
          <a:srcRect t="108" b="50218"/>
          <a:stretch>
            <a:fillRect/>
          </a:stretch>
        </p:blipFill>
        <p:spPr>
          <a:xfrm>
            <a:off x="787125" y="1446603"/>
            <a:ext cx="10817135" cy="7308086"/>
          </a:xfrm>
          <a:prstGeom prst="rect">
            <a:avLst/>
          </a:prstGeom>
          <a:ln w="12700">
            <a:miter lim="400000"/>
          </a:ln>
        </p:spPr>
      </p:pic>
      <p:sp>
        <p:nvSpPr>
          <p:cNvPr id="522" name="Red = eruptive fissures.  Black = pre-eruptive seismicity. Gray = 2014-2018 catalog."/>
          <p:cNvSpPr txBox="1"/>
          <p:nvPr/>
        </p:nvSpPr>
        <p:spPr>
          <a:xfrm>
            <a:off x="1281633" y="8859174"/>
            <a:ext cx="10543465" cy="436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130000"/>
              </a:lnSpc>
              <a:defRPr sz="2200" b="0">
                <a:solidFill>
                  <a:srgbClr val="FA0E1C"/>
                </a:solidFill>
              </a:defRPr>
            </a:pPr>
            <a:r>
              <a:t>Red = eruptive fissures. </a:t>
            </a:r>
            <a:r>
              <a:rPr>
                <a:solidFill>
                  <a:srgbClr val="000000"/>
                </a:solidFill>
              </a:rPr>
              <a:t> Black = pre-eruptive seismicity. Gray = 2014-2018 catalog.</a:t>
            </a:r>
          </a:p>
        </p:txBody>
      </p:sp>
      <p:sp>
        <p:nvSpPr>
          <p:cNvPr id="523" name="Pre-eruptive seismicity between 2014 and 2018 (1/2)"/>
          <p:cNvSpPr txBox="1"/>
          <p:nvPr/>
        </p:nvSpPr>
        <p:spPr>
          <a:xfrm>
            <a:off x="588760" y="329104"/>
            <a:ext cx="11381881"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Pre-eruptive seismicity between 2014 and 2018 (1/2)</a:t>
            </a:r>
          </a:p>
        </p:txBody>
      </p:sp>
      <p:sp>
        <p:nvSpPr>
          <p:cNvPr id="524" name="Duputel et al. (2019)"/>
          <p:cNvSpPr txBox="1"/>
          <p:nvPr/>
        </p:nvSpPr>
        <p:spPr>
          <a:xfrm>
            <a:off x="322941" y="9237274"/>
            <a:ext cx="185070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Duputel et al. (2019)</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 name="matrix_loc_v3.png" descr="matrix_loc_v3.png"/>
          <p:cNvPicPr>
            <a:picLocks noChangeAspect="1"/>
          </p:cNvPicPr>
          <p:nvPr/>
        </p:nvPicPr>
        <p:blipFill>
          <a:blip r:embed="rId3">
            <a:extLst/>
          </a:blip>
          <a:srcRect t="49548" b="167"/>
          <a:stretch>
            <a:fillRect/>
          </a:stretch>
        </p:blipFill>
        <p:spPr>
          <a:xfrm>
            <a:off x="787125" y="1482628"/>
            <a:ext cx="10817135" cy="7397982"/>
          </a:xfrm>
          <a:prstGeom prst="rect">
            <a:avLst/>
          </a:prstGeom>
          <a:ln w="12700">
            <a:miter lim="400000"/>
          </a:ln>
        </p:spPr>
      </p:pic>
      <p:sp>
        <p:nvSpPr>
          <p:cNvPr id="529" name="Red = eruptive fissures.  Black = pre-eruptive seismicity. Gray = 2014-2018 catalog."/>
          <p:cNvSpPr txBox="1"/>
          <p:nvPr/>
        </p:nvSpPr>
        <p:spPr>
          <a:xfrm>
            <a:off x="1281633" y="8859174"/>
            <a:ext cx="10543465" cy="436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130000"/>
              </a:lnSpc>
              <a:defRPr sz="2200" b="0">
                <a:solidFill>
                  <a:srgbClr val="FA0E1C"/>
                </a:solidFill>
              </a:defRPr>
            </a:pPr>
            <a:r>
              <a:t>Red = eruptive fissures. </a:t>
            </a:r>
            <a:r>
              <a:rPr>
                <a:solidFill>
                  <a:srgbClr val="000000"/>
                </a:solidFill>
              </a:rPr>
              <a:t> Black = pre-eruptive seismicity. Gray = 2014-2018 catalog.</a:t>
            </a:r>
          </a:p>
        </p:txBody>
      </p:sp>
      <p:sp>
        <p:nvSpPr>
          <p:cNvPr id="530" name="Pre-eruptive seismicity between 2014 and 2018 (2/2)"/>
          <p:cNvSpPr txBox="1"/>
          <p:nvPr/>
        </p:nvSpPr>
        <p:spPr>
          <a:xfrm>
            <a:off x="588760" y="329104"/>
            <a:ext cx="11381881"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Pre-eruptive seismicity between 2014 and 2018 (2/2)</a:t>
            </a:r>
          </a:p>
        </p:txBody>
      </p:sp>
      <p:sp>
        <p:nvSpPr>
          <p:cNvPr id="531" name="Duputel et al. (2019)"/>
          <p:cNvSpPr txBox="1"/>
          <p:nvPr/>
        </p:nvSpPr>
        <p:spPr>
          <a:xfrm>
            <a:off x="322941" y="9237274"/>
            <a:ext cx="185070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Duputel et al. (2019)</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Pre-eruptive seismicity between 2014 and 2018"/>
          <p:cNvSpPr txBox="1"/>
          <p:nvPr/>
        </p:nvSpPr>
        <p:spPr>
          <a:xfrm>
            <a:off x="588760" y="176704"/>
            <a:ext cx="10289744"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Pre-eruptive seismicity between 2014 and 2018</a:t>
            </a:r>
          </a:p>
        </p:txBody>
      </p:sp>
      <p:pic>
        <p:nvPicPr>
          <p:cNvPr id="536" name="matrix_loc_v3.png" descr="matrix_loc_v3.png"/>
          <p:cNvPicPr>
            <a:picLocks noChangeAspect="1"/>
          </p:cNvPicPr>
          <p:nvPr/>
        </p:nvPicPr>
        <p:blipFill>
          <a:blip r:embed="rId3">
            <a:extLst/>
          </a:blip>
          <a:stretch>
            <a:fillRect/>
          </a:stretch>
        </p:blipFill>
        <p:spPr>
          <a:xfrm>
            <a:off x="6460773" y="1008093"/>
            <a:ext cx="6136743" cy="8346578"/>
          </a:xfrm>
          <a:prstGeom prst="rect">
            <a:avLst/>
          </a:prstGeom>
          <a:ln w="12700">
            <a:miter lim="400000"/>
          </a:ln>
        </p:spPr>
      </p:pic>
      <p:sp>
        <p:nvSpPr>
          <p:cNvPr id="537" name="Correlation between earthquake locations and the azimuth of eruption sites  Delay between the seismic crisis and the eruption onset correlates with the distance of the eruption site to the magma chamber (v ~ 0.1 m/s)"/>
          <p:cNvSpPr txBox="1"/>
          <p:nvPr/>
        </p:nvSpPr>
        <p:spPr>
          <a:xfrm>
            <a:off x="489076" y="1260432"/>
            <a:ext cx="5875298" cy="2369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30000"/>
              </a:lnSpc>
              <a:defRPr sz="2000" b="0">
                <a:latin typeface="Helvetica Neue Light"/>
                <a:ea typeface="Helvetica Neue Light"/>
                <a:cs typeface="Helvetica Neue Light"/>
                <a:sym typeface="Helvetica Neue Light"/>
              </a:defRPr>
            </a:pPr>
            <a:r>
              <a:t>Correlation between earthquake locations and the azimuth of eruption sites</a:t>
            </a:r>
            <a:br/>
            <a:br/>
            <a:r>
              <a:t>Delay between the seismic crisis and the eruption onset correlates with the distance of the eruption site to the magma chamber (v ~ 0.1 m/s)</a:t>
            </a:r>
          </a:p>
        </p:txBody>
      </p:sp>
      <p:pic>
        <p:nvPicPr>
          <p:cNvPr id="538" name="fig_migr2.pdf" descr="fig_migr2.pdf"/>
          <p:cNvPicPr>
            <a:picLocks noChangeAspect="1"/>
          </p:cNvPicPr>
          <p:nvPr/>
        </p:nvPicPr>
        <p:blipFill>
          <a:blip r:embed="rId4">
            <a:extLst/>
          </a:blip>
          <a:stretch>
            <a:fillRect/>
          </a:stretch>
        </p:blipFill>
        <p:spPr>
          <a:xfrm>
            <a:off x="192013" y="4246083"/>
            <a:ext cx="6136743" cy="4769942"/>
          </a:xfrm>
          <a:prstGeom prst="rect">
            <a:avLst/>
          </a:prstGeom>
          <a:ln w="12700">
            <a:miter lim="400000"/>
          </a:ln>
        </p:spPr>
      </p:pic>
      <p:pic>
        <p:nvPicPr>
          <p:cNvPr id="539" name="Rectangle Rectangle" descr="Rectangle Rectangle"/>
          <p:cNvPicPr>
            <a:picLocks/>
          </p:cNvPicPr>
          <p:nvPr/>
        </p:nvPicPr>
        <p:blipFill>
          <a:blip r:embed="rId5">
            <a:extLst/>
          </a:blip>
          <a:stretch>
            <a:fillRect/>
          </a:stretch>
        </p:blipFill>
        <p:spPr>
          <a:xfrm>
            <a:off x="8798166" y="7349507"/>
            <a:ext cx="1761610" cy="1882039"/>
          </a:xfrm>
          <a:prstGeom prst="rect">
            <a:avLst/>
          </a:prstGeom>
        </p:spPr>
      </p:pic>
      <p:pic>
        <p:nvPicPr>
          <p:cNvPr id="541" name="Rectangle Rectangle" descr="Rectangle Rectangle"/>
          <p:cNvPicPr>
            <a:picLocks/>
          </p:cNvPicPr>
          <p:nvPr/>
        </p:nvPicPr>
        <p:blipFill>
          <a:blip r:embed="rId5">
            <a:extLst/>
          </a:blip>
          <a:stretch>
            <a:fillRect/>
          </a:stretch>
        </p:blipFill>
        <p:spPr>
          <a:xfrm>
            <a:off x="10830890" y="1159385"/>
            <a:ext cx="1761610" cy="1882040"/>
          </a:xfrm>
          <a:prstGeom prst="rect">
            <a:avLst/>
          </a:prstGeom>
        </p:spPr>
      </p:pic>
      <p:pic>
        <p:nvPicPr>
          <p:cNvPr id="543" name="Rectangle Rectangle" descr="Rectangle Rectangle"/>
          <p:cNvPicPr>
            <a:picLocks/>
          </p:cNvPicPr>
          <p:nvPr/>
        </p:nvPicPr>
        <p:blipFill>
          <a:blip r:embed="rId5">
            <a:extLst/>
          </a:blip>
          <a:stretch>
            <a:fillRect/>
          </a:stretch>
        </p:blipFill>
        <p:spPr>
          <a:xfrm>
            <a:off x="8798166" y="3207342"/>
            <a:ext cx="1761610" cy="1882040"/>
          </a:xfrm>
          <a:prstGeom prst="rect">
            <a:avLst/>
          </a:prstGeom>
        </p:spPr>
      </p:pic>
      <p:sp>
        <p:nvSpPr>
          <p:cNvPr id="545" name="Duputel et al. (2019)"/>
          <p:cNvSpPr txBox="1"/>
          <p:nvPr/>
        </p:nvSpPr>
        <p:spPr>
          <a:xfrm>
            <a:off x="322941" y="9237274"/>
            <a:ext cx="185070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Duputel et al. (2019)</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 descr="Image"/>
          <p:cNvPicPr>
            <a:picLocks noChangeAspect="1"/>
          </p:cNvPicPr>
          <p:nvPr/>
        </p:nvPicPr>
        <p:blipFill>
          <a:blip r:embed="rId3">
            <a:extLst/>
          </a:blip>
          <a:stretch>
            <a:fillRect/>
          </a:stretch>
        </p:blipFill>
        <p:spPr>
          <a:xfrm>
            <a:off x="613718" y="3692735"/>
            <a:ext cx="4631993" cy="5922246"/>
          </a:xfrm>
          <a:prstGeom prst="rect">
            <a:avLst/>
          </a:prstGeom>
          <a:ln w="12700">
            <a:miter lim="400000"/>
          </a:ln>
        </p:spPr>
      </p:pic>
      <p:sp>
        <p:nvSpPr>
          <p:cNvPr id="142" name="Variety of seismo-volcanic signals"/>
          <p:cNvSpPr txBox="1"/>
          <p:nvPr/>
        </p:nvSpPr>
        <p:spPr>
          <a:xfrm>
            <a:off x="306120" y="316921"/>
            <a:ext cx="12392559" cy="733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200" b="0">
                <a:latin typeface="Helvetica Neue Light"/>
                <a:ea typeface="Helvetica Neue Light"/>
                <a:cs typeface="Helvetica Neue Light"/>
                <a:sym typeface="Helvetica Neue Light"/>
              </a:defRPr>
            </a:lvl1pPr>
          </a:lstStyle>
          <a:p>
            <a:r>
              <a:t>Variety of seismo-volcanic signals</a:t>
            </a:r>
          </a:p>
        </p:txBody>
      </p:sp>
      <p:sp>
        <p:nvSpPr>
          <p:cNvPr id="143" name="Diversity of volcanic sources"/>
          <p:cNvSpPr txBox="1"/>
          <p:nvPr/>
        </p:nvSpPr>
        <p:spPr>
          <a:xfrm>
            <a:off x="390988" y="1203389"/>
            <a:ext cx="519127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10000"/>
              </a:lnSpc>
              <a:defRPr sz="3300" b="0">
                <a:latin typeface="Helvetica Neue Light"/>
                <a:ea typeface="Helvetica Neue Light"/>
                <a:cs typeface="Helvetica Neue Light"/>
                <a:sym typeface="Helvetica Neue Light"/>
              </a:defRPr>
            </a:lvl1pPr>
          </a:lstStyle>
          <a:p>
            <a:r>
              <a:t>Diversity of volcanic sources</a:t>
            </a:r>
          </a:p>
        </p:txBody>
      </p:sp>
      <p:sp>
        <p:nvSpPr>
          <p:cNvPr id="144" name="Zoback et al., 2013"/>
          <p:cNvSpPr txBox="1"/>
          <p:nvPr/>
        </p:nvSpPr>
        <p:spPr>
          <a:xfrm>
            <a:off x="10405610" y="9175750"/>
            <a:ext cx="230276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000" b="0">
                <a:latin typeface="Helvetica Light"/>
                <a:ea typeface="Helvetica Light"/>
                <a:cs typeface="Helvetica Light"/>
                <a:sym typeface="Helvetica Light"/>
              </a:defRPr>
            </a:lvl1pPr>
          </a:lstStyle>
          <a:p>
            <a:r>
              <a:t>Zoback et al., 2013</a:t>
            </a:r>
          </a:p>
        </p:txBody>
      </p:sp>
      <p:sp>
        <p:nvSpPr>
          <p:cNvPr id="145" name="Volcano Tectonic earthquakes:…"/>
          <p:cNvSpPr txBox="1"/>
          <p:nvPr/>
        </p:nvSpPr>
        <p:spPr>
          <a:xfrm>
            <a:off x="581096" y="1907595"/>
            <a:ext cx="4973552" cy="4464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127000" indent="-127000" algn="l">
              <a:lnSpc>
                <a:spcPct val="110000"/>
              </a:lnSpc>
              <a:buSzPct val="100000"/>
              <a:buChar char="-"/>
              <a:defRPr sz="1900" b="0">
                <a:latin typeface="Helvetica Neue Light"/>
                <a:ea typeface="Helvetica Neue Light"/>
                <a:cs typeface="Helvetica Neue Light"/>
                <a:sym typeface="Helvetica Neue Light"/>
              </a:defRPr>
            </a:pPr>
            <a:r>
              <a:t>Volcano Tectonic earthquakes: </a:t>
            </a:r>
          </a:p>
          <a:p>
            <a:pPr marL="386080" lvl="1" indent="-132080" algn="l">
              <a:lnSpc>
                <a:spcPct val="110000"/>
              </a:lnSpc>
              <a:buSzPct val="100000"/>
              <a:buChar char="-"/>
              <a:defRPr sz="1600" b="0" i="1"/>
            </a:pPr>
            <a:r>
              <a:t>Brittle failures in the edifice</a:t>
            </a:r>
          </a:p>
          <a:p>
            <a:pPr marL="386080" lvl="1" indent="-132080" algn="l">
              <a:lnSpc>
                <a:spcPct val="110000"/>
              </a:lnSpc>
              <a:buSzPct val="100000"/>
              <a:buChar char="-"/>
              <a:defRPr sz="1900" b="0">
                <a:latin typeface="Helvetica Neue Light"/>
                <a:ea typeface="Helvetica Neue Light"/>
                <a:cs typeface="Helvetica Neue Light"/>
                <a:sym typeface="Helvetica Neue Light"/>
              </a:defRPr>
            </a:pPr>
            <a:r>
              <a:rPr sz="1600" i="1">
                <a:latin typeface="Helvetica Neue"/>
                <a:ea typeface="Helvetica Neue"/>
                <a:cs typeface="Helvetica Neue"/>
                <a:sym typeface="Helvetica Neue"/>
              </a:rPr>
              <a:t>Link with magma transport ?</a:t>
            </a:r>
            <a:br/>
            <a:endParaRPr sz="900"/>
          </a:p>
          <a:p>
            <a:pPr marL="127000" indent="-127000" algn="l">
              <a:lnSpc>
                <a:spcPct val="110000"/>
              </a:lnSpc>
              <a:buSzPct val="100000"/>
              <a:buChar char="-"/>
              <a:defRPr sz="1900" b="0">
                <a:latin typeface="Helvetica Neue Light"/>
                <a:ea typeface="Helvetica Neue Light"/>
                <a:cs typeface="Helvetica Neue Light"/>
                <a:sym typeface="Helvetica Neue Light"/>
              </a:defRPr>
            </a:pPr>
            <a:r>
              <a:t>Low-Frequency / Very low-frequency events: </a:t>
            </a:r>
          </a:p>
          <a:p>
            <a:pPr marL="386080" lvl="1" indent="-132080" algn="l">
              <a:lnSpc>
                <a:spcPct val="110000"/>
              </a:lnSpc>
              <a:buSzPct val="100000"/>
              <a:buChar char="-"/>
              <a:defRPr sz="1600" b="0" i="1"/>
            </a:pPr>
            <a:r>
              <a:t>Resonating fluid-filled conduit ?</a:t>
            </a:r>
          </a:p>
          <a:p>
            <a:pPr marL="386080" lvl="1" indent="-132080" algn="l">
              <a:lnSpc>
                <a:spcPct val="110000"/>
              </a:lnSpc>
              <a:buSzPct val="100000"/>
              <a:buChar char="-"/>
              <a:defRPr sz="1600" b="0" i="1"/>
            </a:pPr>
            <a:r>
              <a:t>Moving fluid ?</a:t>
            </a:r>
          </a:p>
          <a:p>
            <a:pPr marL="386080" lvl="1" indent="-132080" algn="l">
              <a:lnSpc>
                <a:spcPct val="110000"/>
              </a:lnSpc>
              <a:buSzPct val="100000"/>
              <a:buChar char="-"/>
              <a:defRPr sz="1600" b="0">
                <a:latin typeface="Helvetica Neue Light"/>
                <a:ea typeface="Helvetica Neue Light"/>
                <a:cs typeface="Helvetica Neue Light"/>
                <a:sym typeface="Helvetica Neue Light"/>
              </a:defRPr>
            </a:pPr>
            <a:r>
              <a:rPr i="1">
                <a:latin typeface="Helvetica Neue"/>
                <a:ea typeface="Helvetica Neue"/>
                <a:cs typeface="Helvetica Neue"/>
                <a:sym typeface="Helvetica Neue"/>
              </a:rPr>
              <a:t>Caldera collapse ?</a:t>
            </a:r>
            <a:br/>
            <a:endParaRPr sz="900"/>
          </a:p>
          <a:p>
            <a:pPr marL="127000" indent="-127000" algn="l">
              <a:lnSpc>
                <a:spcPct val="110000"/>
              </a:lnSpc>
              <a:buSzPct val="100000"/>
              <a:buChar char="-"/>
              <a:defRPr sz="1900" b="0">
                <a:latin typeface="Helvetica Neue Light"/>
                <a:ea typeface="Helvetica Neue Light"/>
                <a:cs typeface="Helvetica Neue Light"/>
                <a:sym typeface="Helvetica Neue Light"/>
              </a:defRPr>
            </a:pPr>
            <a:r>
              <a:t>Hybrid earthquakes: </a:t>
            </a:r>
          </a:p>
          <a:p>
            <a:pPr marL="386080" lvl="1" indent="-132080" algn="l">
              <a:lnSpc>
                <a:spcPct val="110000"/>
              </a:lnSpc>
              <a:buSzPct val="100000"/>
              <a:buChar char="-"/>
              <a:defRPr sz="1600" b="0" i="1"/>
            </a:pPr>
            <a:r>
              <a:t>Brittle failures + conduit resonance ?</a:t>
            </a:r>
          </a:p>
          <a:p>
            <a:pPr marL="386080" lvl="1" indent="-132080" algn="l">
              <a:lnSpc>
                <a:spcPct val="110000"/>
              </a:lnSpc>
              <a:buSzPct val="100000"/>
              <a:buChar char="-"/>
              <a:defRPr sz="1900" b="0">
                <a:latin typeface="Helvetica Neue Light"/>
                <a:ea typeface="Helvetica Neue Light"/>
                <a:cs typeface="Helvetica Neue Light"/>
                <a:sym typeface="Helvetica Neue Light"/>
              </a:defRPr>
            </a:pPr>
            <a:r>
              <a:rPr sz="1600" i="1">
                <a:latin typeface="Helvetica Neue"/>
                <a:ea typeface="Helvetica Neue"/>
                <a:cs typeface="Helvetica Neue"/>
                <a:sym typeface="Helvetica Neue"/>
              </a:rPr>
              <a:t>Brittle failures + path effect ?</a:t>
            </a:r>
            <a:br/>
            <a:endParaRPr sz="900"/>
          </a:p>
          <a:p>
            <a:pPr marL="127000" indent="-127000" algn="l">
              <a:lnSpc>
                <a:spcPct val="110000"/>
              </a:lnSpc>
              <a:buSzPct val="100000"/>
              <a:buChar char="-"/>
              <a:defRPr sz="1900" b="0">
                <a:latin typeface="Helvetica Neue Light"/>
                <a:ea typeface="Helvetica Neue Light"/>
                <a:cs typeface="Helvetica Neue Light"/>
                <a:sym typeface="Helvetica Neue Light"/>
              </a:defRPr>
            </a:pPr>
            <a:r>
              <a:t>Volcanic tremor:  </a:t>
            </a:r>
          </a:p>
          <a:p>
            <a:pPr marL="386080" lvl="1" indent="-132080" algn="l">
              <a:lnSpc>
                <a:spcPct val="110000"/>
              </a:lnSpc>
              <a:buSzPct val="100000"/>
              <a:buChar char="-"/>
              <a:defRPr sz="1600" b="0" i="1"/>
            </a:pPr>
            <a:r>
              <a:t>Long-lived resonating magma-filled conduit,</a:t>
            </a:r>
          </a:p>
          <a:p>
            <a:pPr marL="386080" lvl="1" indent="-132080" algn="l">
              <a:lnSpc>
                <a:spcPct val="110000"/>
              </a:lnSpc>
              <a:buSzPct val="100000"/>
              <a:buChar char="-"/>
              <a:defRPr sz="1600" b="0" i="1"/>
            </a:pPr>
            <a:r>
              <a:t>Flow-induced oscillations,</a:t>
            </a:r>
          </a:p>
          <a:p>
            <a:pPr marL="386080" lvl="1" indent="-132080" algn="l">
              <a:lnSpc>
                <a:spcPct val="110000"/>
              </a:lnSpc>
              <a:buSzPct val="100000"/>
              <a:buChar char="-"/>
              <a:defRPr sz="1600" b="0" i="1"/>
            </a:pPr>
            <a:r>
              <a:t>Bubble dynamics …</a:t>
            </a:r>
          </a:p>
        </p:txBody>
      </p:sp>
      <p:pic>
        <p:nvPicPr>
          <p:cNvPr id="146" name="Image" descr="Image"/>
          <p:cNvPicPr>
            <a:picLocks noChangeAspect="1"/>
          </p:cNvPicPr>
          <p:nvPr/>
        </p:nvPicPr>
        <p:blipFill>
          <a:blip r:embed="rId4">
            <a:extLst/>
          </a:blip>
          <a:stretch>
            <a:fillRect/>
          </a:stretch>
        </p:blipFill>
        <p:spPr>
          <a:xfrm>
            <a:off x="5899241" y="1809323"/>
            <a:ext cx="6555100" cy="6836141"/>
          </a:xfrm>
          <a:prstGeom prst="rect">
            <a:avLst/>
          </a:prstGeom>
          <a:ln w="12700">
            <a:miter lim="400000"/>
          </a:ln>
        </p:spPr>
      </p:pic>
      <p:sp>
        <p:nvSpPr>
          <p:cNvPr id="147" name="Étoile"/>
          <p:cNvSpPr/>
          <p:nvPr/>
        </p:nvSpPr>
        <p:spPr>
          <a:xfrm>
            <a:off x="3194538" y="7844704"/>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8" name="Étoile"/>
          <p:cNvSpPr/>
          <p:nvPr/>
        </p:nvSpPr>
        <p:spPr>
          <a:xfrm>
            <a:off x="2770443" y="7500977"/>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49" name="Étoile"/>
          <p:cNvSpPr/>
          <p:nvPr/>
        </p:nvSpPr>
        <p:spPr>
          <a:xfrm>
            <a:off x="3075401" y="7134287"/>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0" name="Étoile"/>
          <p:cNvSpPr/>
          <p:nvPr/>
        </p:nvSpPr>
        <p:spPr>
          <a:xfrm>
            <a:off x="2921559" y="7806604"/>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 name="Migration_main_text.pdf" descr="Migration_main_text.pdf"/>
          <p:cNvPicPr>
            <a:picLocks noChangeAspect="1"/>
          </p:cNvPicPr>
          <p:nvPr/>
        </p:nvPicPr>
        <p:blipFill>
          <a:blip r:embed="rId3">
            <a:extLst/>
          </a:blip>
          <a:srcRect t="50050"/>
          <a:stretch>
            <a:fillRect/>
          </a:stretch>
        </p:blipFill>
        <p:spPr>
          <a:xfrm>
            <a:off x="404050" y="1725424"/>
            <a:ext cx="11653369" cy="7406585"/>
          </a:xfrm>
          <a:prstGeom prst="rect">
            <a:avLst/>
          </a:prstGeom>
          <a:ln w="12700">
            <a:miter lim="400000"/>
          </a:ln>
        </p:spPr>
      </p:pic>
      <p:sp>
        <p:nvSpPr>
          <p:cNvPr id="550" name="Rectangle"/>
          <p:cNvSpPr/>
          <p:nvPr/>
        </p:nvSpPr>
        <p:spPr>
          <a:xfrm>
            <a:off x="3925406" y="7032114"/>
            <a:ext cx="3211994" cy="1541355"/>
          </a:xfrm>
          <a:prstGeom prst="rect">
            <a:avLst/>
          </a:prstGeom>
          <a:solidFill>
            <a:srgbClr val="FFFFFF"/>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1" name="Seismicity before the eruption on 2018/04/27"/>
          <p:cNvSpPr txBox="1"/>
          <p:nvPr/>
        </p:nvSpPr>
        <p:spPr>
          <a:xfrm>
            <a:off x="588760" y="418004"/>
            <a:ext cx="976670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Seismicity before the eruption on 2018/04/27</a:t>
            </a:r>
          </a:p>
        </p:txBody>
      </p:sp>
      <p:sp>
        <p:nvSpPr>
          <p:cNvPr id="552" name="Rectangle"/>
          <p:cNvSpPr/>
          <p:nvPr/>
        </p:nvSpPr>
        <p:spPr>
          <a:xfrm>
            <a:off x="717644" y="1646106"/>
            <a:ext cx="5502186" cy="391719"/>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53" name="Pre-eruptive migration of seismicity (v ~ 0.1-0.3 m/s)"/>
          <p:cNvSpPr txBox="1"/>
          <p:nvPr/>
        </p:nvSpPr>
        <p:spPr>
          <a:xfrm>
            <a:off x="1077828" y="1573737"/>
            <a:ext cx="6049011" cy="399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2000" b="0"/>
            </a:lvl1pPr>
          </a:lstStyle>
          <a:p>
            <a:r>
              <a:t>Pre-eruptive migration of seismicity (v ~ 0.1-0.3 m/s)</a:t>
            </a:r>
          </a:p>
        </p:txBody>
      </p:sp>
      <p:pic>
        <p:nvPicPr>
          <p:cNvPr id="554" name="fig_loc4.pdf" descr="fig_loc4.pdf"/>
          <p:cNvPicPr>
            <a:picLocks noChangeAspect="1"/>
          </p:cNvPicPr>
          <p:nvPr/>
        </p:nvPicPr>
        <p:blipFill>
          <a:blip r:embed="rId4">
            <a:extLst/>
          </a:blip>
          <a:srcRect l="57121" t="69861"/>
          <a:stretch>
            <a:fillRect/>
          </a:stretch>
        </p:blipFill>
        <p:spPr>
          <a:xfrm>
            <a:off x="3969104" y="7279261"/>
            <a:ext cx="3124648" cy="1279609"/>
          </a:xfrm>
          <a:prstGeom prst="rect">
            <a:avLst/>
          </a:prstGeom>
          <a:ln w="12700">
            <a:miter lim="400000"/>
          </a:ln>
        </p:spPr>
      </p:pic>
      <p:sp>
        <p:nvSpPr>
          <p:cNvPr id="555" name="East-west cross-section"/>
          <p:cNvSpPr txBox="1"/>
          <p:nvPr/>
        </p:nvSpPr>
        <p:spPr>
          <a:xfrm>
            <a:off x="4265634" y="7025097"/>
            <a:ext cx="1485393" cy="250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1000" b="0"/>
            </a:lvl1pPr>
          </a:lstStyle>
          <a:p>
            <a:r>
              <a:t>East-west cross-section</a:t>
            </a:r>
          </a:p>
        </p:txBody>
      </p:sp>
      <p:sp>
        <p:nvSpPr>
          <p:cNvPr id="556" name="Duputel et al. (2019)"/>
          <p:cNvSpPr txBox="1"/>
          <p:nvPr/>
        </p:nvSpPr>
        <p:spPr>
          <a:xfrm>
            <a:off x="322941" y="9237274"/>
            <a:ext cx="1850709"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Duputel et al. (2019)</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llow magma transport at Piton de la Fournaise"/>
          <p:cNvSpPr txBox="1"/>
          <p:nvPr/>
        </p:nvSpPr>
        <p:spPr>
          <a:xfrm>
            <a:off x="485418" y="297853"/>
            <a:ext cx="1074740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Shallow magma transport at Piton de la Fournaise</a:t>
            </a:r>
          </a:p>
        </p:txBody>
      </p:sp>
      <p:sp>
        <p:nvSpPr>
          <p:cNvPr id="561" name="Blade-like dike intrusions propagating vertically from the roof of the magma reservoir triggering earthquakes on nearby faults.…"/>
          <p:cNvSpPr txBox="1"/>
          <p:nvPr/>
        </p:nvSpPr>
        <p:spPr>
          <a:xfrm>
            <a:off x="469244" y="1305141"/>
            <a:ext cx="12066311" cy="2902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05593" indent="-305593" algn="l">
              <a:lnSpc>
                <a:spcPct val="110000"/>
              </a:lnSpc>
              <a:spcBef>
                <a:spcPts val="2300"/>
              </a:spcBef>
              <a:buSzPct val="145000"/>
              <a:buChar char="-"/>
              <a:defRPr sz="2200" b="0">
                <a:latin typeface="Helvetica Neue Light"/>
                <a:ea typeface="Helvetica Neue Light"/>
                <a:cs typeface="Helvetica Neue Light"/>
                <a:sym typeface="Helvetica Neue Light"/>
              </a:defRPr>
            </a:pPr>
            <a:r>
              <a:t>Blade-like dike intrusions propagating vertically from the roof of the magma reservoir triggering earthquakes on nearby faults. </a:t>
            </a:r>
          </a:p>
          <a:p>
            <a:pPr marL="305593" indent="-305593" algn="l">
              <a:lnSpc>
                <a:spcPct val="110000"/>
              </a:lnSpc>
              <a:spcBef>
                <a:spcPts val="2300"/>
              </a:spcBef>
              <a:buSzPct val="145000"/>
              <a:buChar char="-"/>
              <a:defRPr sz="2200" b="0">
                <a:latin typeface="Helvetica Neue Light"/>
                <a:ea typeface="Helvetica Neue Light"/>
                <a:cs typeface="Helvetica Neue Light"/>
                <a:sym typeface="Helvetica Neue Light"/>
              </a:defRPr>
            </a:pPr>
            <a:r>
              <a:t>Dikes then propagate laterally in a direction mostly controlled by their location relative to the summit (due to stress field caused by topography) and the existence of preferential paths.</a:t>
            </a:r>
          </a:p>
          <a:p>
            <a:pPr marL="305593" indent="-305593" algn="l">
              <a:lnSpc>
                <a:spcPct val="110000"/>
              </a:lnSpc>
              <a:spcBef>
                <a:spcPts val="2300"/>
              </a:spcBef>
              <a:buSzPct val="145000"/>
              <a:buChar char="-"/>
              <a:defRPr sz="2200" b="0">
                <a:latin typeface="Helvetica Neue Light"/>
                <a:ea typeface="Helvetica Neue Light"/>
                <a:cs typeface="Helvetica Neue Light"/>
                <a:sym typeface="Helvetica Neue Light"/>
              </a:defRPr>
            </a:pPr>
            <a:r>
              <a:t>This injection process is consistent with geodetic observations showing two phases of dike propagation: a vertical migration followed by a lateral propagation (e.g., Peltier et al., 2005)</a:t>
            </a:r>
          </a:p>
        </p:txBody>
      </p:sp>
      <p:grpSp>
        <p:nvGrpSpPr>
          <p:cNvPr id="584" name="Grouper"/>
          <p:cNvGrpSpPr/>
          <p:nvPr/>
        </p:nvGrpSpPr>
        <p:grpSpPr>
          <a:xfrm>
            <a:off x="2795339" y="4676859"/>
            <a:ext cx="8159560" cy="4727693"/>
            <a:chOff x="0" y="0"/>
            <a:chExt cx="8159559" cy="4727692"/>
          </a:xfrm>
        </p:grpSpPr>
        <p:pic>
          <p:nvPicPr>
            <p:cNvPr id="562" name="Image" descr="Image"/>
            <p:cNvPicPr>
              <a:picLocks noChangeAspect="1"/>
            </p:cNvPicPr>
            <p:nvPr/>
          </p:nvPicPr>
          <p:blipFill>
            <a:blip r:embed="rId3">
              <a:extLst/>
            </a:blip>
            <a:stretch>
              <a:fillRect/>
            </a:stretch>
          </p:blipFill>
          <p:spPr>
            <a:xfrm>
              <a:off x="0" y="0"/>
              <a:ext cx="8159560" cy="4727693"/>
            </a:xfrm>
            <a:prstGeom prst="rect">
              <a:avLst/>
            </a:prstGeom>
            <a:ln w="12700" cap="flat">
              <a:noFill/>
              <a:miter lim="400000"/>
            </a:ln>
            <a:effectLst/>
          </p:spPr>
        </p:pic>
        <p:pic>
          <p:nvPicPr>
            <p:cNvPr id="563" name="Ligne Ligne" descr="Ligne Ligne"/>
            <p:cNvPicPr>
              <a:picLocks/>
            </p:cNvPicPr>
            <p:nvPr/>
          </p:nvPicPr>
          <p:blipFill>
            <a:blip r:embed="rId4">
              <a:extLst/>
            </a:blip>
            <a:stretch>
              <a:fillRect/>
            </a:stretch>
          </p:blipFill>
          <p:spPr>
            <a:xfrm rot="16200000">
              <a:off x="1987803" y="3490471"/>
              <a:ext cx="1101830" cy="339796"/>
            </a:xfrm>
            <a:prstGeom prst="rect">
              <a:avLst/>
            </a:prstGeom>
            <a:effectLst/>
          </p:spPr>
        </p:pic>
        <p:pic>
          <p:nvPicPr>
            <p:cNvPr id="565" name="Image" descr="Image"/>
            <p:cNvPicPr>
              <a:picLocks noChangeAspect="1"/>
            </p:cNvPicPr>
            <p:nvPr/>
          </p:nvPicPr>
          <p:blipFill>
            <a:blip r:embed="rId5">
              <a:extLst/>
            </a:blip>
            <a:stretch>
              <a:fillRect/>
            </a:stretch>
          </p:blipFill>
          <p:spPr>
            <a:xfrm>
              <a:off x="2549014" y="3743209"/>
              <a:ext cx="286536" cy="287659"/>
            </a:xfrm>
            <a:prstGeom prst="rect">
              <a:avLst/>
            </a:prstGeom>
            <a:ln w="12700" cap="flat">
              <a:noFill/>
              <a:miter lim="400000"/>
            </a:ln>
            <a:effectLst/>
          </p:spPr>
        </p:pic>
        <p:pic>
          <p:nvPicPr>
            <p:cNvPr id="566" name="Image" descr="Image"/>
            <p:cNvPicPr>
              <a:picLocks noChangeAspect="1"/>
            </p:cNvPicPr>
            <p:nvPr/>
          </p:nvPicPr>
          <p:blipFill>
            <a:blip r:embed="rId5">
              <a:extLst/>
            </a:blip>
            <a:stretch>
              <a:fillRect/>
            </a:stretch>
          </p:blipFill>
          <p:spPr>
            <a:xfrm>
              <a:off x="2549014" y="2962420"/>
              <a:ext cx="286536" cy="287659"/>
            </a:xfrm>
            <a:prstGeom prst="rect">
              <a:avLst/>
            </a:prstGeom>
            <a:ln w="12700" cap="flat">
              <a:noFill/>
              <a:miter lim="400000"/>
            </a:ln>
            <a:effectLst/>
          </p:spPr>
        </p:pic>
        <p:pic>
          <p:nvPicPr>
            <p:cNvPr id="567" name="Image" descr="Image"/>
            <p:cNvPicPr>
              <a:picLocks noChangeAspect="1"/>
            </p:cNvPicPr>
            <p:nvPr/>
          </p:nvPicPr>
          <p:blipFill>
            <a:blip r:embed="rId5">
              <a:extLst/>
            </a:blip>
            <a:stretch>
              <a:fillRect/>
            </a:stretch>
          </p:blipFill>
          <p:spPr>
            <a:xfrm>
              <a:off x="2430872" y="3477353"/>
              <a:ext cx="286537" cy="287660"/>
            </a:xfrm>
            <a:prstGeom prst="rect">
              <a:avLst/>
            </a:prstGeom>
            <a:ln w="12700" cap="flat">
              <a:noFill/>
              <a:miter lim="400000"/>
            </a:ln>
            <a:effectLst/>
          </p:spPr>
        </p:pic>
        <p:pic>
          <p:nvPicPr>
            <p:cNvPr id="568" name="Image" descr="Image"/>
            <p:cNvPicPr>
              <a:picLocks noChangeAspect="1"/>
            </p:cNvPicPr>
            <p:nvPr/>
          </p:nvPicPr>
          <p:blipFill>
            <a:blip r:embed="rId5">
              <a:extLst/>
            </a:blip>
            <a:stretch>
              <a:fillRect/>
            </a:stretch>
          </p:blipFill>
          <p:spPr>
            <a:xfrm>
              <a:off x="2314956" y="2816150"/>
              <a:ext cx="286537" cy="287660"/>
            </a:xfrm>
            <a:prstGeom prst="rect">
              <a:avLst/>
            </a:prstGeom>
            <a:ln w="12700" cap="flat">
              <a:noFill/>
              <a:miter lim="400000"/>
            </a:ln>
            <a:effectLst/>
          </p:spPr>
        </p:pic>
        <p:pic>
          <p:nvPicPr>
            <p:cNvPr id="569" name="Ligne Ligne" descr="Ligne Ligne"/>
            <p:cNvPicPr>
              <a:picLocks/>
            </p:cNvPicPr>
            <p:nvPr/>
          </p:nvPicPr>
          <p:blipFill>
            <a:blip r:embed="rId6">
              <a:extLst/>
            </a:blip>
            <a:stretch>
              <a:fillRect/>
            </a:stretch>
          </p:blipFill>
          <p:spPr>
            <a:xfrm rot="19849536">
              <a:off x="2597853" y="2232479"/>
              <a:ext cx="2584822" cy="339796"/>
            </a:xfrm>
            <a:prstGeom prst="rect">
              <a:avLst/>
            </a:prstGeom>
            <a:effectLst/>
          </p:spPr>
        </p:pic>
        <p:pic>
          <p:nvPicPr>
            <p:cNvPr id="585" name="Ligne de connexion" descr="Ligne de connexion"/>
            <p:cNvPicPr>
              <a:picLocks/>
            </p:cNvPicPr>
            <p:nvPr/>
          </p:nvPicPr>
          <p:blipFill>
            <a:blip r:embed="rId7">
              <a:extLst/>
            </a:blip>
            <a:stretch>
              <a:fillRect/>
            </a:stretch>
          </p:blipFill>
          <p:spPr>
            <a:xfrm>
              <a:off x="5393436" y="1334067"/>
              <a:ext cx="354030" cy="558947"/>
            </a:xfrm>
            <a:prstGeom prst="rect">
              <a:avLst/>
            </a:prstGeom>
            <a:effectLst/>
          </p:spPr>
        </p:pic>
        <p:pic>
          <p:nvPicPr>
            <p:cNvPr id="587" name="Ligne de connexion" descr="Ligne de connexion"/>
            <p:cNvPicPr>
              <a:picLocks/>
            </p:cNvPicPr>
            <p:nvPr/>
          </p:nvPicPr>
          <p:blipFill>
            <a:blip r:embed="rId8">
              <a:extLst/>
            </a:blip>
            <a:stretch>
              <a:fillRect/>
            </a:stretch>
          </p:blipFill>
          <p:spPr>
            <a:xfrm>
              <a:off x="4872418" y="1275947"/>
              <a:ext cx="318613" cy="272764"/>
            </a:xfrm>
            <a:prstGeom prst="rect">
              <a:avLst/>
            </a:prstGeom>
            <a:effectLst/>
          </p:spPr>
        </p:pic>
        <p:pic>
          <p:nvPicPr>
            <p:cNvPr id="589" name="Ligne de connexion" descr="Ligne de connexion"/>
            <p:cNvPicPr>
              <a:picLocks/>
            </p:cNvPicPr>
            <p:nvPr/>
          </p:nvPicPr>
          <p:blipFill>
            <a:blip r:embed="rId9">
              <a:extLst/>
            </a:blip>
            <a:stretch>
              <a:fillRect/>
            </a:stretch>
          </p:blipFill>
          <p:spPr>
            <a:xfrm>
              <a:off x="5146260" y="1279047"/>
              <a:ext cx="269095" cy="159173"/>
            </a:xfrm>
            <a:prstGeom prst="rect">
              <a:avLst/>
            </a:prstGeom>
            <a:effectLst/>
          </p:spPr>
        </p:pic>
        <p:pic>
          <p:nvPicPr>
            <p:cNvPr id="591" name="Ligne de connexion" descr="Ligne de connexion"/>
            <p:cNvPicPr>
              <a:picLocks/>
            </p:cNvPicPr>
            <p:nvPr/>
          </p:nvPicPr>
          <p:blipFill>
            <a:blip r:embed="rId10">
              <a:extLst/>
            </a:blip>
            <a:stretch>
              <a:fillRect/>
            </a:stretch>
          </p:blipFill>
          <p:spPr>
            <a:xfrm>
              <a:off x="5351109" y="1097579"/>
              <a:ext cx="438685" cy="251268"/>
            </a:xfrm>
            <a:prstGeom prst="rect">
              <a:avLst/>
            </a:prstGeom>
            <a:effectLst/>
          </p:spPr>
        </p:pic>
        <p:pic>
          <p:nvPicPr>
            <p:cNvPr id="593" name="Ligne de connexion" descr="Ligne de connexion"/>
            <p:cNvPicPr>
              <a:picLocks/>
            </p:cNvPicPr>
            <p:nvPr/>
          </p:nvPicPr>
          <p:blipFill>
            <a:blip r:embed="rId11">
              <a:extLst/>
            </a:blip>
            <a:stretch>
              <a:fillRect/>
            </a:stretch>
          </p:blipFill>
          <p:spPr>
            <a:xfrm>
              <a:off x="5299759" y="758362"/>
              <a:ext cx="617698" cy="585715"/>
            </a:xfrm>
            <a:prstGeom prst="rect">
              <a:avLst/>
            </a:prstGeom>
            <a:effectLst/>
          </p:spPr>
        </p:pic>
        <p:pic>
          <p:nvPicPr>
            <p:cNvPr id="595" name="Ligne de connexion" descr="Ligne de connexion"/>
            <p:cNvPicPr>
              <a:picLocks/>
            </p:cNvPicPr>
            <p:nvPr/>
          </p:nvPicPr>
          <p:blipFill>
            <a:blip r:embed="rId12">
              <a:extLst/>
            </a:blip>
            <a:stretch>
              <a:fillRect/>
            </a:stretch>
          </p:blipFill>
          <p:spPr>
            <a:xfrm>
              <a:off x="4914936" y="1138235"/>
              <a:ext cx="300522" cy="181994"/>
            </a:xfrm>
            <a:prstGeom prst="rect">
              <a:avLst/>
            </a:prstGeom>
            <a:effectLst/>
          </p:spPr>
        </p:pic>
        <p:pic>
          <p:nvPicPr>
            <p:cNvPr id="597" name="Ligne de connexion" descr="Ligne de connexion"/>
            <p:cNvPicPr>
              <a:picLocks/>
            </p:cNvPicPr>
            <p:nvPr/>
          </p:nvPicPr>
          <p:blipFill>
            <a:blip r:embed="rId13">
              <a:extLst/>
            </a:blip>
            <a:stretch>
              <a:fillRect/>
            </a:stretch>
          </p:blipFill>
          <p:spPr>
            <a:xfrm>
              <a:off x="5276675" y="600292"/>
              <a:ext cx="442896" cy="729495"/>
            </a:xfrm>
            <a:prstGeom prst="rect">
              <a:avLst/>
            </a:prstGeom>
            <a:effectLst/>
          </p:spPr>
        </p:pic>
        <p:pic>
          <p:nvPicPr>
            <p:cNvPr id="599" name="Ligne de connexion" descr="Ligne de connexion"/>
            <p:cNvPicPr>
              <a:picLocks/>
            </p:cNvPicPr>
            <p:nvPr/>
          </p:nvPicPr>
          <p:blipFill>
            <a:blip r:embed="rId14">
              <a:extLst/>
            </a:blip>
            <a:stretch>
              <a:fillRect/>
            </a:stretch>
          </p:blipFill>
          <p:spPr>
            <a:xfrm>
              <a:off x="5191993" y="892702"/>
              <a:ext cx="74029" cy="437066"/>
            </a:xfrm>
            <a:prstGeom prst="rect">
              <a:avLst/>
            </a:prstGeom>
            <a:effectLst/>
          </p:spPr>
        </p:pic>
        <p:pic>
          <p:nvPicPr>
            <p:cNvPr id="579" name="Image" descr="Image"/>
            <p:cNvPicPr>
              <a:picLocks noChangeAspect="1"/>
            </p:cNvPicPr>
            <p:nvPr/>
          </p:nvPicPr>
          <p:blipFill>
            <a:blip r:embed="rId5">
              <a:extLst/>
            </a:blip>
            <a:srcRect/>
            <a:stretch>
              <a:fillRect/>
            </a:stretch>
          </p:blipFill>
          <p:spPr>
            <a:xfrm>
              <a:off x="4291834" y="2195202"/>
              <a:ext cx="152986" cy="153586"/>
            </a:xfrm>
            <a:prstGeom prst="rect">
              <a:avLst/>
            </a:prstGeom>
            <a:ln w="12700" cap="flat">
              <a:noFill/>
              <a:miter lim="400000"/>
            </a:ln>
            <a:effectLst/>
          </p:spPr>
        </p:pic>
        <p:pic>
          <p:nvPicPr>
            <p:cNvPr id="580" name="Image" descr="Image"/>
            <p:cNvPicPr>
              <a:picLocks noChangeAspect="1"/>
            </p:cNvPicPr>
            <p:nvPr/>
          </p:nvPicPr>
          <p:blipFill>
            <a:blip r:embed="rId5">
              <a:extLst/>
            </a:blip>
            <a:stretch>
              <a:fillRect/>
            </a:stretch>
          </p:blipFill>
          <p:spPr>
            <a:xfrm>
              <a:off x="4293303" y="1893592"/>
              <a:ext cx="152986" cy="153586"/>
            </a:xfrm>
            <a:prstGeom prst="rect">
              <a:avLst/>
            </a:prstGeom>
            <a:ln w="12700" cap="flat">
              <a:noFill/>
              <a:miter lim="400000"/>
            </a:ln>
            <a:effectLst/>
          </p:spPr>
        </p:pic>
        <p:pic>
          <p:nvPicPr>
            <p:cNvPr id="581" name="Image" descr="Image"/>
            <p:cNvPicPr>
              <a:picLocks noChangeAspect="1"/>
            </p:cNvPicPr>
            <p:nvPr/>
          </p:nvPicPr>
          <p:blipFill>
            <a:blip r:embed="rId5">
              <a:extLst/>
            </a:blip>
            <a:stretch>
              <a:fillRect/>
            </a:stretch>
          </p:blipFill>
          <p:spPr>
            <a:xfrm>
              <a:off x="3638757" y="2287053"/>
              <a:ext cx="152986" cy="153586"/>
            </a:xfrm>
            <a:prstGeom prst="rect">
              <a:avLst/>
            </a:prstGeom>
            <a:ln w="12700" cap="flat">
              <a:noFill/>
              <a:miter lim="400000"/>
            </a:ln>
            <a:effectLst/>
          </p:spPr>
        </p:pic>
        <p:sp>
          <p:nvSpPr>
            <p:cNvPr id="582" name="1. Vertical injection"/>
            <p:cNvSpPr txBox="1"/>
            <p:nvPr/>
          </p:nvSpPr>
          <p:spPr>
            <a:xfrm>
              <a:off x="2900563" y="3420440"/>
              <a:ext cx="2724811" cy="4138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defRPr sz="1600" b="0">
                  <a:solidFill>
                    <a:srgbClr val="FF3201"/>
                  </a:solidFill>
                  <a:latin typeface="Chalkduster"/>
                  <a:ea typeface="Chalkduster"/>
                  <a:cs typeface="Chalkduster"/>
                  <a:sym typeface="Chalkduster"/>
                </a:defRPr>
              </a:lvl1pPr>
            </a:lstStyle>
            <a:p>
              <a:r>
                <a:t>1. Vertical injection</a:t>
              </a:r>
            </a:p>
          </p:txBody>
        </p:sp>
        <p:sp>
          <p:nvSpPr>
            <p:cNvPr id="583" name="2. Lateral dike propagation"/>
            <p:cNvSpPr txBox="1"/>
            <p:nvPr/>
          </p:nvSpPr>
          <p:spPr>
            <a:xfrm>
              <a:off x="2781383" y="1394702"/>
              <a:ext cx="2168593" cy="9418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l">
                <a:defRPr sz="1600" b="0">
                  <a:solidFill>
                    <a:srgbClr val="FF3201"/>
                  </a:solidFill>
                  <a:latin typeface="Chalkduster"/>
                  <a:ea typeface="Chalkduster"/>
                  <a:cs typeface="Chalkduster"/>
                  <a:sym typeface="Chalkduster"/>
                </a:defRPr>
              </a:lvl1pPr>
            </a:lstStyle>
            <a:p>
              <a:r>
                <a:t>2. Lateral dike propagation</a:t>
              </a: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Conclusion"/>
          <p:cNvSpPr txBox="1"/>
          <p:nvPr/>
        </p:nvSpPr>
        <p:spPr>
          <a:xfrm>
            <a:off x="4686058" y="447367"/>
            <a:ext cx="3632684" cy="919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nSpc>
                <a:spcPct val="130000"/>
              </a:lnSpc>
              <a:defRPr sz="5400" b="0">
                <a:latin typeface="Helvetica Neue Light"/>
                <a:ea typeface="Helvetica Neue Light"/>
                <a:cs typeface="Helvetica Neue Light"/>
                <a:sym typeface="Helvetica Neue Light"/>
              </a:defRPr>
            </a:pPr>
            <a:r>
              <a:t>Conclusion</a:t>
            </a:r>
          </a:p>
        </p:txBody>
      </p:sp>
      <p:pic>
        <p:nvPicPr>
          <p:cNvPr id="605" name="Image" descr="Image"/>
          <p:cNvPicPr>
            <a:picLocks noChangeAspect="1"/>
          </p:cNvPicPr>
          <p:nvPr/>
        </p:nvPicPr>
        <p:blipFill>
          <a:blip r:embed="rId3">
            <a:extLst/>
          </a:blip>
          <a:stretch>
            <a:fillRect/>
          </a:stretch>
        </p:blipFill>
        <p:spPr>
          <a:xfrm>
            <a:off x="7230428" y="3515845"/>
            <a:ext cx="3584116" cy="2481183"/>
          </a:xfrm>
          <a:prstGeom prst="rect">
            <a:avLst/>
          </a:prstGeom>
          <a:ln w="12700">
            <a:miter lim="400000"/>
          </a:ln>
        </p:spPr>
      </p:pic>
      <p:sp>
        <p:nvSpPr>
          <p:cNvPr id="606" name="Dike-induced VT seismicity"/>
          <p:cNvSpPr txBox="1"/>
          <p:nvPr/>
        </p:nvSpPr>
        <p:spPr>
          <a:xfrm>
            <a:off x="7230428" y="2324204"/>
            <a:ext cx="5273460" cy="498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60000"/>
              </a:lnSpc>
              <a:defRPr sz="2600" b="0"/>
            </a:lvl1pPr>
          </a:lstStyle>
          <a:p>
            <a:r>
              <a:rPr dirty="0"/>
              <a:t>Dike-induced VT seismicity</a:t>
            </a:r>
          </a:p>
        </p:txBody>
      </p:sp>
      <p:sp>
        <p:nvSpPr>
          <p:cNvPr id="2" name="Rectangle 1">
            <a:extLst>
              <a:ext uri="{FF2B5EF4-FFF2-40B4-BE49-F238E27FC236}">
                <a16:creationId xmlns:a16="http://schemas.microsoft.com/office/drawing/2014/main" id="{8F49DCAD-CA6C-F443-9EB3-1386AE255A6F}"/>
              </a:ext>
            </a:extLst>
          </p:cNvPr>
          <p:cNvSpPr/>
          <p:nvPr/>
        </p:nvSpPr>
        <p:spPr>
          <a:xfrm>
            <a:off x="494986" y="2348031"/>
            <a:ext cx="6179897" cy="555601"/>
          </a:xfrm>
          <a:prstGeom prst="rect">
            <a:avLst/>
          </a:prstGeom>
        </p:spPr>
        <p:txBody>
          <a:bodyPr wrap="none">
            <a:spAutoFit/>
          </a:bodyPr>
          <a:lstStyle/>
          <a:p>
            <a:pPr algn="l">
              <a:lnSpc>
                <a:spcPct val="130000"/>
              </a:lnSpc>
              <a:defRPr sz="2200" b="0"/>
            </a:pPr>
            <a:r>
              <a:rPr lang="fr-FR" sz="2600" dirty="0"/>
              <a:t>Quasi real-time </a:t>
            </a:r>
            <a:r>
              <a:rPr lang="fr-FR" sz="2600" dirty="0" err="1"/>
              <a:t>implementation</a:t>
            </a:r>
            <a:r>
              <a:rPr lang="fr-FR" sz="2600" dirty="0"/>
              <a:t> at OVPF</a:t>
            </a:r>
          </a:p>
        </p:txBody>
      </p:sp>
      <p:sp>
        <p:nvSpPr>
          <p:cNvPr id="3" name="Rectangle 2">
            <a:extLst>
              <a:ext uri="{FF2B5EF4-FFF2-40B4-BE49-F238E27FC236}">
                <a16:creationId xmlns:a16="http://schemas.microsoft.com/office/drawing/2014/main" id="{5DFF433D-F31C-D741-B693-FF3812EAA726}"/>
              </a:ext>
            </a:extLst>
          </p:cNvPr>
          <p:cNvSpPr/>
          <p:nvPr/>
        </p:nvSpPr>
        <p:spPr>
          <a:xfrm>
            <a:off x="362892" y="2060159"/>
            <a:ext cx="6524864" cy="546566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Rectangle 10">
            <a:extLst>
              <a:ext uri="{FF2B5EF4-FFF2-40B4-BE49-F238E27FC236}">
                <a16:creationId xmlns:a16="http://schemas.microsoft.com/office/drawing/2014/main" id="{D76E137B-B8E0-7344-AF04-48724EFD5239}"/>
              </a:ext>
            </a:extLst>
          </p:cNvPr>
          <p:cNvSpPr/>
          <p:nvPr/>
        </p:nvSpPr>
        <p:spPr>
          <a:xfrm>
            <a:off x="7001980" y="2060160"/>
            <a:ext cx="5501908" cy="546566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Rectangle 11">
            <a:extLst>
              <a:ext uri="{FF2B5EF4-FFF2-40B4-BE49-F238E27FC236}">
                <a16:creationId xmlns:a16="http://schemas.microsoft.com/office/drawing/2014/main" id="{0E98DA82-AE40-6D40-B901-6C1BDE584DA7}"/>
              </a:ext>
            </a:extLst>
          </p:cNvPr>
          <p:cNvSpPr/>
          <p:nvPr/>
        </p:nvSpPr>
        <p:spPr>
          <a:xfrm>
            <a:off x="669303" y="4010054"/>
            <a:ext cx="5670142" cy="1565878"/>
          </a:xfrm>
          <a:prstGeom prst="rect">
            <a:avLst/>
          </a:prstGeom>
        </p:spPr>
        <p:txBody>
          <a:bodyPr wrap="none">
            <a:spAutoFit/>
          </a:bodyPr>
          <a:lstStyle/>
          <a:p>
            <a:pPr marL="457200" indent="-457200" algn="l">
              <a:lnSpc>
                <a:spcPct val="200000"/>
              </a:lnSpc>
              <a:buFont typeface="Arial" panose="020B0604020202020204" pitchFamily="34" charset="0"/>
              <a:buChar char="•"/>
              <a:defRPr sz="2200" b="0"/>
            </a:pPr>
            <a:r>
              <a:rPr lang="fr-FR" sz="2600" dirty="0" err="1"/>
              <a:t>Automatic</a:t>
            </a:r>
            <a:r>
              <a:rPr lang="fr-FR" sz="2600" dirty="0"/>
              <a:t> </a:t>
            </a:r>
            <a:r>
              <a:rPr lang="fr-FR" sz="2600" dirty="0" err="1"/>
              <a:t>analysis</a:t>
            </a:r>
            <a:r>
              <a:rPr lang="fr-FR" sz="2600" dirty="0"/>
              <a:t> of the last 24h</a:t>
            </a:r>
          </a:p>
          <a:p>
            <a:pPr marL="457200" indent="-457200" algn="l">
              <a:lnSpc>
                <a:spcPct val="200000"/>
              </a:lnSpc>
              <a:buFont typeface="Arial" panose="020B0604020202020204" pitchFamily="34" charset="0"/>
              <a:buChar char="•"/>
              <a:defRPr sz="2200" b="0"/>
            </a:pPr>
            <a:r>
              <a:rPr lang="fr-FR" sz="2600" dirty="0" err="1"/>
              <a:t>Implemented</a:t>
            </a:r>
            <a:r>
              <a:rPr lang="fr-FR" sz="2600" dirty="0"/>
              <a:t> </a:t>
            </a:r>
            <a:r>
              <a:rPr lang="fr-FR" sz="2600" dirty="0" err="1"/>
              <a:t>since</a:t>
            </a:r>
            <a:r>
              <a:rPr lang="fr-FR" sz="2600" dirty="0"/>
              <a:t> 2016</a:t>
            </a:r>
          </a:p>
        </p:txBody>
      </p:sp>
      <p:sp>
        <p:nvSpPr>
          <p:cNvPr id="4" name="ZoneTexte 3">
            <a:extLst>
              <a:ext uri="{FF2B5EF4-FFF2-40B4-BE49-F238E27FC236}">
                <a16:creationId xmlns:a16="http://schemas.microsoft.com/office/drawing/2014/main" id="{DF4C3DE8-AEAE-8044-9CC1-473F15E17A55}"/>
              </a:ext>
            </a:extLst>
          </p:cNvPr>
          <p:cNvSpPr txBox="1"/>
          <p:nvPr/>
        </p:nvSpPr>
        <p:spPr>
          <a:xfrm>
            <a:off x="7230428" y="6340799"/>
            <a:ext cx="404597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Helvetica Neue"/>
                <a:ea typeface="Helvetica Neue"/>
                <a:cs typeface="Helvetica Neue"/>
                <a:sym typeface="Helvetica Neue"/>
              </a:rPr>
              <a:t>Marker of magma pathway ?</a:t>
            </a:r>
          </a:p>
          <a:p>
            <a:pPr marL="0" marR="0" indent="0" algn="l" defTabSz="584200" rtl="0" fontAlgn="auto" latinLnBrk="0" hangingPunct="0">
              <a:lnSpc>
                <a:spcPct val="100000"/>
              </a:lnSpc>
              <a:spcBef>
                <a:spcPts val="0"/>
              </a:spcBef>
              <a:spcAft>
                <a:spcPts val="0"/>
              </a:spcAft>
              <a:buClrTx/>
              <a:buSzTx/>
              <a:buFontTx/>
              <a:buNone/>
              <a:tabLst/>
            </a:pPr>
            <a:r>
              <a:rPr lang="en-GB" b="0" dirty="0"/>
              <a:t>Dynamics ?</a:t>
            </a:r>
            <a:endParaRPr kumimoji="0" lang="en-GB" sz="24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 name="ZoneTexte 4">
            <a:extLst>
              <a:ext uri="{FF2B5EF4-FFF2-40B4-BE49-F238E27FC236}">
                <a16:creationId xmlns:a16="http://schemas.microsoft.com/office/drawing/2014/main" id="{C0B5310B-FC3F-B549-84B9-EE922E204C5B}"/>
              </a:ext>
            </a:extLst>
          </p:cNvPr>
          <p:cNvSpPr txBox="1"/>
          <p:nvPr/>
        </p:nvSpPr>
        <p:spPr>
          <a:xfrm>
            <a:off x="494986" y="8632248"/>
            <a:ext cx="910986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000000"/>
                </a:solidFill>
                <a:effectLst/>
                <a:uFillTx/>
                <a:latin typeface="Helvetica Neue"/>
                <a:ea typeface="Helvetica Neue"/>
                <a:cs typeface="Helvetica Neue"/>
                <a:sym typeface="Helvetica Neue"/>
              </a:rPr>
              <a:t>Thanks to all the OVPF staff for data acquisition and maintenance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 name="Image" descr="Image"/>
          <p:cNvPicPr>
            <a:picLocks noChangeAspect="1"/>
          </p:cNvPicPr>
          <p:nvPr/>
        </p:nvPicPr>
        <p:blipFill>
          <a:blip r:embed="rId2">
            <a:extLst/>
          </a:blip>
          <a:stretch>
            <a:fillRect/>
          </a:stretch>
        </p:blipFill>
        <p:spPr>
          <a:xfrm>
            <a:off x="-482536" y="-11712"/>
            <a:ext cx="14714421" cy="9777024"/>
          </a:xfrm>
          <a:prstGeom prst="rect">
            <a:avLst/>
          </a:prstGeom>
          <a:ln w="12700">
            <a:miter lim="400000"/>
          </a:ln>
        </p:spPr>
      </p:pic>
      <p:sp>
        <p:nvSpPr>
          <p:cNvPr id="615" name="Thank you for your attention"/>
          <p:cNvSpPr txBox="1"/>
          <p:nvPr/>
        </p:nvSpPr>
        <p:spPr>
          <a:xfrm>
            <a:off x="480671" y="342440"/>
            <a:ext cx="10417161" cy="573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3100" b="0">
                <a:solidFill>
                  <a:srgbClr val="5A5A5A"/>
                </a:solidFill>
                <a:latin typeface="Helvetica Neue Bold Condensed"/>
                <a:ea typeface="Helvetica Neue Bold Condensed"/>
                <a:cs typeface="Helvetica Neue Bold Condensed"/>
                <a:sym typeface="Helvetica Neue Bold Condensed"/>
              </a:defRPr>
            </a:lvl1pPr>
          </a:lstStyle>
          <a:p>
            <a:r>
              <a:t>Thank you for your attention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Deep VT Earthquakes - 1998 pre-eruptive migration"/>
          <p:cNvSpPr txBox="1"/>
          <p:nvPr/>
        </p:nvSpPr>
        <p:spPr>
          <a:xfrm>
            <a:off x="755299" y="331165"/>
            <a:ext cx="11133735"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Deep VT Earthquakes - 1998 pre-eruptive migration</a:t>
            </a:r>
          </a:p>
        </p:txBody>
      </p:sp>
      <p:pic>
        <p:nvPicPr>
          <p:cNvPr id="618" name="Image" descr="Image"/>
          <p:cNvPicPr>
            <a:picLocks noChangeAspect="1"/>
          </p:cNvPicPr>
          <p:nvPr/>
        </p:nvPicPr>
        <p:blipFill>
          <a:blip r:embed="rId3">
            <a:extLst/>
          </a:blip>
          <a:stretch>
            <a:fillRect/>
          </a:stretch>
        </p:blipFill>
        <p:spPr>
          <a:xfrm>
            <a:off x="7673075" y="1848170"/>
            <a:ext cx="3818191" cy="7251060"/>
          </a:xfrm>
          <a:prstGeom prst="rect">
            <a:avLst/>
          </a:prstGeom>
          <a:ln w="12700">
            <a:miter lim="400000"/>
          </a:ln>
        </p:spPr>
      </p:pic>
      <p:sp>
        <p:nvSpPr>
          <p:cNvPr id="619" name="Battaglia et al. (2005)"/>
          <p:cNvSpPr txBox="1"/>
          <p:nvPr/>
        </p:nvSpPr>
        <p:spPr>
          <a:xfrm>
            <a:off x="7561942" y="9237274"/>
            <a:ext cx="1935481" cy="33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500" b="0">
                <a:latin typeface="Helvetica Light"/>
                <a:ea typeface="Helvetica Light"/>
                <a:cs typeface="Helvetica Light"/>
                <a:sym typeface="Helvetica Light"/>
              </a:defRPr>
            </a:lvl1pPr>
          </a:lstStyle>
          <a:p>
            <a:r>
              <a:t>Battaglia et al. (2005)</a:t>
            </a:r>
          </a:p>
        </p:txBody>
      </p:sp>
      <p:sp>
        <p:nvSpPr>
          <p:cNvPr id="620" name="March 1998 seismicity migration"/>
          <p:cNvSpPr txBox="1"/>
          <p:nvPr/>
        </p:nvSpPr>
        <p:spPr>
          <a:xfrm>
            <a:off x="7555949" y="1279053"/>
            <a:ext cx="4156660" cy="436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130000"/>
              </a:lnSpc>
              <a:defRPr sz="2200" b="0"/>
            </a:lvl1pPr>
          </a:lstStyle>
          <a:p>
            <a:r>
              <a:t>March 1998 seismicity migration</a:t>
            </a:r>
          </a:p>
        </p:txBody>
      </p:sp>
      <p:pic>
        <p:nvPicPr>
          <p:cNvPr id="621" name="Image" descr="Image"/>
          <p:cNvPicPr>
            <a:picLocks noChangeAspect="1"/>
          </p:cNvPicPr>
          <p:nvPr/>
        </p:nvPicPr>
        <p:blipFill>
          <a:blip r:embed="rId4">
            <a:extLst/>
          </a:blip>
          <a:stretch>
            <a:fillRect/>
          </a:stretch>
        </p:blipFill>
        <p:spPr>
          <a:xfrm>
            <a:off x="972573" y="3878893"/>
            <a:ext cx="4184630" cy="4637342"/>
          </a:xfrm>
          <a:prstGeom prst="rect">
            <a:avLst/>
          </a:prstGeom>
          <a:ln w="12700">
            <a:miter lim="400000"/>
          </a:ln>
        </p:spPr>
      </p:pic>
      <p:grpSp>
        <p:nvGrpSpPr>
          <p:cNvPr id="630" name="Grouper"/>
          <p:cNvGrpSpPr/>
          <p:nvPr/>
        </p:nvGrpSpPr>
        <p:grpSpPr>
          <a:xfrm>
            <a:off x="3653228" y="3767955"/>
            <a:ext cx="624226" cy="561125"/>
            <a:chOff x="-25400" y="-12700"/>
            <a:chExt cx="624225" cy="561124"/>
          </a:xfrm>
        </p:grpSpPr>
        <p:pic>
          <p:nvPicPr>
            <p:cNvPr id="651" name="Ligne de connexion" descr="Ligne de connexion"/>
            <p:cNvPicPr>
              <a:picLocks/>
            </p:cNvPicPr>
            <p:nvPr/>
          </p:nvPicPr>
          <p:blipFill>
            <a:blip r:embed="rId5">
              <a:extLst/>
            </a:blip>
            <a:stretch>
              <a:fillRect/>
            </a:stretch>
          </p:blipFill>
          <p:spPr>
            <a:xfrm>
              <a:off x="275985" y="314144"/>
              <a:ext cx="175839" cy="234281"/>
            </a:xfrm>
            <a:prstGeom prst="rect">
              <a:avLst/>
            </a:prstGeom>
            <a:effectLst/>
          </p:spPr>
        </p:pic>
        <p:pic>
          <p:nvPicPr>
            <p:cNvPr id="653" name="Ligne de connexion" descr="Ligne de connexion"/>
            <p:cNvPicPr>
              <a:picLocks/>
            </p:cNvPicPr>
            <p:nvPr/>
          </p:nvPicPr>
          <p:blipFill>
            <a:blip r:embed="rId6">
              <a:extLst/>
            </a:blip>
            <a:stretch>
              <a:fillRect/>
            </a:stretch>
          </p:blipFill>
          <p:spPr>
            <a:xfrm>
              <a:off x="-25400" y="287707"/>
              <a:ext cx="206691" cy="166358"/>
            </a:xfrm>
            <a:prstGeom prst="rect">
              <a:avLst/>
            </a:prstGeom>
            <a:effectLst/>
          </p:spPr>
        </p:pic>
        <p:pic>
          <p:nvPicPr>
            <p:cNvPr id="655" name="Ligne de connexion" descr="Ligne de connexion"/>
            <p:cNvPicPr>
              <a:picLocks/>
            </p:cNvPicPr>
            <p:nvPr/>
          </p:nvPicPr>
          <p:blipFill>
            <a:blip r:embed="rId7">
              <a:extLst/>
            </a:blip>
            <a:stretch>
              <a:fillRect/>
            </a:stretch>
          </p:blipFill>
          <p:spPr>
            <a:xfrm>
              <a:off x="133999" y="289117"/>
              <a:ext cx="177867" cy="100095"/>
            </a:xfrm>
            <a:prstGeom prst="rect">
              <a:avLst/>
            </a:prstGeom>
            <a:effectLst/>
          </p:spPr>
        </p:pic>
        <p:pic>
          <p:nvPicPr>
            <p:cNvPr id="657" name="Ligne de connexion" descr="Ligne de connexion"/>
            <p:cNvPicPr>
              <a:picLocks/>
            </p:cNvPicPr>
            <p:nvPr/>
          </p:nvPicPr>
          <p:blipFill>
            <a:blip r:embed="rId8">
              <a:extLst/>
            </a:blip>
            <a:stretch>
              <a:fillRect/>
            </a:stretch>
          </p:blipFill>
          <p:spPr>
            <a:xfrm>
              <a:off x="258547" y="213497"/>
              <a:ext cx="265968" cy="128139"/>
            </a:xfrm>
            <a:prstGeom prst="rect">
              <a:avLst/>
            </a:prstGeom>
            <a:effectLst/>
          </p:spPr>
        </p:pic>
        <p:pic>
          <p:nvPicPr>
            <p:cNvPr id="659" name="Ligne de connexion" descr="Ligne de connexion"/>
            <p:cNvPicPr>
              <a:picLocks/>
            </p:cNvPicPr>
            <p:nvPr/>
          </p:nvPicPr>
          <p:blipFill>
            <a:blip r:embed="rId9">
              <a:extLst/>
            </a:blip>
            <a:stretch>
              <a:fillRect/>
            </a:stretch>
          </p:blipFill>
          <p:spPr>
            <a:xfrm>
              <a:off x="228657" y="59200"/>
              <a:ext cx="370169" cy="280267"/>
            </a:xfrm>
            <a:prstGeom prst="rect">
              <a:avLst/>
            </a:prstGeom>
            <a:effectLst/>
          </p:spPr>
        </p:pic>
        <p:pic>
          <p:nvPicPr>
            <p:cNvPr id="661" name="Ligne de connexion" descr="Ligne de connexion"/>
            <p:cNvPicPr>
              <a:picLocks/>
            </p:cNvPicPr>
            <p:nvPr/>
          </p:nvPicPr>
          <p:blipFill>
            <a:blip r:embed="rId10">
              <a:extLst/>
            </a:blip>
            <a:stretch>
              <a:fillRect/>
            </a:stretch>
          </p:blipFill>
          <p:spPr>
            <a:xfrm>
              <a:off x="4655" y="231990"/>
              <a:ext cx="185546" cy="96629"/>
            </a:xfrm>
            <a:prstGeom prst="rect">
              <a:avLst/>
            </a:prstGeom>
            <a:effectLst/>
          </p:spPr>
        </p:pic>
        <p:pic>
          <p:nvPicPr>
            <p:cNvPr id="663" name="Ligne de connexion" descr="Ligne de connexion"/>
            <p:cNvPicPr>
              <a:picLocks/>
            </p:cNvPicPr>
            <p:nvPr/>
          </p:nvPicPr>
          <p:blipFill>
            <a:blip r:embed="rId11">
              <a:extLst/>
            </a:blip>
            <a:stretch>
              <a:fillRect/>
            </a:stretch>
          </p:blipFill>
          <p:spPr>
            <a:xfrm>
              <a:off x="215219" y="-12700"/>
              <a:ext cx="268420" cy="345667"/>
            </a:xfrm>
            <a:prstGeom prst="rect">
              <a:avLst/>
            </a:prstGeom>
            <a:effectLst/>
          </p:spPr>
        </p:pic>
        <p:pic>
          <p:nvPicPr>
            <p:cNvPr id="665" name="Ligne de connexion" descr="Ligne de connexion"/>
            <p:cNvPicPr>
              <a:picLocks/>
            </p:cNvPicPr>
            <p:nvPr/>
          </p:nvPicPr>
          <p:blipFill>
            <a:blip r:embed="rId12">
              <a:extLst/>
            </a:blip>
            <a:stretch>
              <a:fillRect/>
            </a:stretch>
          </p:blipFill>
          <p:spPr>
            <a:xfrm>
              <a:off x="165927" y="120306"/>
              <a:ext cx="53707" cy="212652"/>
            </a:xfrm>
            <a:prstGeom prst="rect">
              <a:avLst/>
            </a:prstGeom>
            <a:effectLst/>
          </p:spPr>
        </p:pic>
      </p:grpSp>
      <p:pic>
        <p:nvPicPr>
          <p:cNvPr id="631" name="Ligne Ligne" descr="Ligne Ligne"/>
          <p:cNvPicPr>
            <a:picLocks/>
          </p:cNvPicPr>
          <p:nvPr/>
        </p:nvPicPr>
        <p:blipFill>
          <a:blip r:embed="rId13">
            <a:extLst/>
          </a:blip>
          <a:stretch>
            <a:fillRect/>
          </a:stretch>
        </p:blipFill>
        <p:spPr>
          <a:xfrm rot="20006078">
            <a:off x="2993973" y="4324464"/>
            <a:ext cx="869241" cy="339796"/>
          </a:xfrm>
          <a:prstGeom prst="rect">
            <a:avLst/>
          </a:prstGeom>
        </p:spPr>
      </p:pic>
      <p:pic>
        <p:nvPicPr>
          <p:cNvPr id="633" name="Ligne Ligne" descr="Ligne Ligne"/>
          <p:cNvPicPr>
            <a:picLocks/>
          </p:cNvPicPr>
          <p:nvPr/>
        </p:nvPicPr>
        <p:blipFill>
          <a:blip r:embed="rId14">
            <a:extLst/>
          </a:blip>
          <a:stretch>
            <a:fillRect/>
          </a:stretch>
        </p:blipFill>
        <p:spPr>
          <a:xfrm rot="16200000">
            <a:off x="1299998" y="6236431"/>
            <a:ext cx="2916936" cy="339797"/>
          </a:xfrm>
          <a:prstGeom prst="rect">
            <a:avLst/>
          </a:prstGeom>
        </p:spPr>
      </p:pic>
      <p:sp>
        <p:nvSpPr>
          <p:cNvPr id="635" name="Deep magma…"/>
          <p:cNvSpPr txBox="1"/>
          <p:nvPr/>
        </p:nvSpPr>
        <p:spPr>
          <a:xfrm>
            <a:off x="3187257" y="5877565"/>
            <a:ext cx="2312684" cy="807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ct val="80000"/>
              </a:lnSpc>
              <a:defRPr sz="2000" b="0">
                <a:solidFill>
                  <a:srgbClr val="DB3B26"/>
                </a:solidFill>
                <a:latin typeface="Chalkduster"/>
                <a:ea typeface="Chalkduster"/>
                <a:cs typeface="Chalkduster"/>
                <a:sym typeface="Chalkduster"/>
              </a:defRPr>
            </a:pPr>
            <a:r>
              <a:t>Deep magma </a:t>
            </a:r>
          </a:p>
          <a:p>
            <a:pPr algn="l">
              <a:lnSpc>
                <a:spcPct val="80000"/>
              </a:lnSpc>
              <a:defRPr sz="2000" b="0">
                <a:solidFill>
                  <a:srgbClr val="DB3B26"/>
                </a:solidFill>
                <a:latin typeface="Chalkduster"/>
                <a:ea typeface="Chalkduster"/>
                <a:cs typeface="Chalkduster"/>
                <a:sym typeface="Chalkduster"/>
              </a:defRPr>
            </a:pPr>
            <a:r>
              <a:t>recharge</a:t>
            </a:r>
          </a:p>
        </p:txBody>
      </p:sp>
      <p:sp>
        <p:nvSpPr>
          <p:cNvPr id="636" name="Étoile"/>
          <p:cNvSpPr/>
          <p:nvPr/>
        </p:nvSpPr>
        <p:spPr>
          <a:xfrm>
            <a:off x="2604253" y="6825687"/>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37" name="Étoile"/>
          <p:cNvSpPr/>
          <p:nvPr/>
        </p:nvSpPr>
        <p:spPr>
          <a:xfrm>
            <a:off x="2807453" y="660661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38" name="Étoile"/>
          <p:cNvSpPr/>
          <p:nvPr/>
        </p:nvSpPr>
        <p:spPr>
          <a:xfrm>
            <a:off x="2604253" y="649520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39" name="Étoile"/>
          <p:cNvSpPr/>
          <p:nvPr/>
        </p:nvSpPr>
        <p:spPr>
          <a:xfrm>
            <a:off x="2854726" y="6038987"/>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0" name="&lt;"/>
          <p:cNvSpPr/>
          <p:nvPr/>
        </p:nvSpPr>
        <p:spPr>
          <a:xfrm>
            <a:off x="2712211" y="623931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t>&lt;</a:t>
            </a:r>
          </a:p>
        </p:txBody>
      </p:sp>
      <p:sp>
        <p:nvSpPr>
          <p:cNvPr id="641" name="Étoile"/>
          <p:cNvSpPr/>
          <p:nvPr/>
        </p:nvSpPr>
        <p:spPr>
          <a:xfrm>
            <a:off x="2813811" y="6164731"/>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2" name="Étoile"/>
          <p:cNvSpPr/>
          <p:nvPr/>
        </p:nvSpPr>
        <p:spPr>
          <a:xfrm>
            <a:off x="2648711" y="5861884"/>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3" name="Étoile"/>
          <p:cNvSpPr/>
          <p:nvPr/>
        </p:nvSpPr>
        <p:spPr>
          <a:xfrm>
            <a:off x="2813811" y="5722851"/>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4" name="Étoile"/>
          <p:cNvSpPr/>
          <p:nvPr/>
        </p:nvSpPr>
        <p:spPr>
          <a:xfrm>
            <a:off x="2610611" y="561144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5" name="Étoile"/>
          <p:cNvSpPr/>
          <p:nvPr/>
        </p:nvSpPr>
        <p:spPr>
          <a:xfrm>
            <a:off x="2813811" y="549676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6" name="&lt;"/>
          <p:cNvSpPr/>
          <p:nvPr/>
        </p:nvSpPr>
        <p:spPr>
          <a:xfrm>
            <a:off x="2718568" y="5355559"/>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200" b="0">
                <a:solidFill>
                  <a:srgbClr val="FFFFFF"/>
                </a:solidFill>
                <a:latin typeface="+mn-lt"/>
                <a:ea typeface="+mn-ea"/>
                <a:cs typeface="+mn-cs"/>
                <a:sym typeface="Helvetica Neue Medium"/>
              </a:defRPr>
            </a:lvl1pPr>
          </a:lstStyle>
          <a:p>
            <a:r>
              <a:t>&lt;</a:t>
            </a:r>
          </a:p>
        </p:txBody>
      </p:sp>
      <p:sp>
        <p:nvSpPr>
          <p:cNvPr id="647" name="Étoile"/>
          <p:cNvSpPr/>
          <p:nvPr/>
        </p:nvSpPr>
        <p:spPr>
          <a:xfrm>
            <a:off x="3069433" y="45221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8" name="Étoile"/>
          <p:cNvSpPr/>
          <p:nvPr/>
        </p:nvSpPr>
        <p:spPr>
          <a:xfrm>
            <a:off x="3145633" y="46364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49" name="Étoile"/>
          <p:cNvSpPr/>
          <p:nvPr/>
        </p:nvSpPr>
        <p:spPr>
          <a:xfrm>
            <a:off x="3226909" y="4445952"/>
            <a:ext cx="92511" cy="87983"/>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50" name="Similar deep seismicity migration observed in 1998…"/>
          <p:cNvSpPr txBox="1"/>
          <p:nvPr/>
        </p:nvSpPr>
        <p:spPr>
          <a:xfrm>
            <a:off x="796957" y="1540652"/>
            <a:ext cx="6349468" cy="138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177800" indent="-177800" algn="l">
              <a:lnSpc>
                <a:spcPct val="130000"/>
              </a:lnSpc>
              <a:buSzPct val="100000"/>
              <a:buChar char="-"/>
              <a:defRPr sz="2000" b="0">
                <a:latin typeface="Helvetica Neue Light"/>
                <a:ea typeface="Helvetica Neue Light"/>
                <a:cs typeface="Helvetica Neue Light"/>
                <a:sym typeface="Helvetica Neue Light"/>
              </a:defRPr>
            </a:pPr>
            <a:r>
              <a:t>Similar deep seismicity migration observed in 1998</a:t>
            </a:r>
          </a:p>
          <a:p>
            <a:pPr marL="88900" indent="-88900" algn="l">
              <a:lnSpc>
                <a:spcPct val="130000"/>
              </a:lnSpc>
              <a:buSzPct val="100000"/>
              <a:buChar char="-"/>
              <a:defRPr sz="1000" b="0">
                <a:latin typeface="Helvetica Neue Light"/>
                <a:ea typeface="Helvetica Neue Light"/>
                <a:cs typeface="Helvetica Neue Light"/>
                <a:sym typeface="Helvetica Neue Light"/>
              </a:defRPr>
            </a:pPr>
            <a:endParaRPr/>
          </a:p>
          <a:p>
            <a:pPr marL="177800" indent="-177800" algn="l">
              <a:lnSpc>
                <a:spcPct val="130000"/>
              </a:lnSpc>
              <a:buSzPct val="100000"/>
              <a:buChar char="-"/>
              <a:defRPr sz="2000" b="0">
                <a:latin typeface="Helvetica Neue Light"/>
                <a:ea typeface="Helvetica Neue Light"/>
                <a:cs typeface="Helvetica Neue Light"/>
                <a:sym typeface="Helvetica Neue Light"/>
              </a:defRPr>
            </a:pPr>
            <a:r>
              <a:t>The 1998 migration also occurred after a period of quiescence (5 years)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 name="Screen Shot 2019-03-07 at 17.16.00.png" descr="Screen Shot 2019-03-07 at 17.16.00.png"/>
          <p:cNvPicPr>
            <a:picLocks noChangeAspect="1"/>
          </p:cNvPicPr>
          <p:nvPr/>
        </p:nvPicPr>
        <p:blipFill>
          <a:blip r:embed="rId3">
            <a:extLst/>
          </a:blip>
          <a:srcRect l="61818"/>
          <a:stretch>
            <a:fillRect/>
          </a:stretch>
        </p:blipFill>
        <p:spPr>
          <a:xfrm>
            <a:off x="7366967" y="1756370"/>
            <a:ext cx="5027646" cy="7688515"/>
          </a:xfrm>
          <a:prstGeom prst="rect">
            <a:avLst/>
          </a:prstGeom>
          <a:ln w="12700">
            <a:miter lim="400000"/>
          </a:ln>
        </p:spPr>
      </p:pic>
      <p:pic>
        <p:nvPicPr>
          <p:cNvPr id="671" name="fig_loc4.pdf" descr="fig_loc4.pdf"/>
          <p:cNvPicPr>
            <a:picLocks noChangeAspect="1"/>
          </p:cNvPicPr>
          <p:nvPr/>
        </p:nvPicPr>
        <p:blipFill>
          <a:blip r:embed="rId4">
            <a:extLst/>
          </a:blip>
          <a:srcRect l="60807" t="35019" r="19621" b="35019"/>
          <a:stretch>
            <a:fillRect/>
          </a:stretch>
        </p:blipFill>
        <p:spPr>
          <a:xfrm>
            <a:off x="1440690" y="188743"/>
            <a:ext cx="5162966" cy="4605334"/>
          </a:xfrm>
          <a:prstGeom prst="rect">
            <a:avLst/>
          </a:prstGeom>
          <a:ln w="12700">
            <a:miter lim="400000"/>
          </a:ln>
        </p:spPr>
      </p:pic>
      <p:pic>
        <p:nvPicPr>
          <p:cNvPr id="672" name="Screen Shot 2019-03-07 at 17.16.00.png" descr="Screen Shot 2019-03-07 at 17.16.00.png"/>
          <p:cNvPicPr>
            <a:picLocks noChangeAspect="1"/>
          </p:cNvPicPr>
          <p:nvPr/>
        </p:nvPicPr>
        <p:blipFill>
          <a:blip r:embed="rId3">
            <a:extLst/>
          </a:blip>
          <a:srcRect r="38836"/>
          <a:stretch>
            <a:fillRect/>
          </a:stretch>
        </p:blipFill>
        <p:spPr>
          <a:xfrm>
            <a:off x="1318003" y="4771507"/>
            <a:ext cx="5163082" cy="4928918"/>
          </a:xfrm>
          <a:prstGeom prst="rect">
            <a:avLst/>
          </a:prstGeom>
          <a:ln w="12700">
            <a:miter lim="400000"/>
          </a:ln>
        </p:spPr>
      </p:pic>
      <p:sp>
        <p:nvSpPr>
          <p:cNvPr id="673" name="Rectangle"/>
          <p:cNvSpPr/>
          <p:nvPr/>
        </p:nvSpPr>
        <p:spPr>
          <a:xfrm>
            <a:off x="1849407" y="407837"/>
            <a:ext cx="2497827" cy="535618"/>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74" name="Relocated earthquakes"/>
          <p:cNvSpPr txBox="1"/>
          <p:nvPr/>
        </p:nvSpPr>
        <p:spPr>
          <a:xfrm>
            <a:off x="1723982" y="445116"/>
            <a:ext cx="3146451"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0">
                <a:latin typeface="Helvetica Neue Light"/>
                <a:ea typeface="Helvetica Neue Light"/>
                <a:cs typeface="Helvetica Neue Light"/>
                <a:sym typeface="Helvetica Neue Light"/>
              </a:defRPr>
            </a:lvl1pPr>
          </a:lstStyle>
          <a:p>
            <a:r>
              <a:t>Relocated earthquakes</a:t>
            </a:r>
          </a:p>
        </p:txBody>
      </p:sp>
      <p:sp>
        <p:nvSpPr>
          <p:cNvPr id="675" name="Secondary alignements might outline secondary faults (e.g., Bory/Dolomieu collapses)"/>
          <p:cNvSpPr txBox="1"/>
          <p:nvPr/>
        </p:nvSpPr>
        <p:spPr>
          <a:xfrm>
            <a:off x="6889186" y="523453"/>
            <a:ext cx="5681910" cy="793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lnSpc>
                <a:spcPct val="130000"/>
              </a:lnSpc>
              <a:defRPr sz="2000" b="0"/>
            </a:lvl1pPr>
          </a:lstStyle>
          <a:p>
            <a:r>
              <a:t>Secondary alignements might outline secondary faults (e.g., Bory/Dolomieu collapses)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La Réunion Island - VT Seismicity"/>
          <p:cNvSpPr txBox="1"/>
          <p:nvPr/>
        </p:nvSpPr>
        <p:spPr>
          <a:xfrm>
            <a:off x="2239867" y="236353"/>
            <a:ext cx="8525066" cy="7835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nSpc>
                <a:spcPct val="130000"/>
              </a:lnSpc>
              <a:defRPr sz="4500" b="0">
                <a:latin typeface="Helvetica Neue Light"/>
                <a:ea typeface="Helvetica Neue Light"/>
                <a:cs typeface="Helvetica Neue Light"/>
                <a:sym typeface="Helvetica Neue Light"/>
              </a:defRPr>
            </a:pPr>
            <a:r>
              <a:t>La Réunion Island - VT Seismicity</a:t>
            </a:r>
          </a:p>
        </p:txBody>
      </p:sp>
      <p:pic>
        <p:nvPicPr>
          <p:cNvPr id="680" name="Image" descr="Image"/>
          <p:cNvPicPr>
            <a:picLocks noChangeAspect="1"/>
          </p:cNvPicPr>
          <p:nvPr/>
        </p:nvPicPr>
        <p:blipFill>
          <a:blip r:embed="rId3">
            <a:extLst/>
          </a:blip>
          <a:stretch>
            <a:fillRect/>
          </a:stretch>
        </p:blipFill>
        <p:spPr>
          <a:xfrm>
            <a:off x="2146325" y="1131544"/>
            <a:ext cx="8712150" cy="8454533"/>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 name="Image" descr="Image"/>
          <p:cNvPicPr>
            <a:picLocks noChangeAspect="1"/>
          </p:cNvPicPr>
          <p:nvPr/>
        </p:nvPicPr>
        <p:blipFill>
          <a:blip r:embed="rId3">
            <a:extLst/>
          </a:blip>
          <a:stretch>
            <a:fillRect/>
          </a:stretch>
        </p:blipFill>
        <p:spPr>
          <a:xfrm>
            <a:off x="3227071" y="3274123"/>
            <a:ext cx="6550658" cy="4653154"/>
          </a:xfrm>
          <a:prstGeom prst="rect">
            <a:avLst/>
          </a:prstGeom>
          <a:ln w="12700">
            <a:miter lim="400000"/>
          </a:ln>
        </p:spPr>
      </p:pic>
      <p:sp>
        <p:nvSpPr>
          <p:cNvPr id="685" name="Link between detected VT earthquakes and magma transport?"/>
          <p:cNvSpPr txBox="1"/>
          <p:nvPr/>
        </p:nvSpPr>
        <p:spPr>
          <a:xfrm>
            <a:off x="1372570" y="743602"/>
            <a:ext cx="10259660" cy="1455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30000"/>
              </a:lnSpc>
              <a:defRPr sz="3900" b="0">
                <a:latin typeface="Helvetica Neue Light"/>
                <a:ea typeface="Helvetica Neue Light"/>
                <a:cs typeface="Helvetica Neue Light"/>
                <a:sym typeface="Helvetica Neue Light"/>
              </a:defRPr>
            </a:lvl1pPr>
          </a:lstStyle>
          <a:p>
            <a:r>
              <a:t>Link between detected VT earthquakes and magma transport?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Image" descr="Image"/>
          <p:cNvPicPr>
            <a:picLocks noChangeAspect="1"/>
          </p:cNvPicPr>
          <p:nvPr/>
        </p:nvPicPr>
        <p:blipFill>
          <a:blip r:embed="rId3">
            <a:extLst/>
          </a:blip>
          <a:stretch>
            <a:fillRect/>
          </a:stretch>
        </p:blipFill>
        <p:spPr>
          <a:xfrm>
            <a:off x="3614714" y="3059554"/>
            <a:ext cx="7025155" cy="4863318"/>
          </a:xfrm>
          <a:prstGeom prst="rect">
            <a:avLst/>
          </a:prstGeom>
          <a:ln w="12700">
            <a:miter lim="400000"/>
          </a:ln>
        </p:spPr>
      </p:pic>
      <p:sp>
        <p:nvSpPr>
          <p:cNvPr id="690" name="Most dike-induced seismicity triggered on existing structures already near to failure"/>
          <p:cNvSpPr txBox="1"/>
          <p:nvPr/>
        </p:nvSpPr>
        <p:spPr>
          <a:xfrm>
            <a:off x="2008352" y="580203"/>
            <a:ext cx="8988096" cy="1455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30000"/>
              </a:lnSpc>
              <a:defRPr sz="3900" b="0">
                <a:latin typeface="Helvetica Neue Light"/>
                <a:ea typeface="Helvetica Neue Light"/>
                <a:cs typeface="Helvetica Neue Light"/>
                <a:sym typeface="Helvetica Neue Light"/>
              </a:defRPr>
            </a:pPr>
            <a:r>
              <a:t>Most dike-induced seismicity triggered on</a:t>
            </a:r>
            <a:br/>
            <a:r>
              <a:t>existing structures already near to failure</a:t>
            </a:r>
          </a:p>
        </p:txBody>
      </p:sp>
      <p:sp>
        <p:nvSpPr>
          <p:cNvPr id="691" name="Rubin and Gillard (1998)"/>
          <p:cNvSpPr txBox="1"/>
          <p:nvPr/>
        </p:nvSpPr>
        <p:spPr>
          <a:xfrm>
            <a:off x="1864932" y="8134085"/>
            <a:ext cx="2218640" cy="324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1600" b="0">
                <a:latin typeface="Helvetica Neue Light"/>
                <a:ea typeface="Helvetica Neue Light"/>
                <a:cs typeface="Helvetica Neue Light"/>
                <a:sym typeface="Helvetica Neue Light"/>
              </a:defRPr>
            </a:lvl1pPr>
          </a:lstStyle>
          <a:p>
            <a:r>
              <a:t>Rubin and Gillard (1998)</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5" name="Tableau"/>
          <p:cNvGraphicFramePr/>
          <p:nvPr/>
        </p:nvGraphicFramePr>
        <p:xfrm>
          <a:off x="1740834" y="1815689"/>
          <a:ext cx="9523130" cy="6122218"/>
        </p:xfrm>
        <a:graphic>
          <a:graphicData uri="http://schemas.openxmlformats.org/drawingml/2006/table">
            <a:tbl>
              <a:tblPr firstCol="1" bandRow="1">
                <a:tableStyleId>{C7B018BB-80A7-4F77-B60F-C8B233D01FF8}</a:tableStyleId>
              </a:tblPr>
              <a:tblGrid>
                <a:gridCol w="3246502">
                  <a:extLst>
                    <a:ext uri="{9D8B030D-6E8A-4147-A177-3AD203B41FA5}">
                      <a16:colId xmlns:a16="http://schemas.microsoft.com/office/drawing/2014/main" val="20000"/>
                    </a:ext>
                  </a:extLst>
                </a:gridCol>
                <a:gridCol w="6276628">
                  <a:extLst>
                    <a:ext uri="{9D8B030D-6E8A-4147-A177-3AD203B41FA5}">
                      <a16:colId xmlns:a16="http://schemas.microsoft.com/office/drawing/2014/main" val="20001"/>
                    </a:ext>
                  </a:extLst>
                </a:gridCol>
              </a:tblGrid>
              <a:tr h="1152452">
                <a:tc>
                  <a:txBody>
                    <a:bodyPr/>
                    <a:lstStyle/>
                    <a:p>
                      <a:pPr defTabSz="914400">
                        <a:tabLst>
                          <a:tab pos="1181100" algn="l"/>
                        </a:tabLst>
                        <a:defRPr sz="1800">
                          <a:solidFill>
                            <a:srgbClr val="000000"/>
                          </a:solidFill>
                        </a:defRPr>
                      </a:pPr>
                      <a:r>
                        <a:rPr sz="2200">
                          <a:solidFill>
                            <a:srgbClr val="FFFFFF"/>
                          </a:solidFill>
                          <a:sym typeface="Helvetica Neue Medium"/>
                        </a:rPr>
                        <a:t>Time-Window</a:t>
                      </a:r>
                    </a:p>
                  </a:txBody>
                  <a:tcPr marL="50800" marR="50800" marT="50800" marB="50800" anchor="ctr" horzOverflow="overflow"/>
                </a:tc>
                <a:tc>
                  <a:txBody>
                    <a:bodyPr/>
                    <a:lstStyle/>
                    <a:p>
                      <a:pPr algn="l" defTabSz="914400">
                        <a:defRPr sz="1800"/>
                      </a:pPr>
                      <a:r>
                        <a:rPr sz="2200">
                          <a:sym typeface="Helvetica Neue"/>
                        </a:rPr>
                        <a:t>Duration = 5.12sec
Start = 1sec before the P-wave</a:t>
                      </a:r>
                    </a:p>
                  </a:txBody>
                  <a:tcPr marL="50800" marR="50800" marT="50800" marB="50800" anchor="ctr" horzOverflow="overflow">
                    <a:lnR w="12700">
                      <a:solidFill>
                        <a:srgbClr val="606060"/>
                      </a:solidFill>
                      <a:miter lim="400000"/>
                    </a:lnR>
                    <a:lnT w="12700">
                      <a:solidFill>
                        <a:srgbClr val="606060"/>
                      </a:solidFill>
                      <a:miter lim="400000"/>
                    </a:lnT>
                  </a:tcPr>
                </a:tc>
                <a:extLst>
                  <a:ext uri="{0D108BD9-81ED-4DB2-BD59-A6C34878D82A}">
                    <a16:rowId xmlns:a16="http://schemas.microsoft.com/office/drawing/2014/main" val="10000"/>
                  </a:ext>
                </a:extLst>
              </a:tr>
              <a:tr h="1162389">
                <a:tc>
                  <a:txBody>
                    <a:bodyPr/>
                    <a:lstStyle/>
                    <a:p>
                      <a:pPr defTabSz="914400">
                        <a:tabLst>
                          <a:tab pos="1181100" algn="l"/>
                        </a:tabLst>
                        <a:defRPr sz="1800">
                          <a:solidFill>
                            <a:srgbClr val="000000"/>
                          </a:solidFill>
                        </a:defRPr>
                      </a:pPr>
                      <a:r>
                        <a:rPr sz="2200">
                          <a:solidFill>
                            <a:srgbClr val="FFFFFF"/>
                          </a:solidFill>
                          <a:sym typeface="Helvetica Neue Medium"/>
                        </a:rPr>
                        <a:t>Detection threshold</a:t>
                      </a:r>
                    </a:p>
                  </a:txBody>
                  <a:tcPr marL="50800" marR="50800" marT="50800" marB="50800" anchor="ctr" horzOverflow="overflow"/>
                </a:tc>
                <a:tc>
                  <a:txBody>
                    <a:bodyPr/>
                    <a:lstStyle/>
                    <a:p>
                      <a:pPr algn="l" defTabSz="914400">
                        <a:defRPr sz="1800"/>
                      </a:pPr>
                      <a:r>
                        <a:rPr sz="2200">
                          <a:sym typeface="Helvetica Neue"/>
                        </a:rPr>
                        <a:t>Correlation threshold for detection = 0.45 Correlation threshold for relocation = 0.7</a:t>
                      </a:r>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1"/>
                  </a:ext>
                </a:extLst>
              </a:tr>
              <a:tr h="1421311">
                <a:tc>
                  <a:txBody>
                    <a:bodyPr/>
                    <a:lstStyle/>
                    <a:p>
                      <a:pPr defTabSz="914400">
                        <a:tabLst>
                          <a:tab pos="1181100" algn="l"/>
                        </a:tabLst>
                        <a:defRPr sz="1800">
                          <a:solidFill>
                            <a:srgbClr val="000000"/>
                          </a:solidFill>
                        </a:defRPr>
                      </a:pPr>
                      <a:r>
                        <a:rPr sz="2200">
                          <a:solidFill>
                            <a:srgbClr val="FFFFFF"/>
                          </a:solidFill>
                          <a:sym typeface="Helvetica Neue Medium"/>
                        </a:rPr>
                        <a:t>Relocation</a:t>
                      </a:r>
                    </a:p>
                  </a:txBody>
                  <a:tcPr marL="50800" marR="50800" marT="50800" marB="50800" anchor="ctr" horzOverflow="overflow"/>
                </a:tc>
                <a:tc>
                  <a:txBody>
                    <a:bodyPr/>
                    <a:lstStyle/>
                    <a:p>
                      <a:pPr algn="l" defTabSz="914400">
                        <a:defRPr sz="1800"/>
                      </a:pPr>
                      <a:r>
                        <a:rPr sz="2200">
                          <a:sym typeface="Helvetica Neue"/>
                        </a:rPr>
                        <a:t>Delay measured in 1.28sec windows around P&amp;S Cauchy prior with σ=0.1sec around picked times</a:t>
                      </a:r>
                    </a:p>
                  </a:txBody>
                  <a:tcPr marL="50800" marR="50800" marT="50800" marB="50800" anchor="ctr" horzOverflow="overflow">
                    <a:lnR w="12700">
                      <a:solidFill>
                        <a:srgbClr val="606060"/>
                      </a:solidFill>
                      <a:miter lim="400000"/>
                    </a:lnR>
                  </a:tcPr>
                </a:tc>
                <a:extLst>
                  <a:ext uri="{0D108BD9-81ED-4DB2-BD59-A6C34878D82A}">
                    <a16:rowId xmlns:a16="http://schemas.microsoft.com/office/drawing/2014/main" val="10002"/>
                  </a:ext>
                </a:extLst>
              </a:tr>
              <a:tr h="2386066">
                <a:tc>
                  <a:txBody>
                    <a:bodyPr/>
                    <a:lstStyle/>
                    <a:p>
                      <a:pPr defTabSz="914400">
                        <a:tabLst>
                          <a:tab pos="1181100" algn="l"/>
                        </a:tabLst>
                        <a:defRPr sz="1800">
                          <a:solidFill>
                            <a:srgbClr val="000000"/>
                          </a:solidFill>
                        </a:defRPr>
                      </a:pPr>
                      <a:r>
                        <a:rPr sz="2200">
                          <a:solidFill>
                            <a:srgbClr val="FFFFFF"/>
                          </a:solidFill>
                          <a:sym typeface="Helvetica Neue Medium"/>
                        </a:rPr>
                        <a:t>Event numbers</a:t>
                      </a:r>
                    </a:p>
                  </a:txBody>
                  <a:tcPr marL="50800" marR="50800" marT="50800" marB="50800" anchor="ctr" horzOverflow="overflow"/>
                </a:tc>
                <a:tc>
                  <a:txBody>
                    <a:bodyPr/>
                    <a:lstStyle/>
                    <a:p>
                      <a:pPr algn="l" defTabSz="914400">
                        <a:defRPr sz="1800"/>
                      </a:pPr>
                      <a:r>
                        <a:rPr sz="2200">
                          <a:sym typeface="Helvetica Neue"/>
                        </a:rPr>
                        <a:t>16246 shallow event detection
15598 shallow event relocations  8011 deep event detections
7857 deep event relocations</a:t>
                      </a:r>
                    </a:p>
                  </a:txBody>
                  <a:tcPr marL="50800" marR="50800" marT="50800" marB="50800" anchor="ctr" horzOverflow="overflow">
                    <a:lnR w="12700">
                      <a:solidFill>
                        <a:srgbClr val="606060"/>
                      </a:solidFill>
                      <a:miter lim="400000"/>
                    </a:lnR>
                    <a:lnB w="12700">
                      <a:solidFill>
                        <a:srgbClr val="606060"/>
                      </a:solidFill>
                      <a:miter lim="400000"/>
                    </a:lnB>
                  </a:tcPr>
                </a:tc>
                <a:extLst>
                  <a:ext uri="{0D108BD9-81ED-4DB2-BD59-A6C34878D82A}">
                    <a16:rowId xmlns:a16="http://schemas.microsoft.com/office/drawing/2014/main" val="10003"/>
                  </a:ext>
                </a:extLst>
              </a:tr>
            </a:tbl>
          </a:graphicData>
        </a:graphic>
      </p:graphicFrame>
      <p:sp>
        <p:nvSpPr>
          <p:cNvPr id="696" name="Template matching &amp; Double-difference relocation"/>
          <p:cNvSpPr txBox="1"/>
          <p:nvPr/>
        </p:nvSpPr>
        <p:spPr>
          <a:xfrm>
            <a:off x="227615" y="435220"/>
            <a:ext cx="12549570" cy="783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nSpc>
                <a:spcPct val="130000"/>
              </a:lnSpc>
              <a:defRPr sz="4500" b="0">
                <a:latin typeface="Helvetica Neue Light"/>
                <a:ea typeface="Helvetica Neue Light"/>
                <a:cs typeface="Helvetica Neue Light"/>
                <a:sym typeface="Helvetica Neue Light"/>
              </a:defRPr>
            </a:pPr>
            <a:r>
              <a:t>Template matching &amp; Double-difference relocation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 descr="Image"/>
          <p:cNvPicPr>
            <a:picLocks noChangeAspect="1"/>
          </p:cNvPicPr>
          <p:nvPr/>
        </p:nvPicPr>
        <p:blipFill>
          <a:blip r:embed="rId3">
            <a:extLst/>
          </a:blip>
          <a:stretch>
            <a:fillRect/>
          </a:stretch>
        </p:blipFill>
        <p:spPr>
          <a:xfrm>
            <a:off x="613718" y="3692735"/>
            <a:ext cx="4631993" cy="5922246"/>
          </a:xfrm>
          <a:prstGeom prst="rect">
            <a:avLst/>
          </a:prstGeom>
          <a:ln w="12700">
            <a:miter lim="400000"/>
          </a:ln>
        </p:spPr>
      </p:pic>
      <p:sp>
        <p:nvSpPr>
          <p:cNvPr id="155" name="Étoile"/>
          <p:cNvSpPr/>
          <p:nvPr/>
        </p:nvSpPr>
        <p:spPr>
          <a:xfrm>
            <a:off x="3194538" y="7844704"/>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6" name="Étoile"/>
          <p:cNvSpPr/>
          <p:nvPr/>
        </p:nvSpPr>
        <p:spPr>
          <a:xfrm>
            <a:off x="2770443" y="7500977"/>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7" name="Étoile"/>
          <p:cNvSpPr/>
          <p:nvPr/>
        </p:nvSpPr>
        <p:spPr>
          <a:xfrm>
            <a:off x="3075401" y="7134287"/>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8" name="Étoile"/>
          <p:cNvSpPr/>
          <p:nvPr/>
        </p:nvSpPr>
        <p:spPr>
          <a:xfrm>
            <a:off x="2921559" y="7806604"/>
            <a:ext cx="92511" cy="87984"/>
          </a:xfrm>
          <a:prstGeom prst="star5">
            <a:avLst>
              <a:gd name="adj" fmla="val 19100"/>
              <a:gd name="hf" fmla="val 105146"/>
              <a:gd name="vf" fmla="val 110557"/>
            </a:avLst>
          </a:prstGeom>
          <a:solidFill>
            <a:schemeClr val="accent4">
              <a:hueOff val="366961"/>
              <a:satOff val="4172"/>
              <a:lumOff val="11129"/>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59" name="Variety of seismo-volcanic signals"/>
          <p:cNvSpPr txBox="1"/>
          <p:nvPr/>
        </p:nvSpPr>
        <p:spPr>
          <a:xfrm>
            <a:off x="306120" y="316921"/>
            <a:ext cx="12392559" cy="733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200" b="0">
                <a:latin typeface="Helvetica Neue Light"/>
                <a:ea typeface="Helvetica Neue Light"/>
                <a:cs typeface="Helvetica Neue Light"/>
                <a:sym typeface="Helvetica Neue Light"/>
              </a:defRPr>
            </a:lvl1pPr>
          </a:lstStyle>
          <a:p>
            <a:r>
              <a:t>Variety of seismo-volcanic signals</a:t>
            </a:r>
          </a:p>
        </p:txBody>
      </p:sp>
      <p:sp>
        <p:nvSpPr>
          <p:cNvPr id="160" name="Diversity of volcanic sources"/>
          <p:cNvSpPr txBox="1"/>
          <p:nvPr/>
        </p:nvSpPr>
        <p:spPr>
          <a:xfrm>
            <a:off x="390988" y="1203389"/>
            <a:ext cx="5191278" cy="597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10000"/>
              </a:lnSpc>
              <a:defRPr sz="3300" b="0">
                <a:latin typeface="Helvetica Neue Light"/>
                <a:ea typeface="Helvetica Neue Light"/>
                <a:cs typeface="Helvetica Neue Light"/>
                <a:sym typeface="Helvetica Neue Light"/>
              </a:defRPr>
            </a:lvl1pPr>
          </a:lstStyle>
          <a:p>
            <a:r>
              <a:t>Diversity of volcanic sources</a:t>
            </a:r>
          </a:p>
        </p:txBody>
      </p:sp>
      <p:sp>
        <p:nvSpPr>
          <p:cNvPr id="161" name="Zoback et al., 2013"/>
          <p:cNvSpPr txBox="1"/>
          <p:nvPr/>
        </p:nvSpPr>
        <p:spPr>
          <a:xfrm>
            <a:off x="10405610" y="9175750"/>
            <a:ext cx="2302765"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000" b="0">
                <a:latin typeface="Helvetica Light"/>
                <a:ea typeface="Helvetica Light"/>
                <a:cs typeface="Helvetica Light"/>
                <a:sym typeface="Helvetica Light"/>
              </a:defRPr>
            </a:lvl1pPr>
          </a:lstStyle>
          <a:p>
            <a:r>
              <a:t>Zoback et al., 2013</a:t>
            </a:r>
          </a:p>
        </p:txBody>
      </p:sp>
      <p:sp>
        <p:nvSpPr>
          <p:cNvPr id="162" name="Volcano Tectonic earthquakes:…"/>
          <p:cNvSpPr txBox="1"/>
          <p:nvPr/>
        </p:nvSpPr>
        <p:spPr>
          <a:xfrm>
            <a:off x="581096" y="1907595"/>
            <a:ext cx="4973552" cy="4464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127000" indent="-127000" algn="l">
              <a:lnSpc>
                <a:spcPct val="110000"/>
              </a:lnSpc>
              <a:buSzPct val="100000"/>
              <a:buChar char="-"/>
              <a:defRPr sz="1900" b="0">
                <a:latin typeface="Helvetica Neue Light"/>
                <a:ea typeface="Helvetica Neue Light"/>
                <a:cs typeface="Helvetica Neue Light"/>
                <a:sym typeface="Helvetica Neue Light"/>
              </a:defRPr>
            </a:pPr>
            <a:r>
              <a:t>Volcano Tectonic earthquakes: </a:t>
            </a:r>
          </a:p>
          <a:p>
            <a:pPr marL="386080" lvl="1" indent="-132080" algn="l">
              <a:lnSpc>
                <a:spcPct val="110000"/>
              </a:lnSpc>
              <a:buSzPct val="100000"/>
              <a:buChar char="-"/>
              <a:defRPr sz="1600" b="0" i="1"/>
            </a:pPr>
            <a:r>
              <a:t>Brittle failures in the edifice</a:t>
            </a:r>
          </a:p>
          <a:p>
            <a:pPr marL="386080" lvl="1" indent="-132080" algn="l">
              <a:lnSpc>
                <a:spcPct val="110000"/>
              </a:lnSpc>
              <a:buSzPct val="100000"/>
              <a:buChar char="-"/>
              <a:defRPr sz="1900" b="0">
                <a:latin typeface="Helvetica Neue Light"/>
                <a:ea typeface="Helvetica Neue Light"/>
                <a:cs typeface="Helvetica Neue Light"/>
                <a:sym typeface="Helvetica Neue Light"/>
              </a:defRPr>
            </a:pPr>
            <a:r>
              <a:rPr sz="1600" i="1">
                <a:latin typeface="Helvetica Neue"/>
                <a:ea typeface="Helvetica Neue"/>
                <a:cs typeface="Helvetica Neue"/>
                <a:sym typeface="Helvetica Neue"/>
              </a:rPr>
              <a:t>Link with magma transport ?</a:t>
            </a:r>
            <a:br/>
            <a:endParaRPr sz="900"/>
          </a:p>
          <a:p>
            <a:pPr marL="127000" indent="-127000" algn="l">
              <a:lnSpc>
                <a:spcPct val="110000"/>
              </a:lnSpc>
              <a:buSzPct val="100000"/>
              <a:buChar char="-"/>
              <a:defRPr sz="1900" b="0">
                <a:latin typeface="Helvetica Neue Light"/>
                <a:ea typeface="Helvetica Neue Light"/>
                <a:cs typeface="Helvetica Neue Light"/>
                <a:sym typeface="Helvetica Neue Light"/>
              </a:defRPr>
            </a:pPr>
            <a:r>
              <a:t>Low-Frequency / Very low-frequency events: </a:t>
            </a:r>
          </a:p>
          <a:p>
            <a:pPr marL="386080" lvl="1" indent="-132080" algn="l">
              <a:lnSpc>
                <a:spcPct val="110000"/>
              </a:lnSpc>
              <a:buSzPct val="100000"/>
              <a:buChar char="-"/>
              <a:defRPr sz="1600" b="0" i="1"/>
            </a:pPr>
            <a:r>
              <a:t>Resonating fluid-filled conduit ?</a:t>
            </a:r>
          </a:p>
          <a:p>
            <a:pPr marL="386080" lvl="1" indent="-132080" algn="l">
              <a:lnSpc>
                <a:spcPct val="110000"/>
              </a:lnSpc>
              <a:buSzPct val="100000"/>
              <a:buChar char="-"/>
              <a:defRPr sz="1600" b="0" i="1"/>
            </a:pPr>
            <a:r>
              <a:t>Moving fluid ?</a:t>
            </a:r>
          </a:p>
          <a:p>
            <a:pPr marL="386080" lvl="1" indent="-132080" algn="l">
              <a:lnSpc>
                <a:spcPct val="110000"/>
              </a:lnSpc>
              <a:buSzPct val="100000"/>
              <a:buChar char="-"/>
              <a:defRPr sz="1600" b="0">
                <a:latin typeface="Helvetica Neue Light"/>
                <a:ea typeface="Helvetica Neue Light"/>
                <a:cs typeface="Helvetica Neue Light"/>
                <a:sym typeface="Helvetica Neue Light"/>
              </a:defRPr>
            </a:pPr>
            <a:r>
              <a:rPr i="1">
                <a:latin typeface="Helvetica Neue"/>
                <a:ea typeface="Helvetica Neue"/>
                <a:cs typeface="Helvetica Neue"/>
                <a:sym typeface="Helvetica Neue"/>
              </a:rPr>
              <a:t>Caldera collapse ?</a:t>
            </a:r>
            <a:br/>
            <a:endParaRPr sz="900"/>
          </a:p>
          <a:p>
            <a:pPr marL="127000" indent="-127000" algn="l">
              <a:lnSpc>
                <a:spcPct val="110000"/>
              </a:lnSpc>
              <a:buSzPct val="100000"/>
              <a:buChar char="-"/>
              <a:defRPr sz="1900" b="0">
                <a:latin typeface="Helvetica Neue Light"/>
                <a:ea typeface="Helvetica Neue Light"/>
                <a:cs typeface="Helvetica Neue Light"/>
                <a:sym typeface="Helvetica Neue Light"/>
              </a:defRPr>
            </a:pPr>
            <a:r>
              <a:t>Hybrid earthquakes: </a:t>
            </a:r>
          </a:p>
          <a:p>
            <a:pPr marL="386080" lvl="1" indent="-132080" algn="l">
              <a:lnSpc>
                <a:spcPct val="110000"/>
              </a:lnSpc>
              <a:buSzPct val="100000"/>
              <a:buChar char="-"/>
              <a:defRPr sz="1600" b="0" i="1"/>
            </a:pPr>
            <a:r>
              <a:t>Brittle failures + conduit resonance ?</a:t>
            </a:r>
          </a:p>
          <a:p>
            <a:pPr marL="386080" lvl="1" indent="-132080" algn="l">
              <a:lnSpc>
                <a:spcPct val="110000"/>
              </a:lnSpc>
              <a:buSzPct val="100000"/>
              <a:buChar char="-"/>
              <a:defRPr sz="1900" b="0">
                <a:latin typeface="Helvetica Neue Light"/>
                <a:ea typeface="Helvetica Neue Light"/>
                <a:cs typeface="Helvetica Neue Light"/>
                <a:sym typeface="Helvetica Neue Light"/>
              </a:defRPr>
            </a:pPr>
            <a:r>
              <a:rPr sz="1600" i="1">
                <a:latin typeface="Helvetica Neue"/>
                <a:ea typeface="Helvetica Neue"/>
                <a:cs typeface="Helvetica Neue"/>
                <a:sym typeface="Helvetica Neue"/>
              </a:rPr>
              <a:t>Brittle failures + path effect ?</a:t>
            </a:r>
            <a:br/>
            <a:endParaRPr sz="900"/>
          </a:p>
          <a:p>
            <a:pPr marL="127000" indent="-127000" algn="l">
              <a:lnSpc>
                <a:spcPct val="110000"/>
              </a:lnSpc>
              <a:buSzPct val="100000"/>
              <a:buChar char="-"/>
              <a:defRPr sz="1900" b="0">
                <a:latin typeface="Helvetica Neue Light"/>
                <a:ea typeface="Helvetica Neue Light"/>
                <a:cs typeface="Helvetica Neue Light"/>
                <a:sym typeface="Helvetica Neue Light"/>
              </a:defRPr>
            </a:pPr>
            <a:r>
              <a:t>Volcanic tremor:  </a:t>
            </a:r>
          </a:p>
          <a:p>
            <a:pPr marL="386080" lvl="1" indent="-132080" algn="l">
              <a:lnSpc>
                <a:spcPct val="110000"/>
              </a:lnSpc>
              <a:buSzPct val="100000"/>
              <a:buChar char="-"/>
              <a:defRPr sz="1600" b="0" i="1"/>
            </a:pPr>
            <a:r>
              <a:t>Long-lived resonating magma-filled conduit,</a:t>
            </a:r>
          </a:p>
          <a:p>
            <a:pPr marL="386080" lvl="1" indent="-132080" algn="l">
              <a:lnSpc>
                <a:spcPct val="110000"/>
              </a:lnSpc>
              <a:buSzPct val="100000"/>
              <a:buChar char="-"/>
              <a:defRPr sz="1600" b="0" i="1"/>
            </a:pPr>
            <a:r>
              <a:t>Flow-induced oscillations,</a:t>
            </a:r>
          </a:p>
          <a:p>
            <a:pPr marL="386080" lvl="1" indent="-132080" algn="l">
              <a:lnSpc>
                <a:spcPct val="110000"/>
              </a:lnSpc>
              <a:buSzPct val="100000"/>
              <a:buChar char="-"/>
              <a:defRPr sz="1600" b="0" i="1"/>
            </a:pPr>
            <a:r>
              <a:t>Bubble dynamics …</a:t>
            </a:r>
          </a:p>
        </p:txBody>
      </p:sp>
      <p:pic>
        <p:nvPicPr>
          <p:cNvPr id="163" name="Image" descr="Image"/>
          <p:cNvPicPr>
            <a:picLocks noChangeAspect="1"/>
          </p:cNvPicPr>
          <p:nvPr/>
        </p:nvPicPr>
        <p:blipFill>
          <a:blip r:embed="rId4">
            <a:extLst/>
          </a:blip>
          <a:stretch>
            <a:fillRect/>
          </a:stretch>
        </p:blipFill>
        <p:spPr>
          <a:xfrm>
            <a:off x="5899241" y="1809323"/>
            <a:ext cx="6555100" cy="6836141"/>
          </a:xfrm>
          <a:prstGeom prst="rect">
            <a:avLst/>
          </a:prstGeom>
          <a:ln w="12700">
            <a:miter lim="400000"/>
          </a:ln>
        </p:spPr>
      </p:pic>
      <p:pic>
        <p:nvPicPr>
          <p:cNvPr id="164" name="Rectangle Rectangle" descr="Rectangle Rectangle"/>
          <p:cNvPicPr>
            <a:picLocks/>
          </p:cNvPicPr>
          <p:nvPr/>
        </p:nvPicPr>
        <p:blipFill>
          <a:blip r:embed="rId5">
            <a:extLst/>
          </a:blip>
          <a:stretch>
            <a:fillRect/>
          </a:stretch>
        </p:blipFill>
        <p:spPr>
          <a:xfrm>
            <a:off x="431321" y="1866327"/>
            <a:ext cx="5140478" cy="1010831"/>
          </a:xfrm>
          <a:prstGeom prst="rect">
            <a:avLst/>
          </a:prstGeom>
        </p:spPr>
      </p:pic>
      <p:pic>
        <p:nvPicPr>
          <p:cNvPr id="166" name="Rectangle Rectangle" descr="Rectangle Rectangle"/>
          <p:cNvPicPr>
            <a:picLocks/>
          </p:cNvPicPr>
          <p:nvPr/>
        </p:nvPicPr>
        <p:blipFill>
          <a:blip r:embed="rId6">
            <a:extLst/>
          </a:blip>
          <a:stretch>
            <a:fillRect/>
          </a:stretch>
        </p:blipFill>
        <p:spPr>
          <a:xfrm>
            <a:off x="5904443" y="1802827"/>
            <a:ext cx="6544782" cy="1356487"/>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Link between detected VT earthquakes…"/>
          <p:cNvSpPr txBox="1"/>
          <p:nvPr/>
        </p:nvSpPr>
        <p:spPr>
          <a:xfrm>
            <a:off x="1372570" y="743602"/>
            <a:ext cx="10259660" cy="1455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30000"/>
              </a:lnSpc>
              <a:defRPr sz="3900" b="0">
                <a:latin typeface="Helvetica Neue Light"/>
                <a:ea typeface="Helvetica Neue Light"/>
                <a:cs typeface="Helvetica Neue Light"/>
                <a:sym typeface="Helvetica Neue Light"/>
              </a:defRPr>
            </a:pPr>
            <a:r>
              <a:t>Link between detected VT earthquakes </a:t>
            </a:r>
          </a:p>
          <a:p>
            <a:pPr>
              <a:lnSpc>
                <a:spcPct val="130000"/>
              </a:lnSpc>
              <a:defRPr sz="3900" b="0">
                <a:latin typeface="Helvetica Neue Light"/>
                <a:ea typeface="Helvetica Neue Light"/>
                <a:cs typeface="Helvetica Neue Light"/>
                <a:sym typeface="Helvetica Neue Light"/>
              </a:defRPr>
            </a:pPr>
            <a:r>
              <a:t>and magma transport ?</a:t>
            </a:r>
          </a:p>
        </p:txBody>
      </p:sp>
      <p:pic>
        <p:nvPicPr>
          <p:cNvPr id="172" name="Image" descr="Image"/>
          <p:cNvPicPr>
            <a:picLocks noChangeAspect="1"/>
          </p:cNvPicPr>
          <p:nvPr/>
        </p:nvPicPr>
        <p:blipFill>
          <a:blip r:embed="rId3">
            <a:extLst/>
          </a:blip>
          <a:stretch>
            <a:fillRect/>
          </a:stretch>
        </p:blipFill>
        <p:spPr>
          <a:xfrm>
            <a:off x="7604555" y="3074676"/>
            <a:ext cx="4875778" cy="4583844"/>
          </a:xfrm>
          <a:prstGeom prst="rect">
            <a:avLst/>
          </a:prstGeom>
          <a:ln w="12700">
            <a:miter lim="400000"/>
          </a:ln>
        </p:spPr>
      </p:pic>
      <p:sp>
        <p:nvSpPr>
          <p:cNvPr id="173" name="Flèche"/>
          <p:cNvSpPr/>
          <p:nvPr/>
        </p:nvSpPr>
        <p:spPr>
          <a:xfrm rot="13644435">
            <a:off x="8934277" y="4745908"/>
            <a:ext cx="596405" cy="221165"/>
          </a:xfrm>
          <a:prstGeom prst="rightArrow">
            <a:avLst>
              <a:gd name="adj1" fmla="val 55545"/>
              <a:gd name="adj2" fmla="val 93613"/>
            </a:avLst>
          </a:prstGeom>
          <a:solidFill>
            <a:schemeClr val="accent5">
              <a:hueOff val="-82419"/>
              <a:satOff val="-9513"/>
              <a:lumOff val="-16343"/>
            </a:schemeClr>
          </a:solidFill>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74" name="VT events related to stress perturbations caused by intruding magma bodies…"/>
          <p:cNvSpPr txBox="1"/>
          <p:nvPr/>
        </p:nvSpPr>
        <p:spPr>
          <a:xfrm>
            <a:off x="470781" y="3117699"/>
            <a:ext cx="7133774" cy="5646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lnSpc>
                <a:spcPct val="110000"/>
              </a:lnSpc>
              <a:spcBef>
                <a:spcPts val="2300"/>
              </a:spcBef>
              <a:defRPr sz="2600"/>
            </a:pPr>
            <a:r>
              <a:rPr dirty="0"/>
              <a:t>VT events related to stress perturbations caused by intruding magma bodies</a:t>
            </a:r>
          </a:p>
          <a:p>
            <a:pPr marL="305593" indent="-305593" algn="l">
              <a:lnSpc>
                <a:spcPct val="110000"/>
              </a:lnSpc>
              <a:spcBef>
                <a:spcPts val="2300"/>
              </a:spcBef>
              <a:buSzPct val="145000"/>
              <a:buChar char="-"/>
              <a:defRPr sz="2600" b="0"/>
            </a:pPr>
            <a:r>
              <a:rPr dirty="0"/>
              <a:t>Direct marker of the magma pathway ?</a:t>
            </a:r>
            <a:br>
              <a:rPr dirty="0"/>
            </a:br>
            <a:r>
              <a:rPr dirty="0"/>
              <a:t>(e.g., Grandin et al., 2011)</a:t>
            </a:r>
          </a:p>
          <a:p>
            <a:pPr marL="305593" indent="-305593" algn="l">
              <a:lnSpc>
                <a:spcPct val="110000"/>
              </a:lnSpc>
              <a:spcBef>
                <a:spcPts val="2300"/>
              </a:spcBef>
              <a:buSzPct val="145000"/>
              <a:buChar char="-"/>
              <a:defRPr sz="2600" b="0"/>
            </a:pPr>
            <a:r>
              <a:rPr dirty="0"/>
              <a:t>Activation of existing weak structures ? (Rubin and Gillard, 1998) ?</a:t>
            </a:r>
          </a:p>
          <a:p>
            <a:pPr marL="305593" indent="-305593" algn="l">
              <a:lnSpc>
                <a:spcPct val="110000"/>
              </a:lnSpc>
              <a:spcBef>
                <a:spcPts val="2300"/>
              </a:spcBef>
              <a:buSzPct val="145000"/>
              <a:buChar char="-"/>
              <a:defRPr sz="2600" b="0"/>
            </a:pPr>
            <a:r>
              <a:rPr dirty="0"/>
              <a:t>Distributed damage within the edifice ? (Carrier et al., 2015)</a:t>
            </a:r>
            <a:endParaRPr lang="fr-FR" dirty="0"/>
          </a:p>
          <a:p>
            <a:pPr marL="305593" indent="-305593" algn="l">
              <a:lnSpc>
                <a:spcPct val="110000"/>
              </a:lnSpc>
              <a:spcBef>
                <a:spcPts val="2300"/>
              </a:spcBef>
              <a:buSzPct val="145000"/>
              <a:buChar char="-"/>
              <a:defRPr sz="2600" b="0"/>
            </a:pPr>
            <a:r>
              <a:rPr lang="fr-FR" dirty="0" err="1"/>
              <a:t>Dike</a:t>
            </a:r>
            <a:r>
              <a:rPr lang="fr-FR" dirty="0"/>
              <a:t> inflation, </a:t>
            </a:r>
            <a:r>
              <a:rPr lang="fr-FR" dirty="0" err="1"/>
              <a:t>shear</a:t>
            </a:r>
            <a:r>
              <a:rPr lang="fr-FR" dirty="0"/>
              <a:t> joints / Tension zones ? (Hill, 1977 / Ukara &amp; </a:t>
            </a:r>
            <a:r>
              <a:rPr lang="fr-FR" dirty="0" err="1"/>
              <a:t>Tsukahara</a:t>
            </a:r>
            <a:r>
              <a:rPr lang="fr-FR" dirty="0"/>
              <a:t>)</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iton de la Fournaise: an excellent field laboratory"/>
          <p:cNvSpPr txBox="1"/>
          <p:nvPr/>
        </p:nvSpPr>
        <p:spPr>
          <a:xfrm>
            <a:off x="302672" y="356854"/>
            <a:ext cx="11457052" cy="733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4200" b="0">
                <a:latin typeface="Helvetica Neue Light"/>
                <a:ea typeface="Helvetica Neue Light"/>
                <a:cs typeface="Helvetica Neue Light"/>
                <a:sym typeface="Helvetica Neue Light"/>
              </a:defRPr>
            </a:lvl1pPr>
          </a:lstStyle>
          <a:p>
            <a:r>
              <a:t>Piton de la Fournaise: an excellent field laboratory</a:t>
            </a:r>
          </a:p>
        </p:txBody>
      </p:sp>
      <p:sp>
        <p:nvSpPr>
          <p:cNvPr id="179" name="A well monitored active volcano:…"/>
          <p:cNvSpPr txBox="1"/>
          <p:nvPr/>
        </p:nvSpPr>
        <p:spPr>
          <a:xfrm>
            <a:off x="720909" y="2052036"/>
            <a:ext cx="4289858" cy="2540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130000"/>
              </a:lnSpc>
              <a:defRPr sz="1800" b="0"/>
            </a:pPr>
            <a:r>
              <a:rPr sz="2200"/>
              <a:t>A well monitored active volcano:</a:t>
            </a:r>
            <a:r>
              <a:t> </a:t>
            </a:r>
          </a:p>
          <a:p>
            <a:pPr algn="l">
              <a:lnSpc>
                <a:spcPct val="130000"/>
              </a:lnSpc>
              <a:defRPr sz="1600" b="0">
                <a:latin typeface="Helvetica Neue Light"/>
                <a:ea typeface="Helvetica Neue Light"/>
                <a:cs typeface="Helvetica Neue Light"/>
                <a:sym typeface="Helvetica Neue Light"/>
              </a:defRPr>
            </a:pPr>
            <a:r>
              <a:t>- Active volcano (&gt;3 eruption/yr since 2014)</a:t>
            </a:r>
          </a:p>
          <a:p>
            <a:pPr algn="l">
              <a:lnSpc>
                <a:spcPct val="130000"/>
              </a:lnSpc>
              <a:defRPr sz="1600" b="0">
                <a:latin typeface="Helvetica Neue Light"/>
                <a:ea typeface="Helvetica Neue Light"/>
                <a:cs typeface="Helvetica Neue Light"/>
                <a:sym typeface="Helvetica Neue Light"/>
              </a:defRPr>
            </a:pPr>
            <a:r>
              <a:t>- dense network of Seismic+GPS stations</a:t>
            </a:r>
          </a:p>
          <a:p>
            <a:pPr algn="l">
              <a:lnSpc>
                <a:spcPct val="130000"/>
              </a:lnSpc>
              <a:defRPr sz="2200" b="0"/>
            </a:pPr>
            <a:endParaRPr/>
          </a:p>
          <a:p>
            <a:pPr algn="l">
              <a:lnSpc>
                <a:spcPct val="130000"/>
              </a:lnSpc>
              <a:defRPr sz="2200" b="0"/>
            </a:pPr>
            <a:r>
              <a:t>Importance of monitoring: </a:t>
            </a:r>
          </a:p>
          <a:p>
            <a:pPr algn="l">
              <a:lnSpc>
                <a:spcPct val="130000"/>
              </a:lnSpc>
              <a:defRPr sz="1600" b="0">
                <a:latin typeface="Helvetica Neue Light"/>
                <a:ea typeface="Helvetica Neue Light"/>
                <a:cs typeface="Helvetica Neue Light"/>
                <a:sym typeface="Helvetica Neue Light"/>
              </a:defRPr>
            </a:pPr>
            <a:r>
              <a:t>- Flank eruptions close to inhabited areas</a:t>
            </a:r>
          </a:p>
          <a:p>
            <a:pPr algn="l">
              <a:lnSpc>
                <a:spcPct val="130000"/>
              </a:lnSpc>
              <a:defRPr sz="1600" b="0">
                <a:latin typeface="Helvetica Neue Light"/>
                <a:ea typeface="Helvetica Neue Light"/>
                <a:cs typeface="Helvetica Neue Light"/>
                <a:sym typeface="Helvetica Neue Light"/>
              </a:defRPr>
            </a:pPr>
            <a:r>
              <a:t>- Popular tourist attraction (~500 000 visitors/yr)</a:t>
            </a:r>
          </a:p>
        </p:txBody>
      </p:sp>
      <p:sp>
        <p:nvSpPr>
          <p:cNvPr id="180" name="Eruptions between 1972 and 2000"/>
          <p:cNvSpPr txBox="1"/>
          <p:nvPr/>
        </p:nvSpPr>
        <p:spPr>
          <a:xfrm>
            <a:off x="5695000" y="1341751"/>
            <a:ext cx="4010407" cy="399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2000" b="0"/>
            </a:lvl1pPr>
          </a:lstStyle>
          <a:p>
            <a:r>
              <a:t>Eruptions between 1972 and 2000</a:t>
            </a:r>
          </a:p>
        </p:txBody>
      </p:sp>
      <p:pic>
        <p:nvPicPr>
          <p:cNvPr id="181" name="volcanoes.pdf" descr="volcanoes.pdf"/>
          <p:cNvPicPr>
            <a:picLocks noChangeAspect="1"/>
          </p:cNvPicPr>
          <p:nvPr/>
        </p:nvPicPr>
        <p:blipFill>
          <a:blip r:embed="rId3">
            <a:extLst/>
          </a:blip>
          <a:stretch>
            <a:fillRect/>
          </a:stretch>
        </p:blipFill>
        <p:spPr>
          <a:xfrm>
            <a:off x="311763" y="5554590"/>
            <a:ext cx="5080049" cy="2541199"/>
          </a:xfrm>
          <a:prstGeom prst="rect">
            <a:avLst/>
          </a:prstGeom>
          <a:ln w="12700">
            <a:miter lim="400000"/>
          </a:ln>
        </p:spPr>
      </p:pic>
      <p:sp>
        <p:nvSpPr>
          <p:cNvPr id="182" name="Cercle"/>
          <p:cNvSpPr/>
          <p:nvPr/>
        </p:nvSpPr>
        <p:spPr>
          <a:xfrm>
            <a:off x="3578471" y="7067317"/>
            <a:ext cx="186924" cy="186924"/>
          </a:xfrm>
          <a:prstGeom prst="ellipse">
            <a:avLst/>
          </a:prstGeom>
          <a:ln w="3175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3" name="Ligne"/>
          <p:cNvSpPr/>
          <p:nvPr/>
        </p:nvSpPr>
        <p:spPr>
          <a:xfrm flipV="1">
            <a:off x="3758513" y="5933469"/>
            <a:ext cx="2210238" cy="1207926"/>
          </a:xfrm>
          <a:prstGeom prst="line">
            <a:avLst/>
          </a:prstGeom>
          <a:ln w="254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184" name="Image" descr="Image"/>
          <p:cNvPicPr>
            <a:picLocks noChangeAspect="1"/>
          </p:cNvPicPr>
          <p:nvPr/>
        </p:nvPicPr>
        <p:blipFill>
          <a:blip r:embed="rId4">
            <a:extLst/>
          </a:blip>
          <a:stretch>
            <a:fillRect/>
          </a:stretch>
        </p:blipFill>
        <p:spPr>
          <a:xfrm>
            <a:off x="5728762" y="1738107"/>
            <a:ext cx="6256434" cy="729656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3">
            <a:extLst/>
          </a:blip>
          <a:stretch>
            <a:fillRect/>
          </a:stretch>
        </p:blipFill>
        <p:spPr>
          <a:xfrm>
            <a:off x="351603" y="4246131"/>
            <a:ext cx="4184631" cy="4637342"/>
          </a:xfrm>
          <a:prstGeom prst="rect">
            <a:avLst/>
          </a:prstGeom>
          <a:ln w="12700">
            <a:miter lim="400000"/>
          </a:ln>
        </p:spPr>
      </p:pic>
      <p:sp>
        <p:nvSpPr>
          <p:cNvPr id="189" name="Piton de la Fournaise: Recent volcanic activity"/>
          <p:cNvSpPr txBox="1"/>
          <p:nvPr/>
        </p:nvSpPr>
        <p:spPr>
          <a:xfrm>
            <a:off x="380301" y="415298"/>
            <a:ext cx="10578009" cy="733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4200" b="0">
                <a:latin typeface="Helvetica Neue Light"/>
                <a:ea typeface="Helvetica Neue Light"/>
                <a:cs typeface="Helvetica Neue Light"/>
                <a:sym typeface="Helvetica Neue Light"/>
              </a:defRPr>
            </a:lvl1pPr>
          </a:lstStyle>
          <a:p>
            <a:r>
              <a:t>Piton de la Fournaise: Recent volcanic activity</a:t>
            </a:r>
          </a:p>
        </p:txBody>
      </p:sp>
      <p:pic>
        <p:nvPicPr>
          <p:cNvPr id="190" name="Image" descr="Image"/>
          <p:cNvPicPr>
            <a:picLocks noChangeAspect="1"/>
          </p:cNvPicPr>
          <p:nvPr/>
        </p:nvPicPr>
        <p:blipFill>
          <a:blip r:embed="rId4">
            <a:extLst/>
          </a:blip>
          <a:stretch>
            <a:fillRect/>
          </a:stretch>
        </p:blipFill>
        <p:spPr>
          <a:xfrm>
            <a:off x="5919966" y="1578789"/>
            <a:ext cx="6647505" cy="6728942"/>
          </a:xfrm>
          <a:prstGeom prst="rect">
            <a:avLst/>
          </a:prstGeom>
          <a:ln w="12700">
            <a:miter lim="400000"/>
          </a:ln>
        </p:spPr>
      </p:pic>
      <p:sp>
        <p:nvSpPr>
          <p:cNvPr id="191" name="Major caldera collapse in 2007…"/>
          <p:cNvSpPr txBox="1"/>
          <p:nvPr/>
        </p:nvSpPr>
        <p:spPr>
          <a:xfrm>
            <a:off x="422066" y="1410808"/>
            <a:ext cx="4297808" cy="1766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228600" indent="-228600" algn="l">
              <a:lnSpc>
                <a:spcPct val="130000"/>
              </a:lnSpc>
              <a:buSzPct val="100000"/>
              <a:buChar char="-"/>
              <a:defRPr sz="2200" b="0">
                <a:latin typeface="Helvetica Neue Light"/>
                <a:ea typeface="Helvetica Neue Light"/>
                <a:cs typeface="Helvetica Neue Light"/>
                <a:sym typeface="Helvetica Neue Light"/>
              </a:defRPr>
            </a:pPr>
            <a:r>
              <a:t>Major caldera collapse in 2007</a:t>
            </a:r>
          </a:p>
          <a:p>
            <a:pPr marL="228600" indent="-228600" algn="l">
              <a:lnSpc>
                <a:spcPct val="130000"/>
              </a:lnSpc>
              <a:buSzPct val="100000"/>
              <a:buChar char="-"/>
              <a:defRPr sz="2200" b="0">
                <a:latin typeface="Helvetica Neue Light"/>
                <a:ea typeface="Helvetica Neue Light"/>
                <a:cs typeface="Helvetica Neue Light"/>
                <a:sym typeface="Helvetica Neue Light"/>
              </a:defRPr>
            </a:pPr>
            <a:r>
              <a:t>Inactive between 2010 and 2014</a:t>
            </a:r>
          </a:p>
          <a:p>
            <a:pPr marL="228600" indent="-228600" algn="l">
              <a:lnSpc>
                <a:spcPct val="130000"/>
              </a:lnSpc>
              <a:buSzPct val="100000"/>
              <a:buChar char="-"/>
              <a:defRPr sz="2200" b="0">
                <a:latin typeface="Helvetica Neue Light"/>
                <a:ea typeface="Helvetica Neue Light"/>
                <a:cs typeface="Helvetica Neue Light"/>
                <a:sym typeface="Helvetica Neue Light"/>
              </a:defRPr>
            </a:pPr>
            <a:r>
              <a:t>Since 2015: &gt; 3 eruptions/yr</a:t>
            </a:r>
          </a:p>
          <a:p>
            <a:pPr marL="228600" indent="-228600" algn="l">
              <a:lnSpc>
                <a:spcPct val="130000"/>
              </a:lnSpc>
              <a:buSzPct val="100000"/>
              <a:buChar char="-"/>
              <a:defRPr sz="2200" b="0">
                <a:latin typeface="Helvetica Neue Light"/>
                <a:ea typeface="Helvetica Neue Light"/>
                <a:cs typeface="Helvetica Neue Light"/>
                <a:sym typeface="Helvetica Neue Light"/>
              </a:defRPr>
            </a:pPr>
            <a:r>
              <a:t>Before 2010 : ~2.5 eruptions/yr</a:t>
            </a:r>
          </a:p>
        </p:txBody>
      </p:sp>
      <p:sp>
        <p:nvSpPr>
          <p:cNvPr id="192" name="Red lines = eruptive fissures."/>
          <p:cNvSpPr txBox="1"/>
          <p:nvPr/>
        </p:nvSpPr>
        <p:spPr>
          <a:xfrm>
            <a:off x="6597818" y="8547297"/>
            <a:ext cx="3707665" cy="436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2200" b="0">
                <a:solidFill>
                  <a:srgbClr val="FA0E1C"/>
                </a:solidFill>
              </a:defRPr>
            </a:lvl1pPr>
          </a:lstStyle>
          <a:p>
            <a:r>
              <a:t>Red lines = eruptive fissures.</a:t>
            </a:r>
          </a:p>
        </p:txBody>
      </p:sp>
      <p:sp>
        <p:nvSpPr>
          <p:cNvPr id="193" name="Eruptions between 2014 and 2018"/>
          <p:cNvSpPr txBox="1"/>
          <p:nvPr/>
        </p:nvSpPr>
        <p:spPr>
          <a:xfrm>
            <a:off x="6545899" y="1485615"/>
            <a:ext cx="4010407" cy="399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2000" b="0"/>
            </a:lvl1pPr>
          </a:lstStyle>
          <a:p>
            <a:r>
              <a:t>Eruptions between 2014 and 2018</a:t>
            </a:r>
          </a:p>
        </p:txBody>
      </p:sp>
      <p:grpSp>
        <p:nvGrpSpPr>
          <p:cNvPr id="202" name="Grouper"/>
          <p:cNvGrpSpPr/>
          <p:nvPr/>
        </p:nvGrpSpPr>
        <p:grpSpPr>
          <a:xfrm>
            <a:off x="3032258" y="4135193"/>
            <a:ext cx="624226" cy="561125"/>
            <a:chOff x="-25400" y="-12700"/>
            <a:chExt cx="624225" cy="561124"/>
          </a:xfrm>
        </p:grpSpPr>
        <p:pic>
          <p:nvPicPr>
            <p:cNvPr id="209" name="Ligne de connexion" descr="Ligne de connexion"/>
            <p:cNvPicPr>
              <a:picLocks/>
            </p:cNvPicPr>
            <p:nvPr/>
          </p:nvPicPr>
          <p:blipFill>
            <a:blip r:embed="rId5">
              <a:extLst/>
            </a:blip>
            <a:stretch>
              <a:fillRect/>
            </a:stretch>
          </p:blipFill>
          <p:spPr>
            <a:xfrm>
              <a:off x="275985" y="314144"/>
              <a:ext cx="175839" cy="234281"/>
            </a:xfrm>
            <a:prstGeom prst="rect">
              <a:avLst/>
            </a:prstGeom>
            <a:effectLst/>
          </p:spPr>
        </p:pic>
        <p:pic>
          <p:nvPicPr>
            <p:cNvPr id="211" name="Ligne de connexion" descr="Ligne de connexion"/>
            <p:cNvPicPr>
              <a:picLocks/>
            </p:cNvPicPr>
            <p:nvPr/>
          </p:nvPicPr>
          <p:blipFill>
            <a:blip r:embed="rId6">
              <a:extLst/>
            </a:blip>
            <a:stretch>
              <a:fillRect/>
            </a:stretch>
          </p:blipFill>
          <p:spPr>
            <a:xfrm>
              <a:off x="-25400" y="287707"/>
              <a:ext cx="206691" cy="166358"/>
            </a:xfrm>
            <a:prstGeom prst="rect">
              <a:avLst/>
            </a:prstGeom>
            <a:effectLst/>
          </p:spPr>
        </p:pic>
        <p:pic>
          <p:nvPicPr>
            <p:cNvPr id="213" name="Ligne de connexion" descr="Ligne de connexion"/>
            <p:cNvPicPr>
              <a:picLocks/>
            </p:cNvPicPr>
            <p:nvPr/>
          </p:nvPicPr>
          <p:blipFill>
            <a:blip r:embed="rId7">
              <a:extLst/>
            </a:blip>
            <a:stretch>
              <a:fillRect/>
            </a:stretch>
          </p:blipFill>
          <p:spPr>
            <a:xfrm>
              <a:off x="133999" y="289117"/>
              <a:ext cx="177867" cy="100095"/>
            </a:xfrm>
            <a:prstGeom prst="rect">
              <a:avLst/>
            </a:prstGeom>
            <a:effectLst/>
          </p:spPr>
        </p:pic>
        <p:pic>
          <p:nvPicPr>
            <p:cNvPr id="215" name="Ligne de connexion" descr="Ligne de connexion"/>
            <p:cNvPicPr>
              <a:picLocks/>
            </p:cNvPicPr>
            <p:nvPr/>
          </p:nvPicPr>
          <p:blipFill>
            <a:blip r:embed="rId8">
              <a:extLst/>
            </a:blip>
            <a:stretch>
              <a:fillRect/>
            </a:stretch>
          </p:blipFill>
          <p:spPr>
            <a:xfrm>
              <a:off x="258547" y="213497"/>
              <a:ext cx="265968" cy="128139"/>
            </a:xfrm>
            <a:prstGeom prst="rect">
              <a:avLst/>
            </a:prstGeom>
            <a:effectLst/>
          </p:spPr>
        </p:pic>
        <p:pic>
          <p:nvPicPr>
            <p:cNvPr id="217" name="Ligne de connexion" descr="Ligne de connexion"/>
            <p:cNvPicPr>
              <a:picLocks/>
            </p:cNvPicPr>
            <p:nvPr/>
          </p:nvPicPr>
          <p:blipFill>
            <a:blip r:embed="rId9">
              <a:extLst/>
            </a:blip>
            <a:stretch>
              <a:fillRect/>
            </a:stretch>
          </p:blipFill>
          <p:spPr>
            <a:xfrm>
              <a:off x="228657" y="59200"/>
              <a:ext cx="370169" cy="280267"/>
            </a:xfrm>
            <a:prstGeom prst="rect">
              <a:avLst/>
            </a:prstGeom>
            <a:effectLst/>
          </p:spPr>
        </p:pic>
        <p:pic>
          <p:nvPicPr>
            <p:cNvPr id="219" name="Ligne de connexion" descr="Ligne de connexion"/>
            <p:cNvPicPr>
              <a:picLocks/>
            </p:cNvPicPr>
            <p:nvPr/>
          </p:nvPicPr>
          <p:blipFill>
            <a:blip r:embed="rId10">
              <a:extLst/>
            </a:blip>
            <a:stretch>
              <a:fillRect/>
            </a:stretch>
          </p:blipFill>
          <p:spPr>
            <a:xfrm>
              <a:off x="4655" y="231990"/>
              <a:ext cx="185546" cy="96629"/>
            </a:xfrm>
            <a:prstGeom prst="rect">
              <a:avLst/>
            </a:prstGeom>
            <a:effectLst/>
          </p:spPr>
        </p:pic>
        <p:pic>
          <p:nvPicPr>
            <p:cNvPr id="221" name="Ligne de connexion" descr="Ligne de connexion"/>
            <p:cNvPicPr>
              <a:picLocks/>
            </p:cNvPicPr>
            <p:nvPr/>
          </p:nvPicPr>
          <p:blipFill>
            <a:blip r:embed="rId11">
              <a:extLst/>
            </a:blip>
            <a:stretch>
              <a:fillRect/>
            </a:stretch>
          </p:blipFill>
          <p:spPr>
            <a:xfrm>
              <a:off x="215219" y="-12700"/>
              <a:ext cx="268420" cy="345667"/>
            </a:xfrm>
            <a:prstGeom prst="rect">
              <a:avLst/>
            </a:prstGeom>
            <a:effectLst/>
          </p:spPr>
        </p:pic>
        <p:pic>
          <p:nvPicPr>
            <p:cNvPr id="223" name="Ligne de connexion" descr="Ligne de connexion"/>
            <p:cNvPicPr>
              <a:picLocks/>
            </p:cNvPicPr>
            <p:nvPr/>
          </p:nvPicPr>
          <p:blipFill>
            <a:blip r:embed="rId12">
              <a:extLst/>
            </a:blip>
            <a:stretch>
              <a:fillRect/>
            </a:stretch>
          </p:blipFill>
          <p:spPr>
            <a:xfrm>
              <a:off x="165927" y="120306"/>
              <a:ext cx="53707" cy="212652"/>
            </a:xfrm>
            <a:prstGeom prst="rect">
              <a:avLst/>
            </a:prstGeom>
            <a:effectLst/>
          </p:spPr>
        </p:pic>
      </p:grpSp>
      <p:pic>
        <p:nvPicPr>
          <p:cNvPr id="203" name="Ligne Ligne" descr="Ligne Ligne"/>
          <p:cNvPicPr>
            <a:picLocks/>
          </p:cNvPicPr>
          <p:nvPr/>
        </p:nvPicPr>
        <p:blipFill>
          <a:blip r:embed="rId13">
            <a:extLst/>
          </a:blip>
          <a:stretch>
            <a:fillRect/>
          </a:stretch>
        </p:blipFill>
        <p:spPr>
          <a:xfrm rot="20006078">
            <a:off x="2373004" y="4691702"/>
            <a:ext cx="869240" cy="339796"/>
          </a:xfrm>
          <a:prstGeom prst="rect">
            <a:avLst/>
          </a:prstGeom>
        </p:spPr>
      </p:pic>
      <p:pic>
        <p:nvPicPr>
          <p:cNvPr id="205" name="Ligne Ligne" descr="Ligne Ligne"/>
          <p:cNvPicPr>
            <a:picLocks/>
          </p:cNvPicPr>
          <p:nvPr/>
        </p:nvPicPr>
        <p:blipFill>
          <a:blip r:embed="rId14">
            <a:extLst/>
          </a:blip>
          <a:stretch>
            <a:fillRect/>
          </a:stretch>
        </p:blipFill>
        <p:spPr>
          <a:xfrm rot="16200000">
            <a:off x="679029" y="6603669"/>
            <a:ext cx="2916936" cy="339796"/>
          </a:xfrm>
          <a:prstGeom prst="rect">
            <a:avLst/>
          </a:prstGeom>
        </p:spPr>
      </p:pic>
      <p:sp>
        <p:nvSpPr>
          <p:cNvPr id="207" name="Deep magma…"/>
          <p:cNvSpPr txBox="1"/>
          <p:nvPr/>
        </p:nvSpPr>
        <p:spPr>
          <a:xfrm>
            <a:off x="2270430" y="6374643"/>
            <a:ext cx="2138863" cy="830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80000"/>
              </a:lnSpc>
              <a:defRPr sz="2100" b="0">
                <a:solidFill>
                  <a:srgbClr val="DB3B26"/>
                </a:solidFill>
                <a:latin typeface="Chalkduster"/>
                <a:ea typeface="Chalkduster"/>
                <a:cs typeface="Chalkduster"/>
                <a:sym typeface="Chalkduster"/>
              </a:defRPr>
            </a:pPr>
            <a:r>
              <a:t>Deep magma </a:t>
            </a:r>
          </a:p>
          <a:p>
            <a:pPr algn="l">
              <a:lnSpc>
                <a:spcPct val="80000"/>
              </a:lnSpc>
              <a:defRPr sz="2100" b="0">
                <a:solidFill>
                  <a:srgbClr val="DB3B26"/>
                </a:solidFill>
                <a:latin typeface="Chalkduster"/>
                <a:ea typeface="Chalkduster"/>
                <a:cs typeface="Chalkduster"/>
                <a:sym typeface="Chalkduster"/>
              </a:defRPr>
            </a:pPr>
            <a:r>
              <a:t>transfer ?</a:t>
            </a:r>
          </a:p>
        </p:txBody>
      </p:sp>
      <p:sp>
        <p:nvSpPr>
          <p:cNvPr id="208" name="Properties of shallow      magma migration?"/>
          <p:cNvSpPr txBox="1"/>
          <p:nvPr/>
        </p:nvSpPr>
        <p:spPr>
          <a:xfrm>
            <a:off x="2638730" y="3296529"/>
            <a:ext cx="3494760" cy="830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80000"/>
              </a:lnSpc>
              <a:defRPr sz="2100" b="0">
                <a:solidFill>
                  <a:srgbClr val="DB3B26"/>
                </a:solidFill>
                <a:latin typeface="Chalkduster"/>
                <a:ea typeface="Chalkduster"/>
                <a:cs typeface="Chalkduster"/>
                <a:sym typeface="Chalkduster"/>
              </a:defRPr>
            </a:pPr>
            <a:r>
              <a:t>Properties of shallow </a:t>
            </a:r>
            <a:br/>
            <a:r>
              <a:t>    magma migration?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iton de la Fournaise: Example of seismogram"/>
          <p:cNvSpPr txBox="1"/>
          <p:nvPr/>
        </p:nvSpPr>
        <p:spPr>
          <a:xfrm>
            <a:off x="358296" y="833388"/>
            <a:ext cx="10754565" cy="733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4200" b="0">
                <a:latin typeface="Helvetica Neue Light"/>
                <a:ea typeface="Helvetica Neue Light"/>
                <a:cs typeface="Helvetica Neue Light"/>
                <a:sym typeface="Helvetica Neue Light"/>
              </a:defRPr>
            </a:lvl1pPr>
          </a:lstStyle>
          <a:p>
            <a:r>
              <a:t>Piton de la Fournaise: Example of seismogram</a:t>
            </a:r>
          </a:p>
        </p:txBody>
      </p:sp>
      <p:pic>
        <p:nvPicPr>
          <p:cNvPr id="229" name="Screen Shot 2020-02-12 at 09.48.22.png" descr="Screen Shot 2020-02-12 at 09.48.22.png"/>
          <p:cNvPicPr>
            <a:picLocks noChangeAspect="1"/>
          </p:cNvPicPr>
          <p:nvPr/>
        </p:nvPicPr>
        <p:blipFill>
          <a:blip r:embed="rId3">
            <a:extLst/>
          </a:blip>
          <a:stretch>
            <a:fillRect/>
          </a:stretch>
        </p:blipFill>
        <p:spPr>
          <a:xfrm>
            <a:off x="1049746" y="3106882"/>
            <a:ext cx="10905308" cy="4376016"/>
          </a:xfrm>
          <a:prstGeom prst="rect">
            <a:avLst/>
          </a:prstGeom>
          <a:ln w="12700">
            <a:miter lim="400000"/>
          </a:ln>
        </p:spPr>
      </p:pic>
      <p:sp>
        <p:nvSpPr>
          <p:cNvPr id="230" name="15 min"/>
          <p:cNvSpPr txBox="1"/>
          <p:nvPr/>
        </p:nvSpPr>
        <p:spPr>
          <a:xfrm>
            <a:off x="7547755" y="3724140"/>
            <a:ext cx="1035102"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0"/>
            </a:lvl1pPr>
          </a:lstStyle>
          <a:p>
            <a:r>
              <a:t>15 min</a:t>
            </a:r>
          </a:p>
        </p:txBody>
      </p:sp>
      <p:sp>
        <p:nvSpPr>
          <p:cNvPr id="231" name="Time, sec"/>
          <p:cNvSpPr txBox="1"/>
          <p:nvPr/>
        </p:nvSpPr>
        <p:spPr>
          <a:xfrm>
            <a:off x="5813127" y="7193391"/>
            <a:ext cx="1737142"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b="0"/>
            </a:lvl1pPr>
          </a:lstStyle>
          <a:p>
            <a:r>
              <a:t>Time, sec</a:t>
            </a:r>
          </a:p>
        </p:txBody>
      </p:sp>
      <p:sp>
        <p:nvSpPr>
          <p:cNvPr id="232" name="Flèche double"/>
          <p:cNvSpPr/>
          <p:nvPr/>
        </p:nvSpPr>
        <p:spPr>
          <a:xfrm>
            <a:off x="6996714" y="5986031"/>
            <a:ext cx="4735338" cy="238185"/>
          </a:xfrm>
          <a:prstGeom prst="leftRightArrow">
            <a:avLst>
              <a:gd name="adj1" fmla="val 48900"/>
              <a:gd name="adj2" fmla="val 152941"/>
            </a:avLst>
          </a:prstGeom>
          <a:solidFill>
            <a:schemeClr val="accent5">
              <a:hueOff val="-82419"/>
              <a:satOff val="-9513"/>
              <a:lumOff val="-1634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3" name="Volcanic tremor"/>
          <p:cNvSpPr txBox="1"/>
          <p:nvPr/>
        </p:nvSpPr>
        <p:spPr>
          <a:xfrm>
            <a:off x="8362580" y="6148773"/>
            <a:ext cx="2399691"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Volcanic tremor</a:t>
            </a:r>
          </a:p>
        </p:txBody>
      </p:sp>
      <p:sp>
        <p:nvSpPr>
          <p:cNvPr id="234" name="Flèche double"/>
          <p:cNvSpPr/>
          <p:nvPr/>
        </p:nvSpPr>
        <p:spPr>
          <a:xfrm>
            <a:off x="2247771" y="5993560"/>
            <a:ext cx="2824193" cy="223127"/>
          </a:xfrm>
          <a:prstGeom prst="leftRightArrow">
            <a:avLst>
              <a:gd name="adj1" fmla="val 48900"/>
              <a:gd name="adj2" fmla="val 152941"/>
            </a:avLst>
          </a:prstGeom>
          <a:solidFill>
            <a:schemeClr val="accent5">
              <a:hueOff val="-82419"/>
              <a:satOff val="-9513"/>
              <a:lumOff val="-16343"/>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5" name="VT earthquakes"/>
          <p:cNvSpPr txBox="1"/>
          <p:nvPr/>
        </p:nvSpPr>
        <p:spPr>
          <a:xfrm>
            <a:off x="2465203" y="6148773"/>
            <a:ext cx="2389328"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VT earthquakes</a:t>
            </a:r>
          </a:p>
        </p:txBody>
      </p:sp>
      <p:sp>
        <p:nvSpPr>
          <p:cNvPr id="236" name="Ligne"/>
          <p:cNvSpPr/>
          <p:nvPr/>
        </p:nvSpPr>
        <p:spPr>
          <a:xfrm>
            <a:off x="7131194" y="4194946"/>
            <a:ext cx="1868223" cy="1"/>
          </a:xfrm>
          <a:prstGeom prst="line">
            <a:avLst/>
          </a:prstGeom>
          <a:ln w="25400">
            <a:solidFill>
              <a:srgbClr val="000000"/>
            </a:solidFill>
            <a:miter lim="400000"/>
            <a:headEnd type="triangle"/>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 descr="Image"/>
          <p:cNvPicPr>
            <a:picLocks noChangeAspect="1"/>
          </p:cNvPicPr>
          <p:nvPr/>
        </p:nvPicPr>
        <p:blipFill>
          <a:blip r:embed="rId3">
            <a:extLst/>
          </a:blip>
          <a:srcRect t="41135"/>
          <a:stretch>
            <a:fillRect/>
          </a:stretch>
        </p:blipFill>
        <p:spPr>
          <a:xfrm>
            <a:off x="7904339" y="4599981"/>
            <a:ext cx="4341268" cy="4288746"/>
          </a:xfrm>
          <a:prstGeom prst="rect">
            <a:avLst/>
          </a:prstGeom>
          <a:ln w="12700">
            <a:miter lim="400000"/>
          </a:ln>
        </p:spPr>
      </p:pic>
      <p:pic>
        <p:nvPicPr>
          <p:cNvPr id="241" name="Image" descr="Image"/>
          <p:cNvPicPr>
            <a:picLocks noChangeAspect="1"/>
          </p:cNvPicPr>
          <p:nvPr/>
        </p:nvPicPr>
        <p:blipFill>
          <a:blip r:embed="rId4">
            <a:extLst/>
          </a:blip>
          <a:srcRect b="57050"/>
          <a:stretch>
            <a:fillRect/>
          </a:stretch>
        </p:blipFill>
        <p:spPr>
          <a:xfrm>
            <a:off x="8189493" y="1477409"/>
            <a:ext cx="3771086" cy="2793732"/>
          </a:xfrm>
          <a:prstGeom prst="rect">
            <a:avLst/>
          </a:prstGeom>
          <a:ln w="12700">
            <a:miter lim="400000"/>
          </a:ln>
        </p:spPr>
      </p:pic>
      <p:sp>
        <p:nvSpPr>
          <p:cNvPr id="242" name="Ligne"/>
          <p:cNvSpPr/>
          <p:nvPr/>
        </p:nvSpPr>
        <p:spPr>
          <a:xfrm flipV="1">
            <a:off x="8432927" y="3145483"/>
            <a:ext cx="886539" cy="1531332"/>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43" name="Ligne"/>
          <p:cNvSpPr/>
          <p:nvPr/>
        </p:nvSpPr>
        <p:spPr>
          <a:xfrm flipH="1" flipV="1">
            <a:off x="9830892" y="3143139"/>
            <a:ext cx="2373793" cy="1536020"/>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44" name="Rectangle"/>
          <p:cNvSpPr/>
          <p:nvPr/>
        </p:nvSpPr>
        <p:spPr>
          <a:xfrm>
            <a:off x="9314991" y="2581599"/>
            <a:ext cx="533971" cy="572525"/>
          </a:xfrm>
          <a:prstGeom prst="rect">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245" name="fig.gif" descr="fig.gif"/>
          <p:cNvPicPr>
            <a:picLocks/>
          </p:cNvPicPr>
          <p:nvPr/>
        </p:nvPicPr>
        <p:blipFill>
          <a:blip r:embed="rId5">
            <a:extLst/>
          </a:blip>
          <a:stretch>
            <a:fillRect/>
          </a:stretch>
        </p:blipFill>
        <p:spPr>
          <a:xfrm>
            <a:off x="738768" y="2996479"/>
            <a:ext cx="6396229" cy="6081554"/>
          </a:xfrm>
          <a:prstGeom prst="rect">
            <a:avLst/>
          </a:prstGeom>
          <a:ln w="12700">
            <a:miter lim="400000"/>
          </a:ln>
        </p:spPr>
      </p:pic>
      <p:sp>
        <p:nvSpPr>
          <p:cNvPr id="246" name="VT seismicity - Template Matching"/>
          <p:cNvSpPr txBox="1"/>
          <p:nvPr/>
        </p:nvSpPr>
        <p:spPr>
          <a:xfrm>
            <a:off x="755299" y="331165"/>
            <a:ext cx="736450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VT seismicity - Template Matching</a:t>
            </a:r>
          </a:p>
        </p:txBody>
      </p:sp>
      <p:sp>
        <p:nvSpPr>
          <p:cNvPr id="247" name="Template catalog (~1000 events)"/>
          <p:cNvSpPr txBox="1"/>
          <p:nvPr/>
        </p:nvSpPr>
        <p:spPr>
          <a:xfrm>
            <a:off x="8465918" y="4701311"/>
            <a:ext cx="2516658" cy="300178"/>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defRPr sz="1300" b="0"/>
            </a:lvl1pPr>
          </a:lstStyle>
          <a:p>
            <a:r>
              <a:t>Template catalog (~1000 events)</a:t>
            </a:r>
          </a:p>
        </p:txBody>
      </p:sp>
      <p:sp>
        <p:nvSpPr>
          <p:cNvPr id="248" name="Green dots: “deep” events (below sea level)…"/>
          <p:cNvSpPr txBox="1"/>
          <p:nvPr/>
        </p:nvSpPr>
        <p:spPr>
          <a:xfrm>
            <a:off x="8482562" y="9046399"/>
            <a:ext cx="3660522" cy="542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120000"/>
              </a:lnSpc>
              <a:defRPr sz="1400" b="0">
                <a:solidFill>
                  <a:srgbClr val="24D057"/>
                </a:solidFill>
              </a:defRPr>
            </a:pPr>
            <a:r>
              <a:t>Green dots: “deep” events (below sea level)</a:t>
            </a:r>
          </a:p>
          <a:p>
            <a:pPr algn="l">
              <a:lnSpc>
                <a:spcPct val="120000"/>
              </a:lnSpc>
              <a:defRPr sz="1400" b="0">
                <a:solidFill>
                  <a:srgbClr val="1656CE"/>
                </a:solidFill>
              </a:defRPr>
            </a:pPr>
            <a:r>
              <a:t>Blue dots: “shallow” events (above sea level)</a:t>
            </a:r>
          </a:p>
        </p:txBody>
      </p:sp>
      <p:sp>
        <p:nvSpPr>
          <p:cNvPr id="249" name="Quasi real-time implementation at OVPF…"/>
          <p:cNvSpPr txBox="1"/>
          <p:nvPr/>
        </p:nvSpPr>
        <p:spPr>
          <a:xfrm>
            <a:off x="953876" y="1214390"/>
            <a:ext cx="5848717" cy="1582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130000"/>
              </a:lnSpc>
              <a:defRPr sz="2200" b="0"/>
            </a:pPr>
            <a:r>
              <a:rPr lang="fr-FR" dirty="0" err="1"/>
              <a:t>Analysis</a:t>
            </a:r>
            <a:r>
              <a:rPr lang="fr-FR" dirty="0"/>
              <a:t> of</a:t>
            </a:r>
            <a:r>
              <a:rPr dirty="0"/>
              <a:t> OVPF</a:t>
            </a:r>
            <a:r>
              <a:rPr lang="fr-FR" dirty="0"/>
              <a:t> </a:t>
            </a:r>
            <a:r>
              <a:rPr lang="fr-FR" dirty="0" err="1"/>
              <a:t>seismicity</a:t>
            </a:r>
            <a:endParaRPr dirty="0"/>
          </a:p>
          <a:p>
            <a:pPr marL="478790" lvl="1" indent="-148590" algn="l">
              <a:lnSpc>
                <a:spcPct val="130000"/>
              </a:lnSpc>
              <a:buSzPct val="100000"/>
              <a:buChar char="-"/>
              <a:defRPr sz="1800" b="0">
                <a:latin typeface="Helvetica Neue Light"/>
                <a:ea typeface="Helvetica Neue Light"/>
                <a:cs typeface="Helvetica Neue Light"/>
                <a:sym typeface="Helvetica Neue Light"/>
              </a:defRPr>
            </a:pPr>
            <a:r>
              <a:rPr dirty="0"/>
              <a:t>Template events updated continuously</a:t>
            </a:r>
          </a:p>
          <a:p>
            <a:pPr marL="478790" lvl="1" indent="-148590" algn="l">
              <a:lnSpc>
                <a:spcPct val="130000"/>
              </a:lnSpc>
              <a:buSzPct val="100000"/>
              <a:buChar char="-"/>
              <a:defRPr sz="1800" b="0">
                <a:latin typeface="Helvetica Neue Light"/>
                <a:ea typeface="Helvetica Neue Light"/>
                <a:cs typeface="Helvetica Neue Light"/>
                <a:sym typeface="Helvetica Neue Light"/>
              </a:defRPr>
            </a:pPr>
            <a:r>
              <a:rPr dirty="0"/>
              <a:t>Analysis of continuous broadband data</a:t>
            </a:r>
          </a:p>
          <a:p>
            <a:pPr marL="478790" lvl="1" indent="-148590" algn="l">
              <a:lnSpc>
                <a:spcPct val="130000"/>
              </a:lnSpc>
              <a:buSzPct val="100000"/>
              <a:buChar char="-"/>
              <a:defRPr sz="1800" b="0">
                <a:latin typeface="Helvetica Neue Light"/>
                <a:ea typeface="Helvetica Neue Light"/>
                <a:cs typeface="Helvetica Neue Light"/>
                <a:sym typeface="Helvetica Neue Light"/>
              </a:defRPr>
            </a:pPr>
            <a:r>
              <a:rPr dirty="0"/>
              <a:t>Using multiple stations in the 5-30Hz frequency band</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age" descr="Image"/>
          <p:cNvPicPr>
            <a:picLocks noChangeAspect="1"/>
          </p:cNvPicPr>
          <p:nvPr/>
        </p:nvPicPr>
        <p:blipFill>
          <a:blip r:embed="rId3">
            <a:extLst/>
          </a:blip>
          <a:srcRect t="41220"/>
          <a:stretch>
            <a:fillRect/>
          </a:stretch>
        </p:blipFill>
        <p:spPr>
          <a:xfrm>
            <a:off x="7898724" y="4602882"/>
            <a:ext cx="4352646" cy="4293804"/>
          </a:xfrm>
          <a:prstGeom prst="rect">
            <a:avLst/>
          </a:prstGeom>
          <a:ln w="12700">
            <a:miter lim="400000"/>
          </a:ln>
        </p:spPr>
      </p:pic>
      <p:pic>
        <p:nvPicPr>
          <p:cNvPr id="254" name="Image" descr="Image"/>
          <p:cNvPicPr>
            <a:picLocks noChangeAspect="1"/>
          </p:cNvPicPr>
          <p:nvPr/>
        </p:nvPicPr>
        <p:blipFill>
          <a:blip r:embed="rId4">
            <a:extLst/>
          </a:blip>
          <a:srcRect b="57050"/>
          <a:stretch>
            <a:fillRect/>
          </a:stretch>
        </p:blipFill>
        <p:spPr>
          <a:xfrm>
            <a:off x="8189493" y="1477409"/>
            <a:ext cx="3771086" cy="2793732"/>
          </a:xfrm>
          <a:prstGeom prst="rect">
            <a:avLst/>
          </a:prstGeom>
          <a:ln w="12700">
            <a:miter lim="400000"/>
          </a:ln>
        </p:spPr>
      </p:pic>
      <p:sp>
        <p:nvSpPr>
          <p:cNvPr id="255" name="Ligne"/>
          <p:cNvSpPr/>
          <p:nvPr/>
        </p:nvSpPr>
        <p:spPr>
          <a:xfrm flipV="1">
            <a:off x="8432927" y="3145483"/>
            <a:ext cx="886539" cy="1531332"/>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6" name="Ligne"/>
          <p:cNvSpPr/>
          <p:nvPr/>
        </p:nvSpPr>
        <p:spPr>
          <a:xfrm flipH="1" flipV="1">
            <a:off x="9830892" y="3143139"/>
            <a:ext cx="2373793" cy="1536020"/>
          </a:xfrm>
          <a:prstGeom prst="line">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57" name="Rectangle"/>
          <p:cNvSpPr/>
          <p:nvPr/>
        </p:nvSpPr>
        <p:spPr>
          <a:xfrm>
            <a:off x="9314991" y="2581599"/>
            <a:ext cx="533971" cy="572525"/>
          </a:xfrm>
          <a:prstGeom prst="rect">
            <a:avLst/>
          </a:prstGeom>
          <a:ln w="12700">
            <a:solidFill>
              <a:srgbClr val="0000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258" name="fig.gif" descr="fig.gif"/>
          <p:cNvPicPr>
            <a:picLocks/>
          </p:cNvPicPr>
          <p:nvPr/>
        </p:nvPicPr>
        <p:blipFill>
          <a:blip r:embed="rId5">
            <a:extLst/>
          </a:blip>
          <a:stretch>
            <a:fillRect/>
          </a:stretch>
        </p:blipFill>
        <p:spPr>
          <a:xfrm>
            <a:off x="738768" y="2996479"/>
            <a:ext cx="6396229" cy="6081554"/>
          </a:xfrm>
          <a:prstGeom prst="rect">
            <a:avLst/>
          </a:prstGeom>
          <a:ln w="12700">
            <a:miter lim="400000"/>
          </a:ln>
        </p:spPr>
      </p:pic>
      <p:sp>
        <p:nvSpPr>
          <p:cNvPr id="259" name="VT seismicity - Template Matching"/>
          <p:cNvSpPr txBox="1"/>
          <p:nvPr/>
        </p:nvSpPr>
        <p:spPr>
          <a:xfrm>
            <a:off x="755299" y="331165"/>
            <a:ext cx="736450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130000"/>
              </a:lnSpc>
              <a:defRPr sz="3900" b="0">
                <a:latin typeface="Helvetica Neue Light"/>
                <a:ea typeface="Helvetica Neue Light"/>
                <a:cs typeface="Helvetica Neue Light"/>
                <a:sym typeface="Helvetica Neue Light"/>
              </a:defRPr>
            </a:lvl1pPr>
          </a:lstStyle>
          <a:p>
            <a:r>
              <a:t>VT seismicity - Template Matching</a:t>
            </a:r>
          </a:p>
        </p:txBody>
      </p:sp>
      <p:sp>
        <p:nvSpPr>
          <p:cNvPr id="260" name="Green dots: “deep” events (below sea level)…"/>
          <p:cNvSpPr txBox="1"/>
          <p:nvPr/>
        </p:nvSpPr>
        <p:spPr>
          <a:xfrm>
            <a:off x="8482562" y="9046399"/>
            <a:ext cx="3660522" cy="542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120000"/>
              </a:lnSpc>
              <a:defRPr sz="1400" b="0">
                <a:solidFill>
                  <a:srgbClr val="24D057"/>
                </a:solidFill>
              </a:defRPr>
            </a:pPr>
            <a:r>
              <a:t>Green dots: “deep” events (below sea level)</a:t>
            </a:r>
          </a:p>
          <a:p>
            <a:pPr algn="l">
              <a:lnSpc>
                <a:spcPct val="120000"/>
              </a:lnSpc>
              <a:defRPr sz="1400" b="0">
                <a:solidFill>
                  <a:srgbClr val="1656CE"/>
                </a:solidFill>
              </a:defRPr>
            </a:pPr>
            <a:r>
              <a:t>Blue dots: “shallow” events (above sea level)</a:t>
            </a:r>
          </a:p>
        </p:txBody>
      </p:sp>
      <p:sp>
        <p:nvSpPr>
          <p:cNvPr id="261" name="Detected events (&gt;24300 events)"/>
          <p:cNvSpPr txBox="1"/>
          <p:nvPr/>
        </p:nvSpPr>
        <p:spPr>
          <a:xfrm>
            <a:off x="8465918" y="4701311"/>
            <a:ext cx="2553475" cy="300178"/>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lnSpc>
                <a:spcPct val="90000"/>
              </a:lnSpc>
              <a:defRPr sz="1300" b="0"/>
            </a:lvl1pPr>
          </a:lstStyle>
          <a:p>
            <a:r>
              <a:t>Detected events (&gt;24300 events)</a:t>
            </a:r>
          </a:p>
        </p:txBody>
      </p:sp>
      <p:sp>
        <p:nvSpPr>
          <p:cNvPr id="262" name="24300 detections between 2014 and 2018…"/>
          <p:cNvSpPr txBox="1"/>
          <p:nvPr/>
        </p:nvSpPr>
        <p:spPr>
          <a:xfrm>
            <a:off x="953876" y="1235761"/>
            <a:ext cx="5373447" cy="1179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130000"/>
              </a:lnSpc>
              <a:defRPr sz="2200" b="0"/>
            </a:pPr>
            <a:r>
              <a:t>24300 detections between 2014 and 2018</a:t>
            </a:r>
          </a:p>
          <a:p>
            <a:pPr marL="478790" lvl="1" indent="-148590" algn="l">
              <a:lnSpc>
                <a:spcPct val="130000"/>
              </a:lnSpc>
              <a:buSzPct val="100000"/>
              <a:buChar char="-"/>
              <a:defRPr sz="1800" b="0">
                <a:latin typeface="Helvetica Neue Light"/>
                <a:ea typeface="Helvetica Neue Light"/>
                <a:cs typeface="Helvetica Neue Light"/>
                <a:sym typeface="Helvetica Neue Light"/>
              </a:defRPr>
            </a:pPr>
            <a:r>
              <a:t>8050 deep events (below sea level)</a:t>
            </a:r>
          </a:p>
          <a:p>
            <a:pPr marL="478790" lvl="1" indent="-148590" algn="l">
              <a:lnSpc>
                <a:spcPct val="130000"/>
              </a:lnSpc>
              <a:buSzPct val="100000"/>
              <a:buChar char="-"/>
              <a:defRPr sz="1800" b="0">
                <a:latin typeface="Helvetica Neue Light"/>
                <a:ea typeface="Helvetica Neue Light"/>
                <a:cs typeface="Helvetica Neue Light"/>
                <a:sym typeface="Helvetica Neue Light"/>
              </a:defRPr>
            </a:pPr>
            <a:r>
              <a:t>16250 shallow events (above sea level)</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3075</Words>
  <Application>Microsoft Macintosh PowerPoint</Application>
  <PresentationFormat>Personnalisé</PresentationFormat>
  <Paragraphs>332</Paragraphs>
  <Slides>29</Slides>
  <Notes>27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29</vt:i4>
      </vt:variant>
    </vt:vector>
  </HeadingPairs>
  <TitlesOfParts>
    <vt:vector size="38" baseType="lpstr">
      <vt:lpstr>Arial</vt:lpstr>
      <vt:lpstr>Chalkduster</vt:lpstr>
      <vt:lpstr>Helvetica Light</vt:lpstr>
      <vt:lpstr>Helvetica Neue</vt:lpstr>
      <vt:lpstr>Helvetica Neue Bold Condensed</vt:lpstr>
      <vt:lpstr>Helvetica Neue Light</vt:lpstr>
      <vt:lpstr>Helvetica Neue Medium</vt:lpstr>
      <vt:lpstr>Helvetica Neue Thin</vt: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Microsoft Office User</cp:lastModifiedBy>
  <cp:revision>3</cp:revision>
  <dcterms:modified xsi:type="dcterms:W3CDTF">2021-11-15T14:32:15Z</dcterms:modified>
</cp:coreProperties>
</file>