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582" r:id="rId3"/>
    <p:sldId id="360" r:id="rId4"/>
    <p:sldId id="612" r:id="rId5"/>
    <p:sldId id="607" r:id="rId6"/>
    <p:sldId id="263" r:id="rId7"/>
    <p:sldId id="682" r:id="rId8"/>
    <p:sldId id="683" r:id="rId9"/>
    <p:sldId id="264" r:id="rId10"/>
    <p:sldId id="684" r:id="rId11"/>
    <p:sldId id="685" r:id="rId12"/>
    <p:sldId id="686" r:id="rId13"/>
    <p:sldId id="260" r:id="rId14"/>
    <p:sldId id="687" r:id="rId15"/>
    <p:sldId id="688" r:id="rId16"/>
    <p:sldId id="671" r:id="rId17"/>
    <p:sldId id="689" r:id="rId18"/>
    <p:sldId id="690" r:id="rId19"/>
    <p:sldId id="266" r:id="rId20"/>
    <p:sldId id="691" r:id="rId21"/>
    <p:sldId id="679" r:id="rId22"/>
    <p:sldId id="580" r:id="rId23"/>
    <p:sldId id="576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B9FEF-A9D1-4949-938D-FCA9AE3C5CA5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B5EA4-9445-47CC-AB4B-B6B90669D5A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367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9946E-8611-4EBE-8AFB-F9ED452CEE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07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D9946E-8611-4EBE-8AFB-F9ED452CEE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3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ED2569-C05A-4A8B-A2ED-B12FDDEB69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430E43C-A1BB-48E3-A6C0-DFBE872D7A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ED39FA1-9601-4058-90CD-DB54949C0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2C7C-F606-4D1A-87F0-571ADB241736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E0483F-1A34-41D0-9F47-F65AD7A3F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C5D904-1F1E-419B-8EA2-6CD2DB562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17766-8F88-4609-9DB0-0C1CE4D68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7221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015889-D883-4307-AD2D-C400E7D5D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7973DDB-94E3-4F9F-A323-D7F444EC6F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C901AC8-51C4-411A-9EEC-236E51943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2C7C-F606-4D1A-87F0-571ADB241736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CD28318-6766-4302-9784-127921917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0F1FDE-A2A9-49CC-B50B-F384C48E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17766-8F88-4609-9DB0-0C1CE4D68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51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9D8F995-F17D-4891-A050-C023B82597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42E62C-55A8-4D1D-BDB9-9629CBFD6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32A232-DFD0-4366-B8DB-E7B6277FA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2C7C-F606-4D1A-87F0-571ADB241736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55690A4-41AD-459A-A4B3-72F0D24D7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B21620-EE72-463F-87BE-80D300820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17766-8F88-4609-9DB0-0C1CE4D68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418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présentation +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93993A4C-39C2-4708-9AB8-BE966874A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3264"/>
            <a:ext cx="12192000" cy="447675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88DD117-850B-4FE9-B546-FCF9729A39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0775"/>
            <a:ext cx="12192000" cy="65722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23699BE-FAC2-4010-B797-0D0C7EFD9AAF}"/>
              </a:ext>
            </a:extLst>
          </p:cNvPr>
          <p:cNvSpPr txBox="1"/>
          <p:nvPr userDrawn="1"/>
        </p:nvSpPr>
        <p:spPr>
          <a:xfrm>
            <a:off x="11105208" y="6446827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592630F0-243A-4E49-B64D-586F01C97309}" type="datetime1">
              <a:rPr lang="fr-FR" sz="1200" b="1" smtClean="0">
                <a:solidFill>
                  <a:schemeClr val="bg1"/>
                </a:solidFill>
                <a:latin typeface="+mn-lt"/>
              </a:rPr>
              <a:pPr algn="r"/>
              <a:t>17/11/2021</a:t>
            </a:fld>
            <a:endParaRPr lang="fr-FR" sz="1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7CB8F4F-5A80-4524-B94A-1CA78E862C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381250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id="{3520ACBE-8D55-4FF4-BC42-81E04D59F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7882" y="3022548"/>
            <a:ext cx="11105478" cy="699882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latin typeface="Jura" panose="00000500000000000000" pitchFamily="2" charset="0"/>
              </a:defRPr>
            </a:lvl1pPr>
          </a:lstStyle>
          <a:p>
            <a:r>
              <a:rPr lang="en-US" noProof="0" dirty="0"/>
              <a:t>Title of the presentation</a:t>
            </a:r>
          </a:p>
        </p:txBody>
      </p:sp>
      <p:sp>
        <p:nvSpPr>
          <p:cNvPr id="17" name="Espace réservé du texte 4">
            <a:extLst>
              <a:ext uri="{FF2B5EF4-FFF2-40B4-BE49-F238E27FC236}">
                <a16:creationId xmlns:a16="http://schemas.microsoft.com/office/drawing/2014/main" id="{F2F1C5E1-9C3F-4427-AF7C-C8D953714F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882" y="4440056"/>
            <a:ext cx="11105478" cy="613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Jura" panose="00000500000000000000" pitchFamily="2" charset="0"/>
              </a:defRPr>
            </a:lvl1pPr>
          </a:lstStyle>
          <a:p>
            <a:pPr lvl="0"/>
            <a:r>
              <a:rPr lang="en-US" noProof="0" dirty="0"/>
              <a:t>Sous-</a:t>
            </a:r>
            <a:r>
              <a:rPr lang="en-US" noProof="0" dirty="0" err="1"/>
              <a:t>titre</a:t>
            </a:r>
            <a:endParaRPr lang="en-US" noProof="0"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791D999-5746-4397-A7CC-7DF0FD1118E3}"/>
              </a:ext>
            </a:extLst>
          </p:cNvPr>
          <p:cNvCxnSpPr/>
          <p:nvPr userDrawn="1"/>
        </p:nvCxnSpPr>
        <p:spPr>
          <a:xfrm>
            <a:off x="5305313" y="4363728"/>
            <a:ext cx="158137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06D4DC0-C8D6-44BB-86EF-CE18457AE422}"/>
              </a:ext>
            </a:extLst>
          </p:cNvPr>
          <p:cNvSpPr txBox="1"/>
          <p:nvPr userDrawn="1"/>
        </p:nvSpPr>
        <p:spPr>
          <a:xfrm>
            <a:off x="5305313" y="6267777"/>
            <a:ext cx="44100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FF0000"/>
                </a:solidFill>
              </a:rPr>
              <a:t>Confidential</a:t>
            </a:r>
            <a:endParaRPr lang="fr-FR" sz="1400" b="1" dirty="0">
              <a:solidFill>
                <a:srgbClr val="FF000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document is the exclusive property of FEBUS OPTICS</a:t>
            </a:r>
            <a:endParaRPr lang="fr-F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46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7CD4FCD-EBF6-4E4C-A1A7-A3A87C2D2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18CD14-96E2-417F-8E19-FC260B2B9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95" y="531643"/>
            <a:ext cx="6369506" cy="985094"/>
          </a:xfrm>
          <a:prstGeom prst="rect">
            <a:avLst/>
          </a:prstGeom>
        </p:spPr>
      </p:pic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E798661A-EFDD-4D73-A4CF-151C51515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833" y="777731"/>
            <a:ext cx="5716016" cy="48409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spc="300" baseline="0">
                <a:solidFill>
                  <a:schemeClr val="tx1"/>
                </a:solidFill>
                <a:latin typeface="Jura" panose="00000500000000000000" pitchFamily="2" charset="0"/>
              </a:defRPr>
            </a:lvl1pPr>
            <a:lvl2pPr marL="457200" indent="0">
              <a:buNone/>
              <a:defRPr sz="2000" spc="300"/>
            </a:lvl2pPr>
            <a:lvl3pPr marL="914400" indent="0">
              <a:buNone/>
              <a:defRPr sz="2000" spc="300"/>
            </a:lvl3pPr>
            <a:lvl4pPr marL="1371600" indent="0">
              <a:buNone/>
              <a:defRPr sz="2000" spc="300"/>
            </a:lvl4pPr>
            <a:lvl5pPr marL="1828800" indent="0">
              <a:buNone/>
              <a:defRPr sz="2000" spc="300"/>
            </a:lvl5pPr>
          </a:lstStyle>
          <a:p>
            <a:pPr lvl="0"/>
            <a:r>
              <a:rPr lang="fr-FR" dirty="0"/>
              <a:t>RUBRIQUE / TITRE SOUS-PARTIE</a:t>
            </a:r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35DE4178-8A8E-4FC3-8053-167152EED6D7}"/>
              </a:ext>
            </a:extLst>
          </p:cNvPr>
          <p:cNvSpPr txBox="1">
            <a:spLocks/>
          </p:cNvSpPr>
          <p:nvPr userDrawn="1"/>
        </p:nvSpPr>
        <p:spPr>
          <a:xfrm>
            <a:off x="9928859" y="6474528"/>
            <a:ext cx="2057400" cy="2244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84255-A243-461F-B9A5-B9CDF14B515E}" type="slidenum">
              <a:rPr lang="fr-FR" b="1" smtClean="0">
                <a:solidFill>
                  <a:schemeClr val="bg1"/>
                </a:solidFill>
                <a:latin typeface="Jura" panose="00000500000000000000" pitchFamily="2" charset="0"/>
              </a:rPr>
              <a:pPr/>
              <a:t>‹N°›</a:t>
            </a:fld>
            <a:endParaRPr lang="fr-FR" b="1" dirty="0">
              <a:solidFill>
                <a:schemeClr val="bg1"/>
              </a:solidFill>
              <a:latin typeface="Jura" panose="00000500000000000000" pitchFamily="2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ED51CD-9CFC-4EC8-9FB8-67270E6168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9" y="531643"/>
            <a:ext cx="987183" cy="9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14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7CD4FCD-EBF6-4E4C-A1A7-A3A87C2D2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18CD14-96E2-417F-8E19-FC260B2B9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95" y="531643"/>
            <a:ext cx="6369506" cy="985094"/>
          </a:xfrm>
          <a:prstGeom prst="rect">
            <a:avLst/>
          </a:prstGeom>
        </p:spPr>
      </p:pic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E798661A-EFDD-4D73-A4CF-151C51515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833" y="777731"/>
            <a:ext cx="5716016" cy="48409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spc="300" baseline="0">
                <a:solidFill>
                  <a:schemeClr val="tx1"/>
                </a:solidFill>
                <a:latin typeface="Jura" panose="00000500000000000000" pitchFamily="2" charset="0"/>
              </a:defRPr>
            </a:lvl1pPr>
            <a:lvl2pPr marL="457200" indent="0">
              <a:buNone/>
              <a:defRPr sz="2000" spc="300"/>
            </a:lvl2pPr>
            <a:lvl3pPr marL="914400" indent="0">
              <a:buNone/>
              <a:defRPr sz="2000" spc="300"/>
            </a:lvl3pPr>
            <a:lvl4pPr marL="1371600" indent="0">
              <a:buNone/>
              <a:defRPr sz="2000" spc="300"/>
            </a:lvl4pPr>
            <a:lvl5pPr marL="1828800" indent="0">
              <a:buNone/>
              <a:defRPr sz="2000" spc="300"/>
            </a:lvl5pPr>
          </a:lstStyle>
          <a:p>
            <a:pPr lvl="0"/>
            <a:r>
              <a:rPr lang="fr-FR" dirty="0"/>
              <a:t>RUBRIQUE / TITRE SOUS-PARTIE</a:t>
            </a:r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35DE4178-8A8E-4FC3-8053-167152EED6D7}"/>
              </a:ext>
            </a:extLst>
          </p:cNvPr>
          <p:cNvSpPr txBox="1">
            <a:spLocks/>
          </p:cNvSpPr>
          <p:nvPr userDrawn="1"/>
        </p:nvSpPr>
        <p:spPr>
          <a:xfrm>
            <a:off x="9928859" y="6474528"/>
            <a:ext cx="2057400" cy="2244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84255-A243-461F-B9A5-B9CDF14B515E}" type="slidenum">
              <a:rPr lang="fr-FR" b="1" smtClean="0">
                <a:solidFill>
                  <a:schemeClr val="bg1"/>
                </a:solidFill>
                <a:latin typeface="Jura" panose="00000500000000000000" pitchFamily="2" charset="0"/>
              </a:rPr>
              <a:pPr/>
              <a:t>‹N°›</a:t>
            </a:fld>
            <a:endParaRPr lang="fr-FR" b="1" dirty="0">
              <a:solidFill>
                <a:schemeClr val="bg1"/>
              </a:solidFill>
              <a:latin typeface="Jura" panose="00000500000000000000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2CD0525-78DC-4F43-96DB-7FA9002745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9" y="531643"/>
            <a:ext cx="987183" cy="9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63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D5AF9F6F-2D48-4CAD-A717-C00B47DA53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2F769CD-B162-4159-94E7-C354A62BB6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95" y="531643"/>
            <a:ext cx="6369506" cy="985094"/>
          </a:xfrm>
          <a:prstGeom prst="rect">
            <a:avLst/>
          </a:prstGeom>
        </p:spPr>
      </p:pic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id="{6C5869CC-C552-401D-9745-8F1185BB7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833" y="777731"/>
            <a:ext cx="5716016" cy="48409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spc="300" baseline="0">
                <a:solidFill>
                  <a:schemeClr val="tx1"/>
                </a:solidFill>
                <a:latin typeface="Jura" panose="00000500000000000000" pitchFamily="2" charset="0"/>
              </a:defRPr>
            </a:lvl1pPr>
            <a:lvl2pPr marL="457200" indent="0">
              <a:buNone/>
              <a:defRPr sz="2000" spc="300"/>
            </a:lvl2pPr>
            <a:lvl3pPr marL="914400" indent="0">
              <a:buNone/>
              <a:defRPr sz="2000" spc="300"/>
            </a:lvl3pPr>
            <a:lvl4pPr marL="1371600" indent="0">
              <a:buNone/>
              <a:defRPr sz="2000" spc="300"/>
            </a:lvl4pPr>
            <a:lvl5pPr marL="1828800" indent="0">
              <a:buNone/>
              <a:defRPr sz="2000" spc="300"/>
            </a:lvl5pPr>
          </a:lstStyle>
          <a:p>
            <a:pPr lvl="0"/>
            <a:r>
              <a:rPr lang="en-US" noProof="0" dirty="0"/>
              <a:t>RUBRIQUE / TITRE SOUS-PARTIE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588A322-7CAC-40D4-AD07-0195A7BA0A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9" y="531643"/>
            <a:ext cx="987183" cy="985094"/>
          </a:xfrm>
          <a:prstGeom prst="rect">
            <a:avLst/>
          </a:prstGeom>
        </p:spPr>
      </p:pic>
      <p:sp>
        <p:nvSpPr>
          <p:cNvPr id="12" name="Espace réservé du numéro de diapositive 3">
            <a:extLst>
              <a:ext uri="{FF2B5EF4-FFF2-40B4-BE49-F238E27FC236}">
                <a16:creationId xmlns:a16="http://schemas.microsoft.com/office/drawing/2014/main" id="{45541736-0E55-4459-89F8-23879B1837B7}"/>
              </a:ext>
            </a:extLst>
          </p:cNvPr>
          <p:cNvSpPr txBox="1">
            <a:spLocks/>
          </p:cNvSpPr>
          <p:nvPr userDrawn="1"/>
        </p:nvSpPr>
        <p:spPr>
          <a:xfrm>
            <a:off x="9928859" y="6474528"/>
            <a:ext cx="2057400" cy="2244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84255-A243-461F-B9A5-B9CDF14B515E}" type="slidenum">
              <a:rPr lang="fr-FR" b="1" smtClean="0">
                <a:solidFill>
                  <a:schemeClr val="bg1"/>
                </a:solidFill>
                <a:latin typeface="Jura" panose="00000500000000000000" pitchFamily="2" charset="0"/>
              </a:rPr>
              <a:pPr/>
              <a:t>‹N°›</a:t>
            </a:fld>
            <a:endParaRPr lang="fr-FR" b="1" dirty="0">
              <a:solidFill>
                <a:schemeClr val="bg1"/>
              </a:solidFill>
              <a:latin typeface="Jura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95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3335A74-89E1-444B-94F2-A24006B48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27878"/>
            <a:ext cx="8821737" cy="38355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08C5303-AC2B-4476-9F1A-42186A89C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333912"/>
            <a:ext cx="8483544" cy="360218"/>
          </a:xfrm>
          <a:prstGeom prst="rect">
            <a:avLst/>
          </a:prstGeom>
          <a:noFill/>
        </p:spPr>
        <p:txBody>
          <a:bodyPr anchor="t"/>
          <a:lstStyle>
            <a:lvl1pPr>
              <a:defRPr sz="2000" b="1" spc="300"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C5C901ED-36DA-49B9-8560-6F66A59EEF3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3486" y="1355464"/>
            <a:ext cx="11553714" cy="4845312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sz="1800">
                <a:latin typeface="+mn-lt"/>
              </a:defRPr>
            </a:lvl1pPr>
            <a:lvl2pPr marL="800100" indent="-342900">
              <a:buFont typeface="Courier New" panose="02070309020205020404" pitchFamily="49" charset="0"/>
              <a:buChar char="o"/>
              <a:defRPr sz="1600">
                <a:latin typeface="+mn-lt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400">
                <a:latin typeface="+mn-lt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400">
                <a:latin typeface="+mn-lt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1400"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38750FE6-77A8-4B97-9D52-3F87380963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262" y="817563"/>
            <a:ext cx="11564937" cy="291034"/>
          </a:xfrm>
          <a:prstGeom prst="rect">
            <a:avLst/>
          </a:prstGeom>
        </p:spPr>
        <p:txBody>
          <a:bodyPr wrap="square" anchor="ctr"/>
          <a:lstStyle>
            <a:lvl1pPr marL="0" indent="0">
              <a:buNone/>
              <a:defRPr sz="1800" b="0" spc="300">
                <a:latin typeface="+mj-lt"/>
              </a:defRPr>
            </a:lvl1pPr>
          </a:lstStyle>
          <a:p>
            <a:pPr lvl="0"/>
            <a:r>
              <a:rPr lang="fr-FR" dirty="0"/>
              <a:t>Insérez un sous-titre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9A7C54C-5D0D-4CAE-B92C-DCEEAC45EC55}"/>
              </a:ext>
            </a:extLst>
          </p:cNvPr>
          <p:cNvCxnSpPr/>
          <p:nvPr userDrawn="1"/>
        </p:nvCxnSpPr>
        <p:spPr>
          <a:xfrm>
            <a:off x="408790" y="1151629"/>
            <a:ext cx="158137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BE5D183A-9568-4182-B752-4B816AE0D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0775"/>
            <a:ext cx="12192000" cy="657225"/>
          </a:xfrm>
          <a:prstGeom prst="rect">
            <a:avLst/>
          </a:prstGeom>
        </p:spPr>
      </p:pic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77E10753-8A43-4959-B166-EC8401EAF21E}"/>
              </a:ext>
            </a:extLst>
          </p:cNvPr>
          <p:cNvSpPr txBox="1">
            <a:spLocks/>
          </p:cNvSpPr>
          <p:nvPr userDrawn="1"/>
        </p:nvSpPr>
        <p:spPr>
          <a:xfrm>
            <a:off x="9928859" y="6474528"/>
            <a:ext cx="2057400" cy="2244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84255-A243-461F-B9A5-B9CDF14B515E}" type="slidenum">
              <a:rPr lang="fr-FR" b="1" smtClean="0">
                <a:solidFill>
                  <a:schemeClr val="bg1"/>
                </a:solidFill>
                <a:latin typeface="+mn-lt"/>
              </a:rPr>
              <a:pPr/>
              <a:t>‹N°›</a:t>
            </a:fld>
            <a:endParaRPr lang="fr-FR" b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9646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Ã©sultat de recherche d'images pour &quot;vallee de la maurienne&quot;">
            <a:extLst>
              <a:ext uri="{FF2B5EF4-FFF2-40B4-BE49-F238E27FC236}">
                <a16:creationId xmlns:a16="http://schemas.microsoft.com/office/drawing/2014/main" id="{F7425608-BD31-4B8C-8703-0BF85B4BDBA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03" t="24408" r="8446" b="10106"/>
          <a:stretch/>
        </p:blipFill>
        <p:spPr bwMode="auto">
          <a:xfrm>
            <a:off x="-2089" y="0"/>
            <a:ext cx="121940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45D126B-7D85-4B8C-9F73-44BA44357B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95" y="531643"/>
            <a:ext cx="8554180" cy="985094"/>
          </a:xfrm>
          <a:prstGeom prst="rect">
            <a:avLst/>
          </a:prstGeom>
        </p:spPr>
      </p:pic>
      <p:sp>
        <p:nvSpPr>
          <p:cNvPr id="6" name="Espace réservé du texte 8">
            <a:extLst>
              <a:ext uri="{FF2B5EF4-FFF2-40B4-BE49-F238E27FC236}">
                <a16:creationId xmlns:a16="http://schemas.microsoft.com/office/drawing/2014/main" id="{418DFBA8-19B8-418B-A0F0-2AE3ACDE1D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833" y="777731"/>
            <a:ext cx="5716016" cy="48409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spc="300" baseline="0">
                <a:solidFill>
                  <a:schemeClr val="tx1"/>
                </a:solidFill>
                <a:latin typeface="Jura" panose="00000500000000000000" pitchFamily="2" charset="0"/>
              </a:defRPr>
            </a:lvl1pPr>
            <a:lvl2pPr marL="457200" indent="0">
              <a:buNone/>
              <a:defRPr sz="2000" spc="300"/>
            </a:lvl2pPr>
            <a:lvl3pPr marL="914400" indent="0">
              <a:buNone/>
              <a:defRPr sz="2000" spc="300"/>
            </a:lvl3pPr>
            <a:lvl4pPr marL="1371600" indent="0">
              <a:buNone/>
              <a:defRPr sz="2000" spc="300"/>
            </a:lvl4pPr>
            <a:lvl5pPr marL="1828800" indent="0">
              <a:buNone/>
              <a:defRPr sz="2000" spc="300"/>
            </a:lvl5pPr>
          </a:lstStyle>
          <a:p>
            <a:pPr lvl="0"/>
            <a:r>
              <a:rPr lang="fr-FR" dirty="0"/>
              <a:t>Rubrique / Titre sous-partie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458A55-9A3E-41F8-81C7-EE9C557D9E6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9" y="531643"/>
            <a:ext cx="987183" cy="9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04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D7C38670-5E17-442C-B538-FD80C1CA25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4767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4E00914-98B8-488E-87C1-176714E76C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76750"/>
            <a:ext cx="12192000" cy="2381250"/>
          </a:xfrm>
          <a:prstGeom prst="rect">
            <a:avLst/>
          </a:prstGeom>
        </p:spPr>
      </p:pic>
      <p:sp>
        <p:nvSpPr>
          <p:cNvPr id="11" name="Titre 8">
            <a:extLst>
              <a:ext uri="{FF2B5EF4-FFF2-40B4-BE49-F238E27FC236}">
                <a16:creationId xmlns:a16="http://schemas.microsoft.com/office/drawing/2014/main" id="{E7B13066-F69A-4C0F-8990-43B57B7A597E}"/>
              </a:ext>
            </a:extLst>
          </p:cNvPr>
          <p:cNvSpPr txBox="1">
            <a:spLocks/>
          </p:cNvSpPr>
          <p:nvPr userDrawn="1"/>
        </p:nvSpPr>
        <p:spPr>
          <a:xfrm>
            <a:off x="236220" y="1973580"/>
            <a:ext cx="11696700" cy="6998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 spc="300" baseline="0">
                <a:solidFill>
                  <a:schemeClr val="tx1"/>
                </a:solidFill>
                <a:latin typeface="Jura" panose="00000500000000000000" pitchFamily="2" charset="0"/>
                <a:ea typeface="+mj-ea"/>
                <a:cs typeface="+mj-cs"/>
              </a:defRPr>
            </a:lvl1pPr>
          </a:lstStyle>
          <a:p>
            <a:r>
              <a:rPr lang="fr-FR" dirty="0">
                <a:latin typeface="+mj-lt"/>
              </a:rPr>
              <a:t>www.febus-optics.com</a:t>
            </a:r>
          </a:p>
        </p:txBody>
      </p:sp>
    </p:spTree>
    <p:extLst>
      <p:ext uri="{BB962C8B-B14F-4D97-AF65-F5344CB8AC3E}">
        <p14:creationId xmlns:p14="http://schemas.microsoft.com/office/powerpoint/2010/main" val="4172858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57CD4FCD-EBF6-4E4C-A1A7-A3A87C2D29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C18CD14-96E2-417F-8E19-FC260B2B99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995" y="531643"/>
            <a:ext cx="6369506" cy="985094"/>
          </a:xfrm>
          <a:prstGeom prst="rect">
            <a:avLst/>
          </a:prstGeom>
        </p:spPr>
      </p:pic>
      <p:sp>
        <p:nvSpPr>
          <p:cNvPr id="14" name="Espace réservé du texte 8">
            <a:extLst>
              <a:ext uri="{FF2B5EF4-FFF2-40B4-BE49-F238E27FC236}">
                <a16:creationId xmlns:a16="http://schemas.microsoft.com/office/drawing/2014/main" id="{E798661A-EFDD-4D73-A4CF-151C515155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833" y="777731"/>
            <a:ext cx="5716016" cy="48409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 b="1" spc="300" baseline="0">
                <a:solidFill>
                  <a:schemeClr val="tx1"/>
                </a:solidFill>
                <a:latin typeface="Jura" panose="00000500000000000000" pitchFamily="2" charset="0"/>
              </a:defRPr>
            </a:lvl1pPr>
            <a:lvl2pPr marL="457200" indent="0">
              <a:buNone/>
              <a:defRPr sz="2000" spc="300"/>
            </a:lvl2pPr>
            <a:lvl3pPr marL="914400" indent="0">
              <a:buNone/>
              <a:defRPr sz="2000" spc="300"/>
            </a:lvl3pPr>
            <a:lvl4pPr marL="1371600" indent="0">
              <a:buNone/>
              <a:defRPr sz="2000" spc="300"/>
            </a:lvl4pPr>
            <a:lvl5pPr marL="1828800" indent="0">
              <a:buNone/>
              <a:defRPr sz="2000" spc="300"/>
            </a:lvl5pPr>
          </a:lstStyle>
          <a:p>
            <a:pPr lvl="0"/>
            <a:r>
              <a:rPr lang="en-US" noProof="0" dirty="0"/>
              <a:t>RUBRIQUE / TITRE SOUS-PARTIE</a:t>
            </a:r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35DE4178-8A8E-4FC3-8053-167152EED6D7}"/>
              </a:ext>
            </a:extLst>
          </p:cNvPr>
          <p:cNvSpPr txBox="1">
            <a:spLocks/>
          </p:cNvSpPr>
          <p:nvPr userDrawn="1"/>
        </p:nvSpPr>
        <p:spPr>
          <a:xfrm>
            <a:off x="9928859" y="6474528"/>
            <a:ext cx="2057400" cy="2244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84255-A243-461F-B9A5-B9CDF14B515E}" type="slidenum">
              <a:rPr lang="fr-FR" b="1" smtClean="0">
                <a:solidFill>
                  <a:schemeClr val="bg1"/>
                </a:solidFill>
                <a:latin typeface="+mn-lt"/>
              </a:rPr>
              <a:pPr/>
              <a:t>‹N°›</a:t>
            </a:fld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52F05AA-1964-4B4A-8D8E-123597B2D9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89" y="531643"/>
            <a:ext cx="987183" cy="9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43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3506D3-CEA4-4958-BA4C-F0D3BA06F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FCC412-E97A-4E75-84C8-A1B1E6F2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FDD9F7-D9D6-42B4-BBE7-7F5F28943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2C7C-F606-4D1A-87F0-571ADB241736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294F21-FBA4-4750-9A45-6933E4156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368889-73B5-4F2F-84EB-6D32EC74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17766-8F88-4609-9DB0-0C1CE4D68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50173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+ sous titr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3335A74-89E1-444B-94F2-A24006B482D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327878"/>
            <a:ext cx="8821737" cy="38355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08C5303-AC2B-4476-9F1A-42186A89C9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2263" y="333912"/>
            <a:ext cx="8483544" cy="360218"/>
          </a:xfrm>
          <a:prstGeom prst="rect">
            <a:avLst/>
          </a:prstGeom>
          <a:noFill/>
        </p:spPr>
        <p:txBody>
          <a:bodyPr anchor="t"/>
          <a:lstStyle>
            <a:lvl1pPr>
              <a:defRPr sz="2000" b="1" spc="300">
                <a:latin typeface="Jura" panose="00000500000000000000" pitchFamily="2" charset="0"/>
              </a:defRPr>
            </a:lvl1pPr>
          </a:lstStyle>
          <a:p>
            <a:r>
              <a:rPr lang="fr-FR" noProof="0" dirty="0"/>
              <a:t>MODIFIEZ LE STYLE DU TITRE</a:t>
            </a:r>
            <a:endParaRPr lang="en-US" noProof="0" dirty="0"/>
          </a:p>
        </p:txBody>
      </p:sp>
      <p:sp>
        <p:nvSpPr>
          <p:cNvPr id="9" name="Espace réservé du contenu 6">
            <a:extLst>
              <a:ext uri="{FF2B5EF4-FFF2-40B4-BE49-F238E27FC236}">
                <a16:creationId xmlns:a16="http://schemas.microsoft.com/office/drawing/2014/main" id="{C5C901ED-36DA-49B9-8560-6F66A59EEF3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33486" y="1355464"/>
            <a:ext cx="11553714" cy="4845312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anose="05000000000000000000" pitchFamily="2" charset="2"/>
              <a:buChar char="Ø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>
              <a:buFont typeface="Courier New" panose="02070309020205020404" pitchFamily="49" charset="0"/>
              <a:buChar char="o"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buFont typeface="Courier New" panose="02070309020205020404" pitchFamily="49" charset="0"/>
              <a:buChar char="o"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noProof="0" dirty="0"/>
              <a:t>Modifier les styles du </a:t>
            </a:r>
            <a:r>
              <a:rPr lang="en-US" noProof="0" dirty="0" err="1"/>
              <a:t>texte</a:t>
            </a:r>
            <a:r>
              <a:rPr lang="en-US" noProof="0" dirty="0"/>
              <a:t> du masque</a:t>
            </a:r>
          </a:p>
          <a:p>
            <a:pPr lvl="1"/>
            <a:r>
              <a:rPr lang="en-US" noProof="0" dirty="0" err="1"/>
              <a:t>Deuxième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2"/>
            <a:r>
              <a:rPr lang="en-US" noProof="0" dirty="0" err="1"/>
              <a:t>Troisième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3"/>
            <a:r>
              <a:rPr lang="en-US" noProof="0" dirty="0" err="1"/>
              <a:t>Quatrième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  <a:p>
            <a:pPr lvl="4"/>
            <a:r>
              <a:rPr lang="en-US" noProof="0" dirty="0" err="1"/>
              <a:t>Cinquième</a:t>
            </a:r>
            <a:r>
              <a:rPr lang="en-US" noProof="0" dirty="0"/>
              <a:t> </a:t>
            </a:r>
            <a:r>
              <a:rPr lang="en-US" noProof="0" dirty="0" err="1"/>
              <a:t>niveau</a:t>
            </a:r>
            <a:endParaRPr lang="en-US" noProof="0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38750FE6-77A8-4B97-9D52-3F87380963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2262" y="817563"/>
            <a:ext cx="11564937" cy="291034"/>
          </a:xfrm>
          <a:prstGeom prst="rect">
            <a:avLst/>
          </a:prstGeom>
        </p:spPr>
        <p:txBody>
          <a:bodyPr wrap="square" anchor="ctr"/>
          <a:lstStyle>
            <a:lvl1pPr marL="0" indent="0">
              <a:buNone/>
              <a:defRPr sz="1800" b="0" spc="300">
                <a:latin typeface="Jura" panose="00000500000000000000" pitchFamily="2" charset="0"/>
              </a:defRPr>
            </a:lvl1pPr>
          </a:lstStyle>
          <a:p>
            <a:pPr lvl="0"/>
            <a:r>
              <a:rPr lang="en-US" noProof="0" dirty="0" err="1"/>
              <a:t>Insérez</a:t>
            </a:r>
            <a:r>
              <a:rPr lang="en-US" noProof="0" dirty="0"/>
              <a:t> un sous-</a:t>
            </a:r>
            <a:r>
              <a:rPr lang="en-US" noProof="0" dirty="0" err="1"/>
              <a:t>titre</a:t>
            </a:r>
            <a:endParaRPr lang="en-US" noProof="0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9A7C54C-5D0D-4CAE-B92C-DCEEAC45EC55}"/>
              </a:ext>
            </a:extLst>
          </p:cNvPr>
          <p:cNvCxnSpPr/>
          <p:nvPr userDrawn="1"/>
        </p:nvCxnSpPr>
        <p:spPr>
          <a:xfrm>
            <a:off x="408790" y="1151629"/>
            <a:ext cx="158137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BE5D183A-9568-4182-B752-4B816AE0D4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00775"/>
            <a:ext cx="12192000" cy="657225"/>
          </a:xfrm>
          <a:prstGeom prst="rect">
            <a:avLst/>
          </a:prstGeom>
        </p:spPr>
      </p:pic>
      <p:sp>
        <p:nvSpPr>
          <p:cNvPr id="15" name="Espace réservé du numéro de diapositive 3">
            <a:extLst>
              <a:ext uri="{FF2B5EF4-FFF2-40B4-BE49-F238E27FC236}">
                <a16:creationId xmlns:a16="http://schemas.microsoft.com/office/drawing/2014/main" id="{77E10753-8A43-4959-B166-EC8401EAF21E}"/>
              </a:ext>
            </a:extLst>
          </p:cNvPr>
          <p:cNvSpPr txBox="1">
            <a:spLocks/>
          </p:cNvSpPr>
          <p:nvPr userDrawn="1"/>
        </p:nvSpPr>
        <p:spPr>
          <a:xfrm>
            <a:off x="9928859" y="6474528"/>
            <a:ext cx="2057400" cy="2244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B84255-A243-461F-B9A5-B9CDF14B515E}" type="slidenum">
              <a:rPr lang="fr-FR" b="1" smtClean="0">
                <a:solidFill>
                  <a:schemeClr val="bg1"/>
                </a:solidFill>
                <a:latin typeface="+mn-lt"/>
              </a:rPr>
              <a:pPr/>
              <a:t>‹N°›</a:t>
            </a:fld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0405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0B6A34-C7AD-442B-9F78-6EFCBA85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44F7D8A-4F69-452F-9117-A43918364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05D461-AE8C-4300-A471-E9BA58ABC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2C7C-F606-4D1A-87F0-571ADB241736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7A2524-71C4-454E-8205-EA60FF7FE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3083D26-78F0-4C8C-BAEC-AECFE6AE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17766-8F88-4609-9DB0-0C1CE4D68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637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3733FC-2B7B-4D60-8291-15CE8AAFE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E6CC06-5C5B-442E-8559-B44144F57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798738-2FB6-4786-999E-69226C5E4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740D70-8231-40A0-A0D8-E1E5C71D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2C7C-F606-4D1A-87F0-571ADB241736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15229F-3A5A-480A-896D-8301AEA6D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8130B6-9A48-493E-BCE2-57720E51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17766-8F88-4609-9DB0-0C1CE4D68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175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A1D0CE-BB56-4389-88E8-75F342B08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DD10D5-83A8-4636-9971-84FC2056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0BDA0E9-8DD8-4228-8C6A-BCB49A053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D8B0D4E-0866-496F-8497-38C871DBF0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02FD781-9F56-4368-9AFE-FD0ACD39E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A3E32A2-FB28-4B05-89D1-757E2A3F7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2C7C-F606-4D1A-87F0-571ADB241736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49CD0CA-B8A2-4D56-B638-9D08E044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1463ADB-A9CA-4FF2-B3F8-D43DE54D8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17766-8F88-4609-9DB0-0C1CE4D68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6975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3865C8-5137-46CB-9FEA-8F5BA1A51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028DB3D-1C60-406A-9730-1ADE71FA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2C7C-F606-4D1A-87F0-571ADB241736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FFE01E-38AC-44D9-87A0-45810E51B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6D8BE14-C097-40B3-A790-5EF7873A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17766-8F88-4609-9DB0-0C1CE4D68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62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4C7B60-51C3-4C69-BC6F-0DB99F742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2C7C-F606-4D1A-87F0-571ADB241736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C6E3E47-9A01-4726-BAEF-7E40A86D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993950-1164-4793-ACE5-689DB6F4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17766-8F88-4609-9DB0-0C1CE4D68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323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5A9BA0-E2C1-4EFC-9FEC-AAC0C7EA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AF713F-2262-4C70-B53F-DE8BDED9A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A0CB592-2B23-4024-8708-2BDD5D62B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AA35A0-5272-4581-AB92-EF078E1D1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2C7C-F606-4D1A-87F0-571ADB241736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E16247-F552-4A0E-85FD-5413C9C59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C723453-7817-4390-B9DE-BAA9287F3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17766-8F88-4609-9DB0-0C1CE4D68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2296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F7362A-C8E1-4F6C-B770-6FD8FA780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3CBF697-7CA4-4C8E-84EF-AC509D0362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16481F1-B09B-4441-A235-E86ED370DB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2BACD3-E92A-4D6C-A9A6-51548FB46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72C7C-F606-4D1A-87F0-571ADB241736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C742AA9-5166-4519-AE5D-6E43A3434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FACC03-7177-4D98-A0F7-DE36CB8F2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E17766-8F88-4609-9DB0-0C1CE4D68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426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69AD03D-0857-4C3B-A462-D22DAD79B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24EF8C3-195E-4E39-9F4B-06518EA6C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214194-5E9F-4236-ADED-37E1914CCA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72C7C-F606-4D1A-87F0-571ADB241736}" type="datetimeFigureOut">
              <a:rPr lang="fr-FR" smtClean="0"/>
              <a:t>17/11/2021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E6A9EA-6E5D-4B6D-A629-C897A85B9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76E63E8-D6AF-46F6-BACA-D205EEF699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17766-8F88-4609-9DB0-0C1CE4D6836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3749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70" r:id="rId18"/>
    <p:sldLayoutId id="2147483671" r:id="rId19"/>
    <p:sldLayoutId id="214748367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4.sv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11" Type="http://schemas.openxmlformats.org/officeDocument/2006/relationships/image" Target="../media/image31.png"/><Relationship Id="rId5" Type="http://schemas.openxmlformats.org/officeDocument/2006/relationships/image" Target="../media/image36.svg"/><Relationship Id="rId10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0.png"/><Relationship Id="rId3" Type="http://schemas.openxmlformats.org/officeDocument/2006/relationships/image" Target="../media/image16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270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2240B7-ADAC-4905-B142-9B563E39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82" y="3346398"/>
            <a:ext cx="11105478" cy="699882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+mj-lt"/>
              </a:rPr>
              <a:t>MachineLearning</a:t>
            </a:r>
            <a:r>
              <a:rPr lang="en-US" sz="2800" dirty="0">
                <a:latin typeface="+mj-lt"/>
              </a:rPr>
              <a:t> and Distributed Acoustic Sensing: A case study</a:t>
            </a:r>
            <a:endParaRPr lang="en-US" sz="280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79C02DE-D683-4D20-9CC1-AC38B8957C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18 November 2021 </a:t>
            </a:r>
          </a:p>
        </p:txBody>
      </p:sp>
    </p:spTree>
    <p:extLst>
      <p:ext uri="{BB962C8B-B14F-4D97-AF65-F5344CB8AC3E}">
        <p14:creationId xmlns:p14="http://schemas.microsoft.com/office/powerpoint/2010/main" val="1102232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B1C20D-4511-4CA4-A1B1-AD390BC60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</a:t>
            </a:r>
            <a:r>
              <a:rPr lang="fr-FR" dirty="0" err="1"/>
              <a:t>Random</a:t>
            </a:r>
            <a:r>
              <a:rPr lang="fr-FR" dirty="0"/>
              <a:t> Forest </a:t>
            </a:r>
            <a:r>
              <a:rPr lang="fr-FR" dirty="0" err="1"/>
              <a:t>algorithm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56D67F-7AD0-4125-8F74-DC2FFB76D0DF}"/>
              </a:ext>
            </a:extLst>
          </p:cNvPr>
          <p:cNvSpPr txBox="1"/>
          <p:nvPr/>
        </p:nvSpPr>
        <p:spPr>
          <a:xfrm>
            <a:off x="507141" y="1357946"/>
            <a:ext cx="62218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A </a:t>
            </a:r>
            <a:r>
              <a:rPr lang="fr-FR" dirty="0" err="1"/>
              <a:t>supervised</a:t>
            </a:r>
            <a:r>
              <a:rPr lang="fr-FR" dirty="0"/>
              <a:t> Machine Learning </a:t>
            </a:r>
            <a:r>
              <a:rPr lang="fr-FR" dirty="0" err="1"/>
              <a:t>algorithm</a:t>
            </a:r>
            <a:r>
              <a:rPr lang="fr-FR" dirty="0"/>
              <a:t> </a:t>
            </a:r>
            <a:r>
              <a:rPr lang="fr-FR" dirty="0" err="1"/>
              <a:t>developed</a:t>
            </a:r>
            <a:r>
              <a:rPr lang="fr-FR" dirty="0"/>
              <a:t> by </a:t>
            </a:r>
            <a:r>
              <a:rPr lang="fr-FR" dirty="0" err="1"/>
              <a:t>Breiman</a:t>
            </a:r>
            <a:r>
              <a:rPr lang="fr-FR" dirty="0"/>
              <a:t> in 2001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 err="1"/>
              <a:t>Proved</a:t>
            </a:r>
            <a:r>
              <a:rPr lang="fr-FR" dirty="0"/>
              <a:t>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interest</a:t>
            </a:r>
            <a:r>
              <a:rPr lang="fr-FR" dirty="0"/>
              <a:t> in </a:t>
            </a:r>
            <a:r>
              <a:rPr lang="fr-FR" dirty="0" err="1"/>
              <a:t>seismology</a:t>
            </a:r>
            <a:r>
              <a:rPr lang="fr-FR" dirty="0"/>
              <a:t> for classification of </a:t>
            </a:r>
            <a:r>
              <a:rPr lang="fr-FR" dirty="0" err="1"/>
              <a:t>environmental</a:t>
            </a:r>
            <a:r>
              <a:rPr lang="fr-FR" dirty="0"/>
              <a:t> sources, </a:t>
            </a:r>
            <a:r>
              <a:rPr lang="fr-FR" dirty="0" err="1"/>
              <a:t>tectonic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 or </a:t>
            </a:r>
            <a:r>
              <a:rPr lang="fr-FR" dirty="0" err="1"/>
              <a:t>nuclear</a:t>
            </a:r>
            <a:r>
              <a:rPr lang="fr-FR" dirty="0"/>
              <a:t> explosions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/>
              <a:t>Use of a large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decision</a:t>
            </a:r>
            <a:r>
              <a:rPr lang="fr-FR" dirty="0"/>
              <a:t> </a:t>
            </a:r>
            <a:r>
              <a:rPr lang="fr-FR" dirty="0" err="1"/>
              <a:t>trees</a:t>
            </a:r>
            <a:r>
              <a:rPr lang="fr-FR" dirty="0"/>
              <a:t> </a:t>
            </a:r>
            <a:r>
              <a:rPr lang="fr-FR" dirty="0" err="1"/>
              <a:t>constituing</a:t>
            </a:r>
            <a:r>
              <a:rPr lang="fr-FR" dirty="0"/>
              <a:t> a </a:t>
            </a:r>
            <a:r>
              <a:rPr lang="fr-FR" dirty="0" err="1"/>
              <a:t>forest</a:t>
            </a:r>
            <a:r>
              <a:rPr lang="fr-FR" dirty="0"/>
              <a:t>.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2868B4F-6DD4-4F8C-AF61-8A84A88A0F08}"/>
              </a:ext>
            </a:extLst>
          </p:cNvPr>
          <p:cNvCxnSpPr>
            <a:cxnSpLocks/>
          </p:cNvCxnSpPr>
          <p:nvPr/>
        </p:nvCxnSpPr>
        <p:spPr>
          <a:xfrm flipV="1">
            <a:off x="7553748" y="4645418"/>
            <a:ext cx="254767" cy="2102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EBB8E35-383D-4190-853B-9EF19C4DE57D}"/>
              </a:ext>
            </a:extLst>
          </p:cNvPr>
          <p:cNvCxnSpPr>
            <a:cxnSpLocks/>
          </p:cNvCxnSpPr>
          <p:nvPr/>
        </p:nvCxnSpPr>
        <p:spPr>
          <a:xfrm flipV="1">
            <a:off x="6957290" y="4599624"/>
            <a:ext cx="254767" cy="2102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7A52D161-A8F0-47A9-B7B9-6F97275F1C7F}"/>
              </a:ext>
            </a:extLst>
          </p:cNvPr>
          <p:cNvCxnSpPr>
            <a:cxnSpLocks/>
          </p:cNvCxnSpPr>
          <p:nvPr/>
        </p:nvCxnSpPr>
        <p:spPr>
          <a:xfrm flipV="1">
            <a:off x="7227201" y="3871123"/>
            <a:ext cx="254767" cy="2102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7B91CC2E-C181-49E9-B485-04F3F98B313F}"/>
              </a:ext>
            </a:extLst>
          </p:cNvPr>
          <p:cNvCxnSpPr>
            <a:cxnSpLocks/>
          </p:cNvCxnSpPr>
          <p:nvPr/>
        </p:nvCxnSpPr>
        <p:spPr>
          <a:xfrm flipV="1">
            <a:off x="6967669" y="4023170"/>
            <a:ext cx="254767" cy="2102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ECFD3C4-B8D8-4D2E-BA28-6E4F9AB11B0D}"/>
              </a:ext>
            </a:extLst>
          </p:cNvPr>
          <p:cNvCxnSpPr>
            <a:cxnSpLocks/>
          </p:cNvCxnSpPr>
          <p:nvPr/>
        </p:nvCxnSpPr>
        <p:spPr>
          <a:xfrm flipV="1">
            <a:off x="6644986" y="4233467"/>
            <a:ext cx="255275" cy="3014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04CAE62A-63F8-49BA-8E30-18AC743AB7C7}"/>
              </a:ext>
            </a:extLst>
          </p:cNvPr>
          <p:cNvCxnSpPr>
            <a:cxnSpLocks/>
          </p:cNvCxnSpPr>
          <p:nvPr/>
        </p:nvCxnSpPr>
        <p:spPr>
          <a:xfrm>
            <a:off x="6957698" y="4769794"/>
            <a:ext cx="223665" cy="161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A3731EC-02A2-4990-AF5C-261DD55A1B8D}"/>
              </a:ext>
            </a:extLst>
          </p:cNvPr>
          <p:cNvCxnSpPr>
            <a:cxnSpLocks/>
          </p:cNvCxnSpPr>
          <p:nvPr/>
        </p:nvCxnSpPr>
        <p:spPr>
          <a:xfrm>
            <a:off x="7254586" y="4941943"/>
            <a:ext cx="223665" cy="161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CA98007-4854-48EF-92D3-7FF92EBCD5BB}"/>
              </a:ext>
            </a:extLst>
          </p:cNvPr>
          <p:cNvCxnSpPr>
            <a:cxnSpLocks/>
          </p:cNvCxnSpPr>
          <p:nvPr/>
        </p:nvCxnSpPr>
        <p:spPr>
          <a:xfrm>
            <a:off x="7559386" y="4828223"/>
            <a:ext cx="223665" cy="161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EEA3D3E-D601-4FD3-9B8B-0C3522A4B890}"/>
              </a:ext>
            </a:extLst>
          </p:cNvPr>
          <p:cNvCxnSpPr>
            <a:cxnSpLocks/>
          </p:cNvCxnSpPr>
          <p:nvPr/>
        </p:nvCxnSpPr>
        <p:spPr>
          <a:xfrm>
            <a:off x="7242753" y="4648270"/>
            <a:ext cx="223665" cy="161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B4BC660D-56B5-49F1-9C60-F3A1E31974F3}"/>
              </a:ext>
            </a:extLst>
          </p:cNvPr>
          <p:cNvCxnSpPr>
            <a:cxnSpLocks/>
            <a:stCxn id="22" idx="6"/>
            <a:endCxn id="27" idx="2"/>
          </p:cNvCxnSpPr>
          <p:nvPr/>
        </p:nvCxnSpPr>
        <p:spPr>
          <a:xfrm>
            <a:off x="6988393" y="4246099"/>
            <a:ext cx="152908" cy="1065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D970C68B-C1C1-46E2-8A70-BBE7A1F01A92}"/>
              </a:ext>
            </a:extLst>
          </p:cNvPr>
          <p:cNvCxnSpPr>
            <a:cxnSpLocks/>
          </p:cNvCxnSpPr>
          <p:nvPr/>
        </p:nvCxnSpPr>
        <p:spPr>
          <a:xfrm>
            <a:off x="7271930" y="4040300"/>
            <a:ext cx="223665" cy="161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78E667CB-931D-4B50-8575-DCBAC60B81F9}"/>
              </a:ext>
            </a:extLst>
          </p:cNvPr>
          <p:cNvCxnSpPr>
            <a:cxnSpLocks/>
            <a:stCxn id="21" idx="5"/>
            <a:endCxn id="23" idx="1"/>
          </p:cNvCxnSpPr>
          <p:nvPr/>
        </p:nvCxnSpPr>
        <p:spPr>
          <a:xfrm>
            <a:off x="6725208" y="4540115"/>
            <a:ext cx="142395" cy="172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FF03809D-CB0D-468E-A6F2-9D904A57305E}"/>
              </a:ext>
            </a:extLst>
          </p:cNvPr>
          <p:cNvSpPr txBox="1"/>
          <p:nvPr/>
        </p:nvSpPr>
        <p:spPr>
          <a:xfrm>
            <a:off x="322263" y="3367704"/>
            <a:ext cx="2051139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Training set: </a:t>
            </a:r>
          </a:p>
          <a:p>
            <a:r>
              <a:rPr lang="en-US" dirty="0"/>
              <a:t>Class determination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A76E576-2879-49B5-993F-D9E0237222F9}"/>
              </a:ext>
            </a:extLst>
          </p:cNvPr>
          <p:cNvSpPr txBox="1"/>
          <p:nvPr/>
        </p:nvSpPr>
        <p:spPr>
          <a:xfrm>
            <a:off x="3403066" y="3248636"/>
            <a:ext cx="2559932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Discriminating attributes: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BC78462-1DB1-47BD-A114-5E7174BD29BC}"/>
              </a:ext>
            </a:extLst>
          </p:cNvPr>
          <p:cNvSpPr txBox="1"/>
          <p:nvPr/>
        </p:nvSpPr>
        <p:spPr>
          <a:xfrm>
            <a:off x="3668606" y="3614292"/>
            <a:ext cx="22863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Duration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skewness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</a:t>
            </a:r>
            <a:r>
              <a:rPr lang="en-US" b="1" baseline="-25000" dirty="0"/>
              <a:t>max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Kurtosis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Spectral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50+ features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619C0CC-4DEE-4425-A88B-C19BB38887B3}"/>
              </a:ext>
            </a:extLst>
          </p:cNvPr>
          <p:cNvSpPr/>
          <p:nvPr/>
        </p:nvSpPr>
        <p:spPr>
          <a:xfrm>
            <a:off x="6604418" y="4404495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3ADC4CE-8598-4A18-9EF7-58E94623B5CF}"/>
              </a:ext>
            </a:extLst>
          </p:cNvPr>
          <p:cNvSpPr/>
          <p:nvPr/>
        </p:nvSpPr>
        <p:spPr>
          <a:xfrm>
            <a:off x="6846879" y="4166654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F02A0CE-01C3-468D-B6C7-298BB140BD6E}"/>
              </a:ext>
            </a:extLst>
          </p:cNvPr>
          <p:cNvSpPr/>
          <p:nvPr/>
        </p:nvSpPr>
        <p:spPr>
          <a:xfrm>
            <a:off x="6846879" y="4688910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5B0D972-A31D-4EC5-9E21-7FB930D8002E}"/>
              </a:ext>
            </a:extLst>
          </p:cNvPr>
          <p:cNvSpPr/>
          <p:nvPr/>
        </p:nvSpPr>
        <p:spPr>
          <a:xfrm>
            <a:off x="7151679" y="3979626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CED411D8-0318-4A6A-B9B2-8A632A4E7D67}"/>
              </a:ext>
            </a:extLst>
          </p:cNvPr>
          <p:cNvSpPr/>
          <p:nvPr/>
        </p:nvSpPr>
        <p:spPr>
          <a:xfrm>
            <a:off x="7141301" y="4847799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7EE009CC-1E62-4C04-A6AE-282441E7D688}"/>
              </a:ext>
            </a:extLst>
          </p:cNvPr>
          <p:cNvSpPr/>
          <p:nvPr/>
        </p:nvSpPr>
        <p:spPr>
          <a:xfrm>
            <a:off x="7141301" y="4565981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E83CFA9-ED9A-44E7-B8E7-C01A0D50F210}"/>
              </a:ext>
            </a:extLst>
          </p:cNvPr>
          <p:cNvSpPr/>
          <p:nvPr/>
        </p:nvSpPr>
        <p:spPr>
          <a:xfrm>
            <a:off x="7141301" y="4273180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4F1FA84-FA99-44B1-B97B-64F816A6BDA6}"/>
              </a:ext>
            </a:extLst>
          </p:cNvPr>
          <p:cNvSpPr/>
          <p:nvPr/>
        </p:nvSpPr>
        <p:spPr>
          <a:xfrm>
            <a:off x="7435723" y="4997790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49CDD99F-FD3D-4E5E-A722-6E462DDB56AA}"/>
              </a:ext>
            </a:extLst>
          </p:cNvPr>
          <p:cNvSpPr/>
          <p:nvPr/>
        </p:nvSpPr>
        <p:spPr>
          <a:xfrm>
            <a:off x="7435723" y="4730477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CDE0FF6-BE89-4DD2-98BF-EE0E4BA648DD}"/>
              </a:ext>
            </a:extLst>
          </p:cNvPr>
          <p:cNvSpPr/>
          <p:nvPr/>
        </p:nvSpPr>
        <p:spPr>
          <a:xfrm>
            <a:off x="7435723" y="3801917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CBA11773-530A-4637-A848-4719A0BE4C81}"/>
              </a:ext>
            </a:extLst>
          </p:cNvPr>
          <p:cNvSpPr/>
          <p:nvPr/>
        </p:nvSpPr>
        <p:spPr>
          <a:xfrm>
            <a:off x="7435723" y="4125258"/>
            <a:ext cx="141514" cy="1588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DEEC36E6-05F5-47C2-A650-A5F32519A92B}"/>
              </a:ext>
            </a:extLst>
          </p:cNvPr>
          <p:cNvSpPr/>
          <p:nvPr/>
        </p:nvSpPr>
        <p:spPr>
          <a:xfrm>
            <a:off x="7730145" y="4861462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740AA04-20E3-4D2A-AF15-2B6BB9AAA5C3}"/>
              </a:ext>
            </a:extLst>
          </p:cNvPr>
          <p:cNvSpPr/>
          <p:nvPr/>
        </p:nvSpPr>
        <p:spPr>
          <a:xfrm>
            <a:off x="7730145" y="4552263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508D67C2-D24E-44A6-8717-4F3F36C8CCE4}"/>
              </a:ext>
            </a:extLst>
          </p:cNvPr>
          <p:cNvCxnSpPr>
            <a:cxnSpLocks/>
          </p:cNvCxnSpPr>
          <p:nvPr/>
        </p:nvCxnSpPr>
        <p:spPr>
          <a:xfrm flipV="1">
            <a:off x="7272408" y="4458836"/>
            <a:ext cx="254767" cy="2102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093D4580-3CFF-48BA-B7C1-81B721F9C317}"/>
              </a:ext>
            </a:extLst>
          </p:cNvPr>
          <p:cNvSpPr/>
          <p:nvPr/>
        </p:nvSpPr>
        <p:spPr>
          <a:xfrm>
            <a:off x="7480930" y="4389630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77F6D6C3-C450-406E-84BD-68641C41335F}"/>
              </a:ext>
            </a:extLst>
          </p:cNvPr>
          <p:cNvCxnSpPr>
            <a:cxnSpLocks/>
          </p:cNvCxnSpPr>
          <p:nvPr/>
        </p:nvCxnSpPr>
        <p:spPr>
          <a:xfrm flipV="1">
            <a:off x="10736781" y="2846506"/>
            <a:ext cx="254767" cy="2102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D0544F5B-7762-4E9A-BE9C-FA7090A61BB5}"/>
              </a:ext>
            </a:extLst>
          </p:cNvPr>
          <p:cNvCxnSpPr>
            <a:cxnSpLocks/>
          </p:cNvCxnSpPr>
          <p:nvPr/>
        </p:nvCxnSpPr>
        <p:spPr>
          <a:xfrm flipV="1">
            <a:off x="10140323" y="2800712"/>
            <a:ext cx="254767" cy="2102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id="{97D59CBE-9837-4422-9156-D31549A02A88}"/>
              </a:ext>
            </a:extLst>
          </p:cNvPr>
          <p:cNvCxnSpPr>
            <a:cxnSpLocks/>
          </p:cNvCxnSpPr>
          <p:nvPr/>
        </p:nvCxnSpPr>
        <p:spPr>
          <a:xfrm flipV="1">
            <a:off x="10410234" y="2072211"/>
            <a:ext cx="254767" cy="2102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0F03C0AD-C386-428B-9CF2-5E183F6A855F}"/>
              </a:ext>
            </a:extLst>
          </p:cNvPr>
          <p:cNvCxnSpPr>
            <a:cxnSpLocks/>
          </p:cNvCxnSpPr>
          <p:nvPr/>
        </p:nvCxnSpPr>
        <p:spPr>
          <a:xfrm flipV="1">
            <a:off x="10150702" y="2224258"/>
            <a:ext cx="254767" cy="2102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329F1792-3EB0-4D73-84DD-8C05B893D36C}"/>
              </a:ext>
            </a:extLst>
          </p:cNvPr>
          <p:cNvCxnSpPr>
            <a:cxnSpLocks/>
          </p:cNvCxnSpPr>
          <p:nvPr/>
        </p:nvCxnSpPr>
        <p:spPr>
          <a:xfrm flipV="1">
            <a:off x="9828019" y="2434555"/>
            <a:ext cx="255275" cy="3014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121EA9B5-CFC3-40DC-B5CB-26EFCD5BF138}"/>
              </a:ext>
            </a:extLst>
          </p:cNvPr>
          <p:cNvCxnSpPr>
            <a:cxnSpLocks/>
          </p:cNvCxnSpPr>
          <p:nvPr/>
        </p:nvCxnSpPr>
        <p:spPr>
          <a:xfrm>
            <a:off x="10140731" y="2970882"/>
            <a:ext cx="223665" cy="161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0D2439EF-8436-46F4-984E-F94C1FE2E665}"/>
              </a:ext>
            </a:extLst>
          </p:cNvPr>
          <p:cNvCxnSpPr>
            <a:cxnSpLocks/>
          </p:cNvCxnSpPr>
          <p:nvPr/>
        </p:nvCxnSpPr>
        <p:spPr>
          <a:xfrm>
            <a:off x="10437619" y="3143031"/>
            <a:ext cx="223665" cy="161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5B1499DD-6161-4428-ABB2-6D876A23DED7}"/>
              </a:ext>
            </a:extLst>
          </p:cNvPr>
          <p:cNvCxnSpPr>
            <a:cxnSpLocks/>
          </p:cNvCxnSpPr>
          <p:nvPr/>
        </p:nvCxnSpPr>
        <p:spPr>
          <a:xfrm>
            <a:off x="10742419" y="3029311"/>
            <a:ext cx="223665" cy="161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>
            <a:extLst>
              <a:ext uri="{FF2B5EF4-FFF2-40B4-BE49-F238E27FC236}">
                <a16:creationId xmlns:a16="http://schemas.microsoft.com/office/drawing/2014/main" id="{916DFBBD-441E-4A4C-B7CB-5C9F2646D277}"/>
              </a:ext>
            </a:extLst>
          </p:cNvPr>
          <p:cNvCxnSpPr>
            <a:cxnSpLocks/>
          </p:cNvCxnSpPr>
          <p:nvPr/>
        </p:nvCxnSpPr>
        <p:spPr>
          <a:xfrm>
            <a:off x="10425786" y="2849358"/>
            <a:ext cx="223665" cy="161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id="{CBC673D9-DFE2-4D9C-A5E8-6D5D7D51EB19}"/>
              </a:ext>
            </a:extLst>
          </p:cNvPr>
          <p:cNvCxnSpPr>
            <a:cxnSpLocks/>
            <a:stCxn id="49" idx="6"/>
            <a:endCxn id="54" idx="2"/>
          </p:cNvCxnSpPr>
          <p:nvPr/>
        </p:nvCxnSpPr>
        <p:spPr>
          <a:xfrm>
            <a:off x="10171426" y="2447187"/>
            <a:ext cx="152908" cy="1065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6BB86F70-1245-4641-BBC3-1A9504DE2F51}"/>
              </a:ext>
            </a:extLst>
          </p:cNvPr>
          <p:cNvCxnSpPr>
            <a:cxnSpLocks/>
          </p:cNvCxnSpPr>
          <p:nvPr/>
        </p:nvCxnSpPr>
        <p:spPr>
          <a:xfrm>
            <a:off x="10454963" y="2241388"/>
            <a:ext cx="223665" cy="161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ADE89839-DDA2-4401-B2C1-49758B3D7363}"/>
              </a:ext>
            </a:extLst>
          </p:cNvPr>
          <p:cNvCxnSpPr>
            <a:cxnSpLocks/>
            <a:stCxn id="48" idx="5"/>
            <a:endCxn id="50" idx="1"/>
          </p:cNvCxnSpPr>
          <p:nvPr/>
        </p:nvCxnSpPr>
        <p:spPr>
          <a:xfrm>
            <a:off x="9908241" y="2741203"/>
            <a:ext cx="142395" cy="172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llipse 47">
            <a:extLst>
              <a:ext uri="{FF2B5EF4-FFF2-40B4-BE49-F238E27FC236}">
                <a16:creationId xmlns:a16="http://schemas.microsoft.com/office/drawing/2014/main" id="{E76D4D74-BBF3-439D-A46F-7468AAA86F0D}"/>
              </a:ext>
            </a:extLst>
          </p:cNvPr>
          <p:cNvSpPr/>
          <p:nvPr/>
        </p:nvSpPr>
        <p:spPr>
          <a:xfrm>
            <a:off x="9787451" y="2605583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5296A5C4-969A-4D9C-813F-91BA53923412}"/>
              </a:ext>
            </a:extLst>
          </p:cNvPr>
          <p:cNvSpPr/>
          <p:nvPr/>
        </p:nvSpPr>
        <p:spPr>
          <a:xfrm>
            <a:off x="10029912" y="2367742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39B856B0-5FF4-4C85-9C29-3CF0487478D6}"/>
              </a:ext>
            </a:extLst>
          </p:cNvPr>
          <p:cNvSpPr/>
          <p:nvPr/>
        </p:nvSpPr>
        <p:spPr>
          <a:xfrm>
            <a:off x="10029912" y="2889998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3092580D-4198-4D12-A75B-F6842A15C1C1}"/>
              </a:ext>
            </a:extLst>
          </p:cNvPr>
          <p:cNvSpPr/>
          <p:nvPr/>
        </p:nvSpPr>
        <p:spPr>
          <a:xfrm>
            <a:off x="10334712" y="2180714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C1C4EF73-FC50-435A-B992-5B93E3E2B684}"/>
              </a:ext>
            </a:extLst>
          </p:cNvPr>
          <p:cNvSpPr/>
          <p:nvPr/>
        </p:nvSpPr>
        <p:spPr>
          <a:xfrm>
            <a:off x="10324334" y="3048887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EDE22AC9-0AC2-48A0-8E2F-75B2318CB864}"/>
              </a:ext>
            </a:extLst>
          </p:cNvPr>
          <p:cNvSpPr/>
          <p:nvPr/>
        </p:nvSpPr>
        <p:spPr>
          <a:xfrm>
            <a:off x="10324334" y="2767069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5F94CB03-AA21-4B88-B896-D01B93511A2B}"/>
              </a:ext>
            </a:extLst>
          </p:cNvPr>
          <p:cNvSpPr/>
          <p:nvPr/>
        </p:nvSpPr>
        <p:spPr>
          <a:xfrm>
            <a:off x="10324334" y="2474268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21C1A431-C0F9-4FD9-B417-D59A938F2C73}"/>
              </a:ext>
            </a:extLst>
          </p:cNvPr>
          <p:cNvSpPr/>
          <p:nvPr/>
        </p:nvSpPr>
        <p:spPr>
          <a:xfrm>
            <a:off x="10618756" y="3198878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B76D3AF8-E493-439E-A642-E9CCCBDF493F}"/>
              </a:ext>
            </a:extLst>
          </p:cNvPr>
          <p:cNvSpPr/>
          <p:nvPr/>
        </p:nvSpPr>
        <p:spPr>
          <a:xfrm>
            <a:off x="10618756" y="2931565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912ABE53-DD27-4232-8C4B-2E3960DB6BB2}"/>
              </a:ext>
            </a:extLst>
          </p:cNvPr>
          <p:cNvSpPr/>
          <p:nvPr/>
        </p:nvSpPr>
        <p:spPr>
          <a:xfrm>
            <a:off x="10618756" y="2003005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760D0F2A-86CB-4C2B-B517-E43E9FC75414}"/>
              </a:ext>
            </a:extLst>
          </p:cNvPr>
          <p:cNvSpPr/>
          <p:nvPr/>
        </p:nvSpPr>
        <p:spPr>
          <a:xfrm>
            <a:off x="10618756" y="2326346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CA432680-3E0C-49EB-8F85-24DD370E5560}"/>
              </a:ext>
            </a:extLst>
          </p:cNvPr>
          <p:cNvSpPr/>
          <p:nvPr/>
        </p:nvSpPr>
        <p:spPr>
          <a:xfrm>
            <a:off x="10913178" y="3062550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1586BAEC-3485-4C5B-8461-5514C690DD3F}"/>
              </a:ext>
            </a:extLst>
          </p:cNvPr>
          <p:cNvSpPr/>
          <p:nvPr/>
        </p:nvSpPr>
        <p:spPr>
          <a:xfrm>
            <a:off x="10913178" y="2753351"/>
            <a:ext cx="141514" cy="15888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B6CFCB0A-789E-47A0-9683-BD1F8D83AB8B}"/>
              </a:ext>
            </a:extLst>
          </p:cNvPr>
          <p:cNvCxnSpPr>
            <a:cxnSpLocks/>
          </p:cNvCxnSpPr>
          <p:nvPr/>
        </p:nvCxnSpPr>
        <p:spPr>
          <a:xfrm flipV="1">
            <a:off x="10455441" y="2659924"/>
            <a:ext cx="254767" cy="2102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Ellipse 61">
            <a:extLst>
              <a:ext uri="{FF2B5EF4-FFF2-40B4-BE49-F238E27FC236}">
                <a16:creationId xmlns:a16="http://schemas.microsoft.com/office/drawing/2014/main" id="{B0E0A218-F50E-4468-A6B8-1919CB1C72AD}"/>
              </a:ext>
            </a:extLst>
          </p:cNvPr>
          <p:cNvSpPr/>
          <p:nvPr/>
        </p:nvSpPr>
        <p:spPr>
          <a:xfrm>
            <a:off x="10663963" y="2590718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92807C7B-D257-45A1-86C6-662359C54CB3}"/>
              </a:ext>
            </a:extLst>
          </p:cNvPr>
          <p:cNvCxnSpPr>
            <a:cxnSpLocks/>
          </p:cNvCxnSpPr>
          <p:nvPr/>
        </p:nvCxnSpPr>
        <p:spPr>
          <a:xfrm flipV="1">
            <a:off x="8309139" y="3688028"/>
            <a:ext cx="254767" cy="2102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63C74EDD-716F-41A7-8D79-D9D6AC3E7E3C}"/>
              </a:ext>
            </a:extLst>
          </p:cNvPr>
          <p:cNvCxnSpPr>
            <a:cxnSpLocks/>
          </p:cNvCxnSpPr>
          <p:nvPr/>
        </p:nvCxnSpPr>
        <p:spPr>
          <a:xfrm flipV="1">
            <a:off x="8579050" y="2959527"/>
            <a:ext cx="254767" cy="2102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37778988-A675-4324-B30F-1CB4190A12D2}"/>
              </a:ext>
            </a:extLst>
          </p:cNvPr>
          <p:cNvCxnSpPr>
            <a:cxnSpLocks/>
          </p:cNvCxnSpPr>
          <p:nvPr/>
        </p:nvCxnSpPr>
        <p:spPr>
          <a:xfrm flipV="1">
            <a:off x="8319518" y="3111574"/>
            <a:ext cx="254767" cy="2102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DABE55CF-35E1-4C2C-A53E-3010FB2D4E7C}"/>
              </a:ext>
            </a:extLst>
          </p:cNvPr>
          <p:cNvCxnSpPr>
            <a:cxnSpLocks/>
          </p:cNvCxnSpPr>
          <p:nvPr/>
        </p:nvCxnSpPr>
        <p:spPr>
          <a:xfrm flipV="1">
            <a:off x="7996835" y="3321871"/>
            <a:ext cx="255275" cy="3014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5396D9C5-6A6E-4ED8-998B-D03CECAA6107}"/>
              </a:ext>
            </a:extLst>
          </p:cNvPr>
          <p:cNvCxnSpPr>
            <a:cxnSpLocks/>
          </p:cNvCxnSpPr>
          <p:nvPr/>
        </p:nvCxnSpPr>
        <p:spPr>
          <a:xfrm>
            <a:off x="8309547" y="3858198"/>
            <a:ext cx="223665" cy="161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8ECE7C5A-3D3E-44DD-A1AC-643D57DA885A}"/>
              </a:ext>
            </a:extLst>
          </p:cNvPr>
          <p:cNvCxnSpPr>
            <a:cxnSpLocks/>
          </p:cNvCxnSpPr>
          <p:nvPr/>
        </p:nvCxnSpPr>
        <p:spPr>
          <a:xfrm>
            <a:off x="8606435" y="4030347"/>
            <a:ext cx="223665" cy="161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E76EBA5F-86EB-4DC5-BEC5-C8EA715B5F0D}"/>
              </a:ext>
            </a:extLst>
          </p:cNvPr>
          <p:cNvCxnSpPr>
            <a:cxnSpLocks/>
            <a:stCxn id="73" idx="6"/>
            <a:endCxn id="78" idx="2"/>
          </p:cNvCxnSpPr>
          <p:nvPr/>
        </p:nvCxnSpPr>
        <p:spPr>
          <a:xfrm>
            <a:off x="8340242" y="3334503"/>
            <a:ext cx="152908" cy="10652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6C756B41-8DE0-4AA3-986E-F6417DD40B01}"/>
              </a:ext>
            </a:extLst>
          </p:cNvPr>
          <p:cNvCxnSpPr>
            <a:cxnSpLocks/>
          </p:cNvCxnSpPr>
          <p:nvPr/>
        </p:nvCxnSpPr>
        <p:spPr>
          <a:xfrm>
            <a:off x="8623779" y="3128704"/>
            <a:ext cx="223665" cy="1616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>
            <a:extLst>
              <a:ext uri="{FF2B5EF4-FFF2-40B4-BE49-F238E27FC236}">
                <a16:creationId xmlns:a16="http://schemas.microsoft.com/office/drawing/2014/main" id="{DDA5D325-38A1-4CD9-9652-AD906D236102}"/>
              </a:ext>
            </a:extLst>
          </p:cNvPr>
          <p:cNvCxnSpPr>
            <a:cxnSpLocks/>
            <a:stCxn id="72" idx="5"/>
            <a:endCxn id="74" idx="1"/>
          </p:cNvCxnSpPr>
          <p:nvPr/>
        </p:nvCxnSpPr>
        <p:spPr>
          <a:xfrm>
            <a:off x="8077057" y="3628519"/>
            <a:ext cx="142395" cy="1720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lipse 71">
            <a:extLst>
              <a:ext uri="{FF2B5EF4-FFF2-40B4-BE49-F238E27FC236}">
                <a16:creationId xmlns:a16="http://schemas.microsoft.com/office/drawing/2014/main" id="{43474878-C041-436A-8227-7C62029F663F}"/>
              </a:ext>
            </a:extLst>
          </p:cNvPr>
          <p:cNvSpPr/>
          <p:nvPr/>
        </p:nvSpPr>
        <p:spPr>
          <a:xfrm>
            <a:off x="7956267" y="3492899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0AAB7C00-5BB0-44EC-B5F0-28A3548D11A1}"/>
              </a:ext>
            </a:extLst>
          </p:cNvPr>
          <p:cNvSpPr/>
          <p:nvPr/>
        </p:nvSpPr>
        <p:spPr>
          <a:xfrm>
            <a:off x="8198728" y="3255058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1637985E-289F-417D-B4A6-2CD551476BED}"/>
              </a:ext>
            </a:extLst>
          </p:cNvPr>
          <p:cNvSpPr/>
          <p:nvPr/>
        </p:nvSpPr>
        <p:spPr>
          <a:xfrm>
            <a:off x="8198728" y="3777314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Ellipse 74">
            <a:extLst>
              <a:ext uri="{FF2B5EF4-FFF2-40B4-BE49-F238E27FC236}">
                <a16:creationId xmlns:a16="http://schemas.microsoft.com/office/drawing/2014/main" id="{10031B63-3EF0-4F0A-962F-0834BA6AFFE6}"/>
              </a:ext>
            </a:extLst>
          </p:cNvPr>
          <p:cNvSpPr/>
          <p:nvPr/>
        </p:nvSpPr>
        <p:spPr>
          <a:xfrm>
            <a:off x="8503528" y="3068030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D59675A1-60F8-4DF5-891D-929D0F531227}"/>
              </a:ext>
            </a:extLst>
          </p:cNvPr>
          <p:cNvSpPr/>
          <p:nvPr/>
        </p:nvSpPr>
        <p:spPr>
          <a:xfrm>
            <a:off x="8493150" y="3936203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655AEDAF-BB73-4840-9C92-DD5B9652180A}"/>
              </a:ext>
            </a:extLst>
          </p:cNvPr>
          <p:cNvSpPr/>
          <p:nvPr/>
        </p:nvSpPr>
        <p:spPr>
          <a:xfrm>
            <a:off x="8493150" y="3654385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id="{25E63944-DABD-4B86-9B5B-F121AB5BBEF0}"/>
              </a:ext>
            </a:extLst>
          </p:cNvPr>
          <p:cNvSpPr/>
          <p:nvPr/>
        </p:nvSpPr>
        <p:spPr>
          <a:xfrm>
            <a:off x="8493150" y="3361584"/>
            <a:ext cx="141514" cy="15888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id="{406BB805-58D8-488A-A45A-794438B95811}"/>
              </a:ext>
            </a:extLst>
          </p:cNvPr>
          <p:cNvSpPr/>
          <p:nvPr/>
        </p:nvSpPr>
        <p:spPr>
          <a:xfrm>
            <a:off x="8787572" y="4086194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Ellipse 79">
            <a:extLst>
              <a:ext uri="{FF2B5EF4-FFF2-40B4-BE49-F238E27FC236}">
                <a16:creationId xmlns:a16="http://schemas.microsoft.com/office/drawing/2014/main" id="{2AE72719-EBE6-48F5-8260-DE3F6695FF49}"/>
              </a:ext>
            </a:extLst>
          </p:cNvPr>
          <p:cNvSpPr/>
          <p:nvPr/>
        </p:nvSpPr>
        <p:spPr>
          <a:xfrm>
            <a:off x="8787572" y="2890321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Ellipse 80">
            <a:extLst>
              <a:ext uri="{FF2B5EF4-FFF2-40B4-BE49-F238E27FC236}">
                <a16:creationId xmlns:a16="http://schemas.microsoft.com/office/drawing/2014/main" id="{524A1F1E-05D7-46AD-874A-E6F5CEA6B5BE}"/>
              </a:ext>
            </a:extLst>
          </p:cNvPr>
          <p:cNvSpPr/>
          <p:nvPr/>
        </p:nvSpPr>
        <p:spPr>
          <a:xfrm>
            <a:off x="8787572" y="3213662"/>
            <a:ext cx="141514" cy="158889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ZoneTexte 81">
            <a:extLst>
              <a:ext uri="{FF2B5EF4-FFF2-40B4-BE49-F238E27FC236}">
                <a16:creationId xmlns:a16="http://schemas.microsoft.com/office/drawing/2014/main" id="{06835097-5ACA-403D-B7CB-35FD70F6C7DA}"/>
              </a:ext>
            </a:extLst>
          </p:cNvPr>
          <p:cNvSpPr txBox="1"/>
          <p:nvPr/>
        </p:nvSpPr>
        <p:spPr>
          <a:xfrm>
            <a:off x="7388759" y="1944591"/>
            <a:ext cx="1661385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Random Forest algorithm</a:t>
            </a: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E9F5A005-5CAE-46EF-86F1-32BB4A3F9A69}"/>
              </a:ext>
            </a:extLst>
          </p:cNvPr>
          <p:cNvSpPr txBox="1"/>
          <p:nvPr/>
        </p:nvSpPr>
        <p:spPr>
          <a:xfrm>
            <a:off x="9238622" y="262970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84" name="ZoneTexte 83">
            <a:extLst>
              <a:ext uri="{FF2B5EF4-FFF2-40B4-BE49-F238E27FC236}">
                <a16:creationId xmlns:a16="http://schemas.microsoft.com/office/drawing/2014/main" id="{4DC7A572-133F-4888-9D9B-5F7B99A2193D}"/>
              </a:ext>
            </a:extLst>
          </p:cNvPr>
          <p:cNvSpPr txBox="1"/>
          <p:nvPr/>
        </p:nvSpPr>
        <p:spPr>
          <a:xfrm>
            <a:off x="6477352" y="3550837"/>
            <a:ext cx="76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Tree 1</a:t>
            </a:r>
          </a:p>
        </p:txBody>
      </p:sp>
      <p:sp>
        <p:nvSpPr>
          <p:cNvPr id="85" name="ZoneTexte 84">
            <a:extLst>
              <a:ext uri="{FF2B5EF4-FFF2-40B4-BE49-F238E27FC236}">
                <a16:creationId xmlns:a16="http://schemas.microsoft.com/office/drawing/2014/main" id="{215F4179-8C8F-4ECC-A360-89999D021335}"/>
              </a:ext>
            </a:extLst>
          </p:cNvPr>
          <p:cNvSpPr txBox="1"/>
          <p:nvPr/>
        </p:nvSpPr>
        <p:spPr>
          <a:xfrm>
            <a:off x="7707216" y="2733928"/>
            <a:ext cx="76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Tree 2</a:t>
            </a: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CCA7D12F-4E38-47B3-BA16-6029716D4F12}"/>
              </a:ext>
            </a:extLst>
          </p:cNvPr>
          <p:cNvSpPr txBox="1"/>
          <p:nvPr/>
        </p:nvSpPr>
        <p:spPr>
          <a:xfrm>
            <a:off x="9524753" y="1883163"/>
            <a:ext cx="76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Tree n</a:t>
            </a:r>
          </a:p>
        </p:txBody>
      </p:sp>
      <p:cxnSp>
        <p:nvCxnSpPr>
          <p:cNvPr id="87" name="Connecteur droit avec flèche 86">
            <a:extLst>
              <a:ext uri="{FF2B5EF4-FFF2-40B4-BE49-F238E27FC236}">
                <a16:creationId xmlns:a16="http://schemas.microsoft.com/office/drawing/2014/main" id="{9D056D33-3C23-4694-8270-859CBB90348E}"/>
              </a:ext>
            </a:extLst>
          </p:cNvPr>
          <p:cNvCxnSpPr>
            <a:cxnSpLocks/>
          </p:cNvCxnSpPr>
          <p:nvPr/>
        </p:nvCxnSpPr>
        <p:spPr>
          <a:xfrm>
            <a:off x="8340242" y="4847799"/>
            <a:ext cx="202415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avec flèche 87">
            <a:extLst>
              <a:ext uri="{FF2B5EF4-FFF2-40B4-BE49-F238E27FC236}">
                <a16:creationId xmlns:a16="http://schemas.microsoft.com/office/drawing/2014/main" id="{34C34641-DC9A-40A2-98DA-AA2B8804D8AF}"/>
              </a:ext>
            </a:extLst>
          </p:cNvPr>
          <p:cNvCxnSpPr>
            <a:cxnSpLocks/>
          </p:cNvCxnSpPr>
          <p:nvPr/>
        </p:nvCxnSpPr>
        <p:spPr>
          <a:xfrm>
            <a:off x="9127803" y="3807100"/>
            <a:ext cx="1278174" cy="8335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4A8D7399-96D1-4E0C-95BD-C8FC99A41453}"/>
              </a:ext>
            </a:extLst>
          </p:cNvPr>
          <p:cNvCxnSpPr>
            <a:cxnSpLocks/>
          </p:cNvCxnSpPr>
          <p:nvPr/>
        </p:nvCxnSpPr>
        <p:spPr>
          <a:xfrm>
            <a:off x="10596115" y="3519752"/>
            <a:ext cx="0" cy="10151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ZoneTexte 89">
            <a:extLst>
              <a:ext uri="{FF2B5EF4-FFF2-40B4-BE49-F238E27FC236}">
                <a16:creationId xmlns:a16="http://schemas.microsoft.com/office/drawing/2014/main" id="{6A8A76F8-22D7-4579-AE95-5B6DA845FF0C}"/>
              </a:ext>
            </a:extLst>
          </p:cNvPr>
          <p:cNvSpPr txBox="1"/>
          <p:nvPr/>
        </p:nvSpPr>
        <p:spPr>
          <a:xfrm>
            <a:off x="10492491" y="4603106"/>
            <a:ext cx="1462707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Decision = Classification</a:t>
            </a: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39E09BE2-84A6-4AC5-AC80-F1802056970A}"/>
              </a:ext>
            </a:extLst>
          </p:cNvPr>
          <p:cNvSpPr/>
          <p:nvPr/>
        </p:nvSpPr>
        <p:spPr>
          <a:xfrm>
            <a:off x="11619173" y="4647439"/>
            <a:ext cx="283029" cy="261257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AABF99BE-2F08-4206-A1F8-F77ABA6E2AE0}"/>
              </a:ext>
            </a:extLst>
          </p:cNvPr>
          <p:cNvGrpSpPr/>
          <p:nvPr/>
        </p:nvGrpSpPr>
        <p:grpSpPr>
          <a:xfrm>
            <a:off x="459204" y="4202768"/>
            <a:ext cx="2547980" cy="1286637"/>
            <a:chOff x="6926463" y="4561593"/>
            <a:chExt cx="2317801" cy="863612"/>
          </a:xfrm>
        </p:grpSpPr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A37CECF1-1C55-4F7F-BD9A-1844331391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9" t="10891" r="14553" b="14179"/>
            <a:stretch/>
          </p:blipFill>
          <p:spPr>
            <a:xfrm>
              <a:off x="7220251" y="4638299"/>
              <a:ext cx="659992" cy="249176"/>
            </a:xfrm>
            <a:prstGeom prst="rect">
              <a:avLst/>
            </a:prstGeom>
          </p:spPr>
        </p:pic>
        <p:sp>
          <p:nvSpPr>
            <p:cNvPr id="94" name="Ellipse 93">
              <a:extLst>
                <a:ext uri="{FF2B5EF4-FFF2-40B4-BE49-F238E27FC236}">
                  <a16:creationId xmlns:a16="http://schemas.microsoft.com/office/drawing/2014/main" id="{D35896E7-1749-4242-A428-628C16C523CF}"/>
                </a:ext>
              </a:extLst>
            </p:cNvPr>
            <p:cNvSpPr/>
            <p:nvPr/>
          </p:nvSpPr>
          <p:spPr>
            <a:xfrm>
              <a:off x="6926463" y="4679187"/>
              <a:ext cx="197721" cy="16740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95" name="Ellipse 94">
              <a:extLst>
                <a:ext uri="{FF2B5EF4-FFF2-40B4-BE49-F238E27FC236}">
                  <a16:creationId xmlns:a16="http://schemas.microsoft.com/office/drawing/2014/main" id="{59CB898E-8713-4580-8FFF-B46CF435DD05}"/>
                </a:ext>
              </a:extLst>
            </p:cNvPr>
            <p:cNvSpPr/>
            <p:nvPr/>
          </p:nvSpPr>
          <p:spPr>
            <a:xfrm>
              <a:off x="6926463" y="4902388"/>
              <a:ext cx="197721" cy="167400"/>
            </a:xfrm>
            <a:prstGeom prst="ellipse">
              <a:avLst/>
            </a:prstGeom>
            <a:noFill/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96" name="Ellipse 95">
              <a:extLst>
                <a:ext uri="{FF2B5EF4-FFF2-40B4-BE49-F238E27FC236}">
                  <a16:creationId xmlns:a16="http://schemas.microsoft.com/office/drawing/2014/main" id="{1C2D44EA-E89B-461A-A26B-0C2CAFD651C7}"/>
                </a:ext>
              </a:extLst>
            </p:cNvPr>
            <p:cNvSpPr/>
            <p:nvPr/>
          </p:nvSpPr>
          <p:spPr>
            <a:xfrm>
              <a:off x="8012313" y="4582663"/>
              <a:ext cx="197721" cy="167400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97" name="Ellipse 96">
              <a:extLst>
                <a:ext uri="{FF2B5EF4-FFF2-40B4-BE49-F238E27FC236}">
                  <a16:creationId xmlns:a16="http://schemas.microsoft.com/office/drawing/2014/main" id="{8EFC3BEA-F722-48C6-82FF-D585DE51D48C}"/>
                </a:ext>
              </a:extLst>
            </p:cNvPr>
            <p:cNvSpPr/>
            <p:nvPr/>
          </p:nvSpPr>
          <p:spPr>
            <a:xfrm>
              <a:off x="8012313" y="4805864"/>
              <a:ext cx="197721" cy="167400"/>
            </a:xfrm>
            <a:prstGeom prst="ellipse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98" name="Ellipse 97">
              <a:extLst>
                <a:ext uri="{FF2B5EF4-FFF2-40B4-BE49-F238E27FC236}">
                  <a16:creationId xmlns:a16="http://schemas.microsoft.com/office/drawing/2014/main" id="{9B878580-2477-4F5A-9DFF-9C1A80E033D0}"/>
                </a:ext>
              </a:extLst>
            </p:cNvPr>
            <p:cNvSpPr/>
            <p:nvPr/>
          </p:nvSpPr>
          <p:spPr>
            <a:xfrm>
              <a:off x="8012312" y="5029065"/>
              <a:ext cx="197721" cy="167400"/>
            </a:xfrm>
            <a:prstGeom prst="ellipse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6</a:t>
              </a:r>
            </a:p>
          </p:txBody>
        </p:sp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80F4CE18-0387-40E1-B46C-675A0DA9E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3" t="15655" r="13616" b="17839"/>
            <a:stretch/>
          </p:blipFill>
          <p:spPr>
            <a:xfrm>
              <a:off x="7192928" y="4867657"/>
              <a:ext cx="659993" cy="236861"/>
            </a:xfrm>
            <a:prstGeom prst="rect">
              <a:avLst/>
            </a:prstGeom>
          </p:spPr>
        </p:pic>
        <p:pic>
          <p:nvPicPr>
            <p:cNvPr id="100" name="Image 99">
              <a:extLst>
                <a:ext uri="{FF2B5EF4-FFF2-40B4-BE49-F238E27FC236}">
                  <a16:creationId xmlns:a16="http://schemas.microsoft.com/office/drawing/2014/main" id="{4A1017C1-506B-4876-BB05-1C1DA3584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5" t="15629" r="13593" b="17966"/>
            <a:stretch/>
          </p:blipFill>
          <p:spPr>
            <a:xfrm>
              <a:off x="8313706" y="4561593"/>
              <a:ext cx="539929" cy="223201"/>
            </a:xfrm>
            <a:prstGeom prst="rect">
              <a:avLst/>
            </a:prstGeom>
          </p:spPr>
        </p:pic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176F57AC-69F5-40AB-8689-A49C084556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13" t="15716" r="10527" b="13617"/>
            <a:stretch/>
          </p:blipFill>
          <p:spPr>
            <a:xfrm>
              <a:off x="8278778" y="4761046"/>
              <a:ext cx="752860" cy="297183"/>
            </a:xfrm>
            <a:prstGeom prst="rect">
              <a:avLst/>
            </a:prstGeom>
          </p:spPr>
        </p:pic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FCD2BD17-CA39-4CA0-8B6D-C5C0610D8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79" t="15627" r="12355" b="12170"/>
            <a:stretch/>
          </p:blipFill>
          <p:spPr>
            <a:xfrm>
              <a:off x="8240522" y="5039659"/>
              <a:ext cx="1003742" cy="239153"/>
            </a:xfrm>
            <a:prstGeom prst="rect">
              <a:avLst/>
            </a:prstGeom>
          </p:spPr>
        </p:pic>
        <p:sp>
          <p:nvSpPr>
            <p:cNvPr id="103" name="Ellipse 102">
              <a:extLst>
                <a:ext uri="{FF2B5EF4-FFF2-40B4-BE49-F238E27FC236}">
                  <a16:creationId xmlns:a16="http://schemas.microsoft.com/office/drawing/2014/main" id="{C3C44864-25CC-48C2-8962-04CC2950E46F}"/>
                </a:ext>
              </a:extLst>
            </p:cNvPr>
            <p:cNvSpPr/>
            <p:nvPr/>
          </p:nvSpPr>
          <p:spPr>
            <a:xfrm>
              <a:off x="6926463" y="5140597"/>
              <a:ext cx="197721" cy="167400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04" name="Ellipse 103">
              <a:extLst>
                <a:ext uri="{FF2B5EF4-FFF2-40B4-BE49-F238E27FC236}">
                  <a16:creationId xmlns:a16="http://schemas.microsoft.com/office/drawing/2014/main" id="{3AE4E8A2-4CE4-4974-9CEF-64B012F5DD9F}"/>
                </a:ext>
              </a:extLst>
            </p:cNvPr>
            <p:cNvSpPr/>
            <p:nvPr/>
          </p:nvSpPr>
          <p:spPr>
            <a:xfrm>
              <a:off x="8012312" y="5257805"/>
              <a:ext cx="197721" cy="167400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pic>
        <p:nvPicPr>
          <p:cNvPr id="105" name="Image 104">
            <a:extLst>
              <a:ext uri="{FF2B5EF4-FFF2-40B4-BE49-F238E27FC236}">
                <a16:creationId xmlns:a16="http://schemas.microsoft.com/office/drawing/2014/main" id="{C73D87C0-5DDE-4A36-BFD9-5F9D94751A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059" t="1080" r="6671" b="-1080"/>
          <a:stretch/>
        </p:blipFill>
        <p:spPr>
          <a:xfrm>
            <a:off x="737520" y="5014000"/>
            <a:ext cx="816351" cy="336236"/>
          </a:xfrm>
          <a:prstGeom prst="rect">
            <a:avLst/>
          </a:prstGeom>
        </p:spPr>
      </p:pic>
      <p:pic>
        <p:nvPicPr>
          <p:cNvPr id="106" name="Image 105">
            <a:extLst>
              <a:ext uri="{FF2B5EF4-FFF2-40B4-BE49-F238E27FC236}">
                <a16:creationId xmlns:a16="http://schemas.microsoft.com/office/drawing/2014/main" id="{C9CE9C80-BA61-4070-B34E-5FCEADCB41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7946" y="5232375"/>
            <a:ext cx="874894" cy="35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6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9457AF-80C7-4C84-9216-861659E5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</a:t>
            </a:r>
            <a:r>
              <a:rPr lang="fr-FR" dirty="0" err="1"/>
              <a:t>Processing</a:t>
            </a:r>
            <a:r>
              <a:rPr lang="fr-FR" dirty="0"/>
              <a:t> </a:t>
            </a:r>
            <a:r>
              <a:rPr lang="fr-FR" dirty="0" err="1"/>
              <a:t>chain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BDA548D-5AEA-441C-B36F-E1445D5FB2C1}"/>
              </a:ext>
            </a:extLst>
          </p:cNvPr>
          <p:cNvSpPr txBox="1"/>
          <p:nvPr/>
        </p:nvSpPr>
        <p:spPr>
          <a:xfrm>
            <a:off x="778588" y="3172155"/>
            <a:ext cx="1756186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Signal event</a:t>
            </a:r>
          </a:p>
          <a:p>
            <a:pPr algn="ctr"/>
            <a:r>
              <a:rPr lang="en-US" dirty="0"/>
              <a:t>Database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0650C1-E8FE-4965-8CF4-234531C20BF9}"/>
              </a:ext>
            </a:extLst>
          </p:cNvPr>
          <p:cNvSpPr txBox="1"/>
          <p:nvPr/>
        </p:nvSpPr>
        <p:spPr>
          <a:xfrm>
            <a:off x="4025281" y="3033656"/>
            <a:ext cx="1928733" cy="923330"/>
          </a:xfrm>
          <a:prstGeom prst="rect">
            <a:avLst/>
          </a:prstGeom>
          <a:solidFill>
            <a:srgbClr val="C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/>
              <a:t>Machine Learning </a:t>
            </a:r>
          </a:p>
          <a:p>
            <a:pPr algn="ctr"/>
            <a:r>
              <a:rPr lang="en-US" b="1" dirty="0"/>
              <a:t>with Random </a:t>
            </a:r>
          </a:p>
          <a:p>
            <a:pPr algn="ctr"/>
            <a:r>
              <a:rPr lang="en-US" b="1" dirty="0"/>
              <a:t>Forest algorithm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936B993-6E1B-4C61-981F-DD22DF201C64}"/>
              </a:ext>
            </a:extLst>
          </p:cNvPr>
          <p:cNvSpPr txBox="1"/>
          <p:nvPr/>
        </p:nvSpPr>
        <p:spPr>
          <a:xfrm>
            <a:off x="7271025" y="3172154"/>
            <a:ext cx="1405321" cy="646331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/>
              <a:t>Signals </a:t>
            </a:r>
          </a:p>
          <a:p>
            <a:pPr algn="ctr"/>
            <a:r>
              <a:rPr lang="en-US" dirty="0"/>
              <a:t>Classification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5A324E7-26FB-4132-97E3-BC5095B61FCC}"/>
              </a:ext>
            </a:extLst>
          </p:cNvPr>
          <p:cNvSpPr txBox="1"/>
          <p:nvPr/>
        </p:nvSpPr>
        <p:spPr>
          <a:xfrm>
            <a:off x="9879950" y="3024247"/>
            <a:ext cx="1683399" cy="92333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Alert release if </a:t>
            </a:r>
          </a:p>
          <a:p>
            <a:pPr algn="ctr"/>
            <a:r>
              <a:rPr lang="en-US" dirty="0"/>
              <a:t>Identified danger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162451E6-33A7-4070-8228-9C7648620F2F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2534774" y="3495321"/>
            <a:ext cx="1490507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B1CD12D-241C-4B41-A3B5-D019D6201749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5954014" y="3495320"/>
            <a:ext cx="1317011" cy="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FE5BB99-A3FD-40DB-9A08-7CDD8C243FDC}"/>
              </a:ext>
            </a:extLst>
          </p:cNvPr>
          <p:cNvCxnSpPr>
            <a:cxnSpLocks/>
            <a:stCxn id="8" idx="3"/>
            <a:endCxn id="9" idx="1"/>
          </p:cNvCxnSpPr>
          <p:nvPr/>
        </p:nvCxnSpPr>
        <p:spPr>
          <a:xfrm flipV="1">
            <a:off x="8676346" y="3485912"/>
            <a:ext cx="1203604" cy="940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10C89A0-9E0F-43CA-AD54-8C7DB4A7906B}"/>
              </a:ext>
            </a:extLst>
          </p:cNvPr>
          <p:cNvSpPr txBox="1"/>
          <p:nvPr/>
        </p:nvSpPr>
        <p:spPr>
          <a:xfrm>
            <a:off x="4025281" y="1624242"/>
            <a:ext cx="1928733" cy="861774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Signal event</a:t>
            </a:r>
          </a:p>
          <a:p>
            <a:pPr algn="ctr"/>
            <a:r>
              <a:rPr lang="en-US" dirty="0"/>
              <a:t>Database</a:t>
            </a:r>
          </a:p>
          <a:p>
            <a:pPr algn="ctr"/>
            <a:r>
              <a:rPr lang="en-US" sz="1400" dirty="0"/>
              <a:t>(Sub-Samples)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EFBB14B-2510-4BB2-9ADE-A30EEDA9E903}"/>
              </a:ext>
            </a:extLst>
          </p:cNvPr>
          <p:cNvSpPr txBox="1"/>
          <p:nvPr/>
        </p:nvSpPr>
        <p:spPr>
          <a:xfrm>
            <a:off x="6277604" y="1734738"/>
            <a:ext cx="25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solidFill>
                  <a:schemeClr val="accent6">
                    <a:lumMod val="75000"/>
                  </a:schemeClr>
                </a:solidFill>
              </a:rPr>
              <a:t>Training </a:t>
            </a:r>
            <a:r>
              <a:rPr lang="fr-FR" sz="1800" b="1" dirty="0" err="1">
                <a:solidFill>
                  <a:schemeClr val="accent6">
                    <a:lumMod val="75000"/>
                  </a:schemeClr>
                </a:solidFill>
              </a:rPr>
              <a:t>chain</a:t>
            </a:r>
            <a:endParaRPr lang="fr-FR"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AC204475-2394-463C-B8D8-95C66D2A3F51}"/>
              </a:ext>
            </a:extLst>
          </p:cNvPr>
          <p:cNvGrpSpPr/>
          <p:nvPr/>
        </p:nvGrpSpPr>
        <p:grpSpPr>
          <a:xfrm>
            <a:off x="582326" y="4215254"/>
            <a:ext cx="2162200" cy="1443088"/>
            <a:chOff x="394900" y="1924184"/>
            <a:chExt cx="2626904" cy="2119542"/>
          </a:xfrm>
        </p:grpSpPr>
        <p:pic>
          <p:nvPicPr>
            <p:cNvPr id="16" name="Graphique 15" descr="Base de données">
              <a:extLst>
                <a:ext uri="{FF2B5EF4-FFF2-40B4-BE49-F238E27FC236}">
                  <a16:creationId xmlns:a16="http://schemas.microsoft.com/office/drawing/2014/main" id="{3380ED1E-4D64-4923-95BA-E0AA7F798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4752" y="2385985"/>
              <a:ext cx="914400" cy="914400"/>
            </a:xfrm>
            <a:prstGeom prst="rect">
              <a:avLst/>
            </a:prstGeom>
          </p:spPr>
        </p:pic>
        <p:pic>
          <p:nvPicPr>
            <p:cNvPr id="17" name="Graphique 16" descr="Dossier ouvert">
              <a:extLst>
                <a:ext uri="{FF2B5EF4-FFF2-40B4-BE49-F238E27FC236}">
                  <a16:creationId xmlns:a16="http://schemas.microsoft.com/office/drawing/2014/main" id="{D562CD45-9BC2-4785-B5FE-1D04C969F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88819" y="2714030"/>
              <a:ext cx="559552" cy="559552"/>
            </a:xfrm>
            <a:prstGeom prst="rect">
              <a:avLst/>
            </a:prstGeom>
          </p:spPr>
        </p:pic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3298FF0C-C3DA-4B88-BEE4-AB4BB9926C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03145" y="2218964"/>
              <a:ext cx="505598" cy="4630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F9BC473D-36C5-4738-A054-232309D04903}"/>
                </a:ext>
              </a:extLst>
            </p:cNvPr>
            <p:cNvCxnSpPr>
              <a:cxnSpLocks/>
            </p:cNvCxnSpPr>
            <p:nvPr/>
          </p:nvCxnSpPr>
          <p:spPr>
            <a:xfrm>
              <a:off x="1505912" y="2980011"/>
              <a:ext cx="559552" cy="57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C2DB3D19-52BF-4426-8E8D-64DA72D29270}"/>
                </a:ext>
              </a:extLst>
            </p:cNvPr>
            <p:cNvCxnSpPr>
              <a:cxnSpLocks/>
            </p:cNvCxnSpPr>
            <p:nvPr/>
          </p:nvCxnSpPr>
          <p:spPr>
            <a:xfrm>
              <a:off x="1142540" y="3439022"/>
              <a:ext cx="513404" cy="40794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E3C5B09B-9E12-47AE-8B75-95F04288D3F3}"/>
                </a:ext>
              </a:extLst>
            </p:cNvPr>
            <p:cNvSpPr txBox="1"/>
            <p:nvPr/>
          </p:nvSpPr>
          <p:spPr>
            <a:xfrm>
              <a:off x="1983075" y="2309567"/>
              <a:ext cx="860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Class 1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907881CC-3899-47CF-BB17-82E28EC06A92}"/>
                </a:ext>
              </a:extLst>
            </p:cNvPr>
            <p:cNvSpPr txBox="1"/>
            <p:nvPr/>
          </p:nvSpPr>
          <p:spPr>
            <a:xfrm>
              <a:off x="2161042" y="3099357"/>
              <a:ext cx="8607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Class 2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7ED0B783-72E9-4058-B226-B945D45AE1C0}"/>
                </a:ext>
              </a:extLst>
            </p:cNvPr>
            <p:cNvSpPr txBox="1"/>
            <p:nvPr/>
          </p:nvSpPr>
          <p:spPr>
            <a:xfrm>
              <a:off x="2070093" y="3501268"/>
              <a:ext cx="276454" cy="542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22E47EA2-6D39-482D-B426-3B86904AE154}"/>
                </a:ext>
              </a:extLst>
            </p:cNvPr>
            <p:cNvSpPr txBox="1"/>
            <p:nvPr/>
          </p:nvSpPr>
          <p:spPr>
            <a:xfrm>
              <a:off x="394900" y="1958658"/>
              <a:ext cx="1049099" cy="343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err="1"/>
                <a:t>Database</a:t>
              </a:r>
              <a:endParaRPr lang="fr-FR" sz="1400" dirty="0"/>
            </a:p>
          </p:txBody>
        </p:sp>
        <p:pic>
          <p:nvPicPr>
            <p:cNvPr id="25" name="Graphique 24" descr="Dossier ouvert">
              <a:extLst>
                <a:ext uri="{FF2B5EF4-FFF2-40B4-BE49-F238E27FC236}">
                  <a16:creationId xmlns:a16="http://schemas.microsoft.com/office/drawing/2014/main" id="{77739677-9866-4CE8-AD77-3B25CC2A8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31871" y="1924184"/>
              <a:ext cx="559552" cy="559552"/>
            </a:xfrm>
            <a:prstGeom prst="rect">
              <a:avLst/>
            </a:prstGeom>
          </p:spPr>
        </p:pic>
      </p:grp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F067728C-211B-4436-997C-C6C78221C052}"/>
              </a:ext>
            </a:extLst>
          </p:cNvPr>
          <p:cNvSpPr/>
          <p:nvPr/>
        </p:nvSpPr>
        <p:spPr>
          <a:xfrm>
            <a:off x="419800" y="2878924"/>
            <a:ext cx="11340940" cy="121132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/>
              </a:solidFill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958C6DF9-EFC3-4C4D-AA53-F9E134F7F044}"/>
              </a:ext>
            </a:extLst>
          </p:cNvPr>
          <p:cNvSpPr/>
          <p:nvPr/>
        </p:nvSpPr>
        <p:spPr>
          <a:xfrm>
            <a:off x="3686680" y="1524455"/>
            <a:ext cx="2600085" cy="2565833"/>
          </a:xfrm>
          <a:prstGeom prst="round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Éclair 27">
            <a:extLst>
              <a:ext uri="{FF2B5EF4-FFF2-40B4-BE49-F238E27FC236}">
                <a16:creationId xmlns:a16="http://schemas.microsoft.com/office/drawing/2014/main" id="{3810384A-EE45-4D1D-A081-054B4CBDB05F}"/>
              </a:ext>
            </a:extLst>
          </p:cNvPr>
          <p:cNvSpPr/>
          <p:nvPr/>
        </p:nvSpPr>
        <p:spPr>
          <a:xfrm>
            <a:off x="4801995" y="2558839"/>
            <a:ext cx="312568" cy="407452"/>
          </a:xfrm>
          <a:prstGeom prst="lightningBol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5B64689-22F3-491E-9738-7219D7061DD5}"/>
              </a:ext>
            </a:extLst>
          </p:cNvPr>
          <p:cNvGrpSpPr/>
          <p:nvPr/>
        </p:nvGrpSpPr>
        <p:grpSpPr>
          <a:xfrm>
            <a:off x="6522366" y="4214090"/>
            <a:ext cx="2547980" cy="1413193"/>
            <a:chOff x="6725566" y="4619220"/>
            <a:chExt cx="2547980" cy="1413193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B216A8FB-A5A3-489B-8AE9-2B450D51DF71}"/>
                </a:ext>
              </a:extLst>
            </p:cNvPr>
            <p:cNvGrpSpPr/>
            <p:nvPr/>
          </p:nvGrpSpPr>
          <p:grpSpPr>
            <a:xfrm>
              <a:off x="6725566" y="4619220"/>
              <a:ext cx="2547980" cy="1286637"/>
              <a:chOff x="6926463" y="4561593"/>
              <a:chExt cx="2317801" cy="863612"/>
            </a:xfrm>
          </p:grpSpPr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0D082F72-BD0F-4CA0-B22C-E6DF5B5AA2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79" t="10891" r="14553" b="14179"/>
              <a:stretch/>
            </p:blipFill>
            <p:spPr>
              <a:xfrm>
                <a:off x="7220251" y="4638299"/>
                <a:ext cx="659992" cy="249176"/>
              </a:xfrm>
              <a:prstGeom prst="rect">
                <a:avLst/>
              </a:prstGeom>
            </p:spPr>
          </p:pic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166E3EE3-4E65-4D3F-9B26-C1F1AA85F93C}"/>
                  </a:ext>
                </a:extLst>
              </p:cNvPr>
              <p:cNvSpPr/>
              <p:nvPr/>
            </p:nvSpPr>
            <p:spPr>
              <a:xfrm>
                <a:off x="6926463" y="4679187"/>
                <a:ext cx="197721" cy="167400"/>
              </a:xfrm>
              <a:prstGeom prst="ellipse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88AD4852-FAE5-44CF-B1D2-1EA0CE40008D}"/>
                  </a:ext>
                </a:extLst>
              </p:cNvPr>
              <p:cNvSpPr/>
              <p:nvPr/>
            </p:nvSpPr>
            <p:spPr>
              <a:xfrm>
                <a:off x="6926463" y="4902388"/>
                <a:ext cx="197721" cy="167400"/>
              </a:xfrm>
              <a:prstGeom prst="ellipse">
                <a:avLst/>
              </a:prstGeom>
              <a:noFill/>
              <a:ln w="28575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3BD2D263-6308-41E1-8532-FCB5988F4F0B}"/>
                  </a:ext>
                </a:extLst>
              </p:cNvPr>
              <p:cNvSpPr/>
              <p:nvPr/>
            </p:nvSpPr>
            <p:spPr>
              <a:xfrm>
                <a:off x="8012313" y="4582663"/>
                <a:ext cx="197721" cy="167400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B7FA9960-B524-4E7C-83DB-4864351449FF}"/>
                  </a:ext>
                </a:extLst>
              </p:cNvPr>
              <p:cNvSpPr/>
              <p:nvPr/>
            </p:nvSpPr>
            <p:spPr>
              <a:xfrm>
                <a:off x="8012313" y="4805864"/>
                <a:ext cx="197721" cy="167400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6C7043CC-EB8D-4596-8CBD-765FE1DAF83D}"/>
                  </a:ext>
                </a:extLst>
              </p:cNvPr>
              <p:cNvSpPr/>
              <p:nvPr/>
            </p:nvSpPr>
            <p:spPr>
              <a:xfrm>
                <a:off x="8012312" y="5029065"/>
                <a:ext cx="197721" cy="167400"/>
              </a:xfrm>
              <a:prstGeom prst="ellipse">
                <a:avLst/>
              </a:pr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pic>
            <p:nvPicPr>
              <p:cNvPr id="39" name="Image 38">
                <a:extLst>
                  <a:ext uri="{FF2B5EF4-FFF2-40B4-BE49-F238E27FC236}">
                    <a16:creationId xmlns:a16="http://schemas.microsoft.com/office/drawing/2014/main" id="{5BB2FBAE-2F6C-4F8F-8BB3-2158CC428A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663" t="15655" r="13616" b="17839"/>
              <a:stretch/>
            </p:blipFill>
            <p:spPr>
              <a:xfrm>
                <a:off x="7192928" y="4867657"/>
                <a:ext cx="659993" cy="236861"/>
              </a:xfrm>
              <a:prstGeom prst="rect">
                <a:avLst/>
              </a:prstGeom>
            </p:spPr>
          </p:pic>
          <p:pic>
            <p:nvPicPr>
              <p:cNvPr id="40" name="Image 39">
                <a:extLst>
                  <a:ext uri="{FF2B5EF4-FFF2-40B4-BE49-F238E27FC236}">
                    <a16:creationId xmlns:a16="http://schemas.microsoft.com/office/drawing/2014/main" id="{4ADC9892-9575-4D14-85ED-B42809775A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655" t="15629" r="13593" b="17966"/>
              <a:stretch/>
            </p:blipFill>
            <p:spPr>
              <a:xfrm>
                <a:off x="8313706" y="4561593"/>
                <a:ext cx="539929" cy="223201"/>
              </a:xfrm>
              <a:prstGeom prst="rect">
                <a:avLst/>
              </a:prstGeom>
            </p:spPr>
          </p:pic>
          <p:pic>
            <p:nvPicPr>
              <p:cNvPr id="41" name="Image 40">
                <a:extLst>
                  <a:ext uri="{FF2B5EF4-FFF2-40B4-BE49-F238E27FC236}">
                    <a16:creationId xmlns:a16="http://schemas.microsoft.com/office/drawing/2014/main" id="{4811932D-7073-4D3B-9069-FCE046F22E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313" t="15716" r="10527" b="13617"/>
              <a:stretch/>
            </p:blipFill>
            <p:spPr>
              <a:xfrm>
                <a:off x="8278778" y="4761046"/>
                <a:ext cx="752860" cy="297183"/>
              </a:xfrm>
              <a:prstGeom prst="rect">
                <a:avLst/>
              </a:prstGeom>
            </p:spPr>
          </p:pic>
          <p:pic>
            <p:nvPicPr>
              <p:cNvPr id="42" name="Image 41">
                <a:extLst>
                  <a:ext uri="{FF2B5EF4-FFF2-40B4-BE49-F238E27FC236}">
                    <a16:creationId xmlns:a16="http://schemas.microsoft.com/office/drawing/2014/main" id="{A25B4E4D-4354-4CB8-A8CD-F489BEA6F1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79" t="15627" r="12355" b="12170"/>
              <a:stretch/>
            </p:blipFill>
            <p:spPr>
              <a:xfrm>
                <a:off x="8240522" y="5039659"/>
                <a:ext cx="1003742" cy="239153"/>
              </a:xfrm>
              <a:prstGeom prst="rect">
                <a:avLst/>
              </a:prstGeom>
            </p:spPr>
          </p:pic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4125F041-2614-4622-9C4D-B3DCE45A1C80}"/>
                  </a:ext>
                </a:extLst>
              </p:cNvPr>
              <p:cNvSpPr/>
              <p:nvPr/>
            </p:nvSpPr>
            <p:spPr>
              <a:xfrm>
                <a:off x="6926463" y="5140597"/>
                <a:ext cx="197721" cy="167400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651648AC-4659-411A-90E9-E22283B15B56}"/>
                  </a:ext>
                </a:extLst>
              </p:cNvPr>
              <p:cNvSpPr/>
              <p:nvPr/>
            </p:nvSpPr>
            <p:spPr>
              <a:xfrm>
                <a:off x="8012312" y="5257805"/>
                <a:ext cx="197721" cy="1674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</p:grpSp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084F483B-852A-4BEE-AC8E-CF4155F24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-1059" t="1080" r="6671" b="-1080"/>
            <a:stretch/>
          </p:blipFill>
          <p:spPr>
            <a:xfrm>
              <a:off x="6983381" y="5454902"/>
              <a:ext cx="816351" cy="336236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B90DFC97-2DEF-482C-B12A-B0126F07F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33767" y="5675600"/>
              <a:ext cx="874894" cy="356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1704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9457AF-80C7-4C84-9216-861659E5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Implementation</a:t>
            </a:r>
            <a:r>
              <a:rPr lang="fr-FR" dirty="0"/>
              <a:t> of the </a:t>
            </a:r>
            <a:r>
              <a:rPr lang="fr-FR" dirty="0" err="1"/>
              <a:t>algorithm</a:t>
            </a:r>
            <a:r>
              <a:rPr lang="fr-FR" dirty="0"/>
              <a:t> for real time monitoring</a:t>
            </a:r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25EAEB2C-F46B-4BDB-A73F-5FA09DAC151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11" y="3201023"/>
            <a:ext cx="4851114" cy="262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25C0CD6F-F10D-4C30-BC13-59BAE136D42A}"/>
              </a:ext>
            </a:extLst>
          </p:cNvPr>
          <p:cNvPicPr/>
          <p:nvPr/>
        </p:nvPicPr>
        <p:blipFill rotWithShape="1">
          <a:blip r:embed="rId3"/>
          <a:srcRect b="18424"/>
          <a:stretch/>
        </p:blipFill>
        <p:spPr>
          <a:xfrm>
            <a:off x="6315610" y="3395845"/>
            <a:ext cx="5423042" cy="1624477"/>
          </a:xfrm>
          <a:prstGeom prst="rect">
            <a:avLst/>
          </a:prstGeom>
        </p:spPr>
      </p:pic>
      <p:sp>
        <p:nvSpPr>
          <p:cNvPr id="47" name="ZoneTexte 46">
            <a:extLst>
              <a:ext uri="{FF2B5EF4-FFF2-40B4-BE49-F238E27FC236}">
                <a16:creationId xmlns:a16="http://schemas.microsoft.com/office/drawing/2014/main" id="{BBB86079-1E3E-4C45-AF84-1987C20D0E57}"/>
              </a:ext>
            </a:extLst>
          </p:cNvPr>
          <p:cNvSpPr txBox="1"/>
          <p:nvPr/>
        </p:nvSpPr>
        <p:spPr>
          <a:xfrm>
            <a:off x="585438" y="1357946"/>
            <a:ext cx="7088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Calibri "/>
              </a:rPr>
              <a:t>For </a:t>
            </a:r>
            <a:r>
              <a:rPr lang="fr-FR" dirty="0" err="1">
                <a:latin typeface="Calibri "/>
              </a:rPr>
              <a:t>now</a:t>
            </a:r>
            <a:r>
              <a:rPr lang="fr-FR" dirty="0">
                <a:latin typeface="Calibri "/>
              </a:rPr>
              <a:t>, the </a:t>
            </a:r>
            <a:r>
              <a:rPr lang="fr-FR" dirty="0" err="1">
                <a:latin typeface="Calibri "/>
              </a:rPr>
              <a:t>used</a:t>
            </a:r>
            <a:r>
              <a:rPr lang="fr-FR" dirty="0">
                <a:latin typeface="Calibri "/>
              </a:rPr>
              <a:t> </a:t>
            </a:r>
            <a:r>
              <a:rPr lang="fr-FR" dirty="0" err="1">
                <a:latin typeface="Calibri "/>
              </a:rPr>
              <a:t>approach</a:t>
            </a:r>
            <a:r>
              <a:rPr lang="fr-FR" dirty="0">
                <a:latin typeface="Calibri "/>
              </a:rPr>
              <a:t> </a:t>
            </a:r>
            <a:r>
              <a:rPr lang="fr-FR" dirty="0" err="1">
                <a:latin typeface="Calibri "/>
              </a:rPr>
              <a:t>was</a:t>
            </a:r>
            <a:r>
              <a:rPr lang="fr-FR" dirty="0">
                <a:latin typeface="Calibri "/>
              </a:rPr>
              <a:t> a succession of signal </a:t>
            </a:r>
            <a:r>
              <a:rPr lang="fr-FR" dirty="0" err="1">
                <a:latin typeface="Calibri "/>
              </a:rPr>
              <a:t>detection</a:t>
            </a:r>
            <a:r>
              <a:rPr lang="fr-FR" dirty="0">
                <a:latin typeface="Calibri "/>
              </a:rPr>
              <a:t> and classification.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Calibri "/>
              </a:rPr>
              <a:t>Our </a:t>
            </a:r>
            <a:r>
              <a:rPr lang="fr-FR" dirty="0" err="1">
                <a:latin typeface="Calibri "/>
              </a:rPr>
              <a:t>approach</a:t>
            </a:r>
            <a:r>
              <a:rPr lang="fr-FR" dirty="0">
                <a:latin typeface="Calibri "/>
              </a:rPr>
              <a:t> </a:t>
            </a:r>
            <a:r>
              <a:rPr lang="fr-FR" dirty="0" err="1">
                <a:latin typeface="Calibri "/>
              </a:rPr>
              <a:t>is</a:t>
            </a:r>
            <a:r>
              <a:rPr lang="fr-FR" dirty="0">
                <a:latin typeface="Calibri "/>
              </a:rPr>
              <a:t> </a:t>
            </a:r>
            <a:r>
              <a:rPr lang="fr-FR" dirty="0" err="1">
                <a:latin typeface="Calibri "/>
              </a:rPr>
              <a:t>based</a:t>
            </a:r>
            <a:r>
              <a:rPr lang="fr-FR" dirty="0">
                <a:latin typeface="Calibri "/>
              </a:rPr>
              <a:t> on an </a:t>
            </a:r>
            <a:r>
              <a:rPr lang="fr-FR" dirty="0" err="1">
                <a:latin typeface="Calibri "/>
              </a:rPr>
              <a:t>analysis</a:t>
            </a:r>
            <a:r>
              <a:rPr lang="fr-FR" dirty="0">
                <a:latin typeface="Calibri "/>
              </a:rPr>
              <a:t> and classification in flow </a:t>
            </a:r>
            <a:r>
              <a:rPr lang="fr-FR" dirty="0" err="1">
                <a:latin typeface="Calibri "/>
              </a:rPr>
              <a:t>with</a:t>
            </a:r>
            <a:r>
              <a:rPr lang="fr-FR" dirty="0">
                <a:latin typeface="Calibri "/>
              </a:rPr>
              <a:t> a </a:t>
            </a:r>
            <a:r>
              <a:rPr lang="fr-FR" dirty="0" err="1">
                <a:latin typeface="Calibri "/>
              </a:rPr>
              <a:t>fixed</a:t>
            </a:r>
            <a:r>
              <a:rPr lang="fr-FR" dirty="0">
                <a:latin typeface="Calibri "/>
              </a:rPr>
              <a:t> time </a:t>
            </a:r>
            <a:r>
              <a:rPr lang="fr-FR" dirty="0" err="1">
                <a:latin typeface="Calibri "/>
              </a:rPr>
              <a:t>window</a:t>
            </a:r>
            <a:r>
              <a:rPr lang="fr-FR" dirty="0">
                <a:latin typeface="Calibri 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dirty="0">
                <a:latin typeface="Calibri "/>
              </a:rPr>
              <a:t>Addition of a new class: the ambient noise.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3776674-9C8B-496F-82B2-D53A85E1B008}"/>
              </a:ext>
            </a:extLst>
          </p:cNvPr>
          <p:cNvSpPr/>
          <p:nvPr/>
        </p:nvSpPr>
        <p:spPr>
          <a:xfrm>
            <a:off x="2072383" y="4649287"/>
            <a:ext cx="349322" cy="8823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B20A3FA-25E8-4736-BC07-DD7750CF0AB8}"/>
              </a:ext>
            </a:extLst>
          </p:cNvPr>
          <p:cNvSpPr/>
          <p:nvPr/>
        </p:nvSpPr>
        <p:spPr>
          <a:xfrm>
            <a:off x="2421703" y="4649287"/>
            <a:ext cx="113019" cy="8823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1EB9475F-83A0-4AF6-82CF-4360645E7504}"/>
              </a:ext>
            </a:extLst>
          </p:cNvPr>
          <p:cNvSpPr txBox="1"/>
          <p:nvPr/>
        </p:nvSpPr>
        <p:spPr>
          <a:xfrm>
            <a:off x="1619391" y="5260585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LTA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F7BC2B86-4892-4214-9EE6-10B2455AF5AB}"/>
              </a:ext>
            </a:extLst>
          </p:cNvPr>
          <p:cNvSpPr txBox="1"/>
          <p:nvPr/>
        </p:nvSpPr>
        <p:spPr>
          <a:xfrm>
            <a:off x="2496335" y="5281964"/>
            <a:ext cx="534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C5F8FDB5-C0BA-44D7-B662-39BDD3B4E903}"/>
              </a:ext>
            </a:extLst>
          </p:cNvPr>
          <p:cNvSpPr txBox="1"/>
          <p:nvPr/>
        </p:nvSpPr>
        <p:spPr>
          <a:xfrm>
            <a:off x="585438" y="3063754"/>
            <a:ext cx="2483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STA/LTA detection approach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FB78B98-133A-40BF-A1E5-10D34011E87F}"/>
              </a:ext>
            </a:extLst>
          </p:cNvPr>
          <p:cNvSpPr txBox="1"/>
          <p:nvPr/>
        </p:nvSpPr>
        <p:spPr>
          <a:xfrm>
            <a:off x="6315610" y="3088068"/>
            <a:ext cx="13580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Flow approach</a:t>
            </a:r>
          </a:p>
        </p:txBody>
      </p:sp>
    </p:spTree>
    <p:extLst>
      <p:ext uri="{BB962C8B-B14F-4D97-AF65-F5344CB8AC3E}">
        <p14:creationId xmlns:p14="http://schemas.microsoft.com/office/powerpoint/2010/main" val="2667929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76AF719-0269-47AA-B697-9D1F9A25EC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9358" y="672956"/>
            <a:ext cx="5716016" cy="746269"/>
          </a:xfrm>
        </p:spPr>
        <p:txBody>
          <a:bodyPr>
            <a:normAutofit/>
          </a:bodyPr>
          <a:lstStyle/>
          <a:p>
            <a:r>
              <a:rPr lang="en-GB" dirty="0"/>
              <a:t>The event catalogues</a:t>
            </a:r>
          </a:p>
        </p:txBody>
      </p:sp>
    </p:spTree>
    <p:extLst>
      <p:ext uri="{BB962C8B-B14F-4D97-AF65-F5344CB8AC3E}">
        <p14:creationId xmlns:p14="http://schemas.microsoft.com/office/powerpoint/2010/main" val="2390325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3E247D-AFB9-4C28-8832-60B8D9234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314862"/>
            <a:ext cx="8483544" cy="360218"/>
          </a:xfrm>
        </p:spPr>
        <p:txBody>
          <a:bodyPr>
            <a:normAutofit fontScale="90000"/>
          </a:bodyPr>
          <a:lstStyle/>
          <a:p>
            <a:r>
              <a:rPr lang="fr-FR" dirty="0"/>
              <a:t>The </a:t>
            </a:r>
            <a:r>
              <a:rPr lang="fr-FR" dirty="0" err="1"/>
              <a:t>event</a:t>
            </a:r>
            <a:r>
              <a:rPr lang="fr-FR" dirty="0"/>
              <a:t> catalogues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4DE27EE3-D53F-4655-A199-77D776819481}"/>
              </a:ext>
            </a:extLst>
          </p:cNvPr>
          <p:cNvSpPr txBox="1">
            <a:spLocks/>
          </p:cNvSpPr>
          <p:nvPr/>
        </p:nvSpPr>
        <p:spPr>
          <a:xfrm>
            <a:off x="644372" y="1138514"/>
            <a:ext cx="7026475" cy="4845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just"/>
            <a:endParaRPr lang="en-US" sz="2000" dirty="0">
              <a:solidFill>
                <a:schemeClr val="tx1"/>
              </a:solidFill>
              <a:latin typeface="Calibri "/>
            </a:endParaRP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Calibri "/>
              </a:rPr>
              <a:t>Located in Pau, South-West of France.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Calibri "/>
              </a:rPr>
              <a:t>State-of-the-art test center to simulate site conditions.</a:t>
            </a:r>
          </a:p>
          <a:p>
            <a:pPr algn="just"/>
            <a:r>
              <a:rPr lang="en-US" sz="2000" dirty="0">
                <a:solidFill>
                  <a:schemeClr val="tx1"/>
                </a:solidFill>
                <a:latin typeface="Calibri "/>
              </a:rPr>
              <a:t>Designed to qualify Distributed </a:t>
            </a:r>
            <a:r>
              <a:rPr lang="en-US" sz="2000" dirty="0" err="1">
                <a:solidFill>
                  <a:schemeClr val="tx1"/>
                </a:solidFill>
                <a:latin typeface="Calibri "/>
              </a:rPr>
              <a:t>Fibre</a:t>
            </a:r>
            <a:r>
              <a:rPr lang="en-US" sz="2000" dirty="0">
                <a:solidFill>
                  <a:schemeClr val="tx1"/>
                </a:solidFill>
                <a:latin typeface="Calibri "/>
              </a:rPr>
              <a:t> Sensing in various conditions.</a:t>
            </a:r>
          </a:p>
          <a:p>
            <a:pPr algn="just"/>
            <a:endParaRPr lang="en-US" sz="2000" dirty="0">
              <a:solidFill>
                <a:schemeClr val="tx1"/>
              </a:solidFill>
              <a:latin typeface="Calibri "/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Calibri "/>
              </a:rPr>
              <a:t>Numerous applications can be tested: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"/>
              </a:rPr>
              <a:t>Pipeline leak detection of both gas and liquid with pressure up to 50 bars: 3 different sizes, positions and orientations of leaks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"/>
              </a:rPr>
              <a:t>Third party intrusion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"/>
              </a:rPr>
              <a:t>Ground movement/landslides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"/>
              </a:rPr>
              <a:t>PIDS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"/>
              </a:rPr>
              <a:t>Cable/umbilical monitoring</a:t>
            </a:r>
          </a:p>
          <a:p>
            <a:pPr marL="285750" lvl="1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Calibri "/>
              </a:rPr>
              <a:t>And more on demand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87940ADD-3B9F-47A8-97E1-8DBB28A09E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4235" y="1230809"/>
            <a:ext cx="3360939" cy="2348022"/>
          </a:xfrm>
          <a:prstGeom prst="rect">
            <a:avLst/>
          </a:prstGeom>
        </p:spPr>
      </p:pic>
      <p:pic>
        <p:nvPicPr>
          <p:cNvPr id="7" name="Image 6" descr="Une image contenant intérieur, bâtiment, pièce, grand&#10;&#10;Description générée automatiquement">
            <a:extLst>
              <a:ext uri="{FF2B5EF4-FFF2-40B4-BE49-F238E27FC236}">
                <a16:creationId xmlns:a16="http://schemas.microsoft.com/office/drawing/2014/main" id="{D3909094-E1E7-4E1F-9D4B-75BFF36F09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4236" y="3702551"/>
            <a:ext cx="3364441" cy="2242960"/>
          </a:xfrm>
          <a:prstGeom prst="rect">
            <a:avLst/>
          </a:prstGeom>
        </p:spPr>
      </p:pic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947768D3-1981-4B84-AA20-6FD7E3B503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2262" y="817563"/>
            <a:ext cx="11564937" cy="291034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FEBUS </a:t>
            </a:r>
            <a:r>
              <a:rPr lang="fr-FR" dirty="0" err="1"/>
              <a:t>Optics’s</a:t>
            </a:r>
            <a:r>
              <a:rPr lang="fr-FR" dirty="0"/>
              <a:t> test Center</a:t>
            </a:r>
          </a:p>
        </p:txBody>
      </p:sp>
    </p:spTree>
    <p:extLst>
      <p:ext uri="{BB962C8B-B14F-4D97-AF65-F5344CB8AC3E}">
        <p14:creationId xmlns:p14="http://schemas.microsoft.com/office/powerpoint/2010/main" val="2239712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E429E4-D170-4635-B38D-21239FD1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</a:t>
            </a:r>
            <a:r>
              <a:rPr lang="fr-FR" dirty="0" err="1"/>
              <a:t>event</a:t>
            </a:r>
            <a:r>
              <a:rPr lang="fr-FR" dirty="0"/>
              <a:t> catalogues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5BFD2A-6C3D-429A-B829-65C945D0FF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0A54DEB-3FA4-494D-B44C-6C194C6D6F2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9" r="26417"/>
          <a:stretch/>
        </p:blipFill>
        <p:spPr bwMode="auto">
          <a:xfrm>
            <a:off x="8941199" y="1688064"/>
            <a:ext cx="2645410" cy="36158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BF0952-4253-4552-AD6B-91F086C3C15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629117" y="2222979"/>
            <a:ext cx="3615851" cy="254602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441EB35-0B65-4291-9983-1305CFBEAAA0}"/>
              </a:ext>
            </a:extLst>
          </p:cNvPr>
          <p:cNvSpPr txBox="1"/>
          <p:nvPr/>
        </p:nvSpPr>
        <p:spPr>
          <a:xfrm>
            <a:off x="322262" y="1688064"/>
            <a:ext cx="52324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b="1" dirty="0" err="1"/>
              <a:t>Various</a:t>
            </a:r>
            <a:r>
              <a:rPr lang="fr-FR" sz="1800" b="1" dirty="0"/>
              <a:t> fibre-</a:t>
            </a:r>
            <a:r>
              <a:rPr lang="fr-FR" sz="1800" b="1" dirty="0" err="1"/>
              <a:t>optic</a:t>
            </a:r>
            <a:r>
              <a:rPr lang="fr-FR" sz="1800" b="1" dirty="0"/>
              <a:t> </a:t>
            </a:r>
            <a:r>
              <a:rPr lang="fr-FR" sz="1800" b="1" dirty="0" err="1"/>
              <a:t>cables</a:t>
            </a:r>
            <a:r>
              <a:rPr lang="fr-FR" sz="1800" dirty="0"/>
              <a:t>: Single-Mode, </a:t>
            </a:r>
            <a:r>
              <a:rPr lang="fr-FR" sz="1800" dirty="0" err="1"/>
              <a:t>Multi-Mode</a:t>
            </a:r>
            <a:r>
              <a:rPr lang="fr-FR" sz="1800" dirty="0"/>
              <a:t> fibres in </a:t>
            </a:r>
            <a:r>
              <a:rPr lang="fr-FR" sz="1800" dirty="0" err="1"/>
              <a:t>tight</a:t>
            </a:r>
            <a:r>
              <a:rPr lang="fr-FR" sz="1800" dirty="0"/>
              <a:t> or loose tube, </a:t>
            </a:r>
            <a:r>
              <a:rPr lang="fr-FR" sz="1800" dirty="0" err="1"/>
              <a:t>directly</a:t>
            </a:r>
            <a:r>
              <a:rPr lang="fr-FR" sz="1800" dirty="0"/>
              <a:t> </a:t>
            </a:r>
            <a:r>
              <a:rPr lang="fr-FR" sz="1800" dirty="0" err="1"/>
              <a:t>buried</a:t>
            </a:r>
            <a:r>
              <a:rPr lang="fr-FR" sz="1800" dirty="0"/>
              <a:t> in the </a:t>
            </a:r>
            <a:r>
              <a:rPr lang="fr-FR" sz="1800" dirty="0" err="1"/>
              <a:t>ground</a:t>
            </a:r>
            <a:r>
              <a:rPr lang="fr-FR" sz="1800" dirty="0"/>
              <a:t> or </a:t>
            </a:r>
            <a:r>
              <a:rPr lang="fr-FR" sz="1800" dirty="0" err="1"/>
              <a:t>inside</a:t>
            </a:r>
            <a:r>
              <a:rPr lang="fr-FR" sz="1800" dirty="0"/>
              <a:t> conduits and at </a:t>
            </a:r>
            <a:r>
              <a:rPr lang="fr-FR" sz="1800" dirty="0" err="1"/>
              <a:t>various</a:t>
            </a:r>
            <a:r>
              <a:rPr lang="fr-FR" sz="1800" dirty="0"/>
              <a:t> distances </a:t>
            </a:r>
            <a:r>
              <a:rPr lang="fr-FR" sz="1800" dirty="0" err="1"/>
              <a:t>from</a:t>
            </a:r>
            <a:r>
              <a:rPr lang="fr-FR" sz="1800" dirty="0"/>
              <a:t> a </a:t>
            </a:r>
            <a:r>
              <a:rPr lang="fr-FR" sz="1800" b="1" dirty="0" err="1"/>
              <a:t>buried</a:t>
            </a:r>
            <a:r>
              <a:rPr lang="fr-FR" sz="1800" b="1" dirty="0"/>
              <a:t> pipe</a:t>
            </a:r>
            <a:r>
              <a:rPr lang="fr-FR" sz="18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 err="1"/>
              <a:t>Different</a:t>
            </a:r>
            <a:r>
              <a:rPr lang="fr-FR" sz="1800" dirty="0"/>
              <a:t> </a:t>
            </a:r>
            <a:r>
              <a:rPr lang="fr-FR" sz="1800" dirty="0" err="1"/>
              <a:t>events</a:t>
            </a:r>
            <a:r>
              <a:rPr lang="fr-FR" sz="1800" dirty="0"/>
              <a:t>: </a:t>
            </a:r>
            <a:r>
              <a:rPr lang="fr-FR" sz="1800" dirty="0" err="1"/>
              <a:t>falling</a:t>
            </a:r>
            <a:r>
              <a:rPr lang="fr-FR" sz="1800" dirty="0"/>
              <a:t> </a:t>
            </a:r>
            <a:r>
              <a:rPr lang="fr-FR" sz="1800" dirty="0" err="1"/>
              <a:t>objects</a:t>
            </a:r>
            <a:r>
              <a:rPr lang="fr-FR" sz="1800" dirty="0"/>
              <a:t>, </a:t>
            </a:r>
            <a:r>
              <a:rPr lang="fr-FR" sz="1800" dirty="0" err="1"/>
              <a:t>compactor</a:t>
            </a:r>
            <a:r>
              <a:rPr lang="fr-FR" sz="1800" dirty="0"/>
              <a:t>, foot </a:t>
            </a:r>
            <a:r>
              <a:rPr lang="fr-FR" sz="1800" dirty="0" err="1"/>
              <a:t>steps</a:t>
            </a:r>
            <a:r>
              <a:rPr lang="fr-FR" sz="1800" dirty="0"/>
              <a:t>, </a:t>
            </a:r>
            <a:r>
              <a:rPr lang="fr-FR" sz="1800" dirty="0" err="1"/>
              <a:t>vehicles</a:t>
            </a:r>
            <a:r>
              <a:rPr lang="fr-FR" sz="18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8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/>
              <a:t>Events </a:t>
            </a:r>
            <a:r>
              <a:rPr lang="fr-FR" sz="1800" dirty="0" err="1"/>
              <a:t>recorded</a:t>
            </a:r>
            <a:r>
              <a:rPr lang="fr-FR" sz="1800" dirty="0"/>
              <a:t> </a:t>
            </a:r>
            <a:r>
              <a:rPr lang="fr-FR" sz="1800" dirty="0" err="1"/>
              <a:t>with</a:t>
            </a:r>
            <a:r>
              <a:rPr lang="fr-FR" sz="1800" dirty="0"/>
              <a:t> FEBUS A1-R DAS system.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1C666C1-2F70-4DF8-8E7C-DB7E97BD6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857294"/>
              </p:ext>
            </p:extLst>
          </p:nvPr>
        </p:nvGraphicFramePr>
        <p:xfrm>
          <a:off x="1472316" y="3835871"/>
          <a:ext cx="3099684" cy="1563294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45279">
                  <a:extLst>
                    <a:ext uri="{9D8B030D-6E8A-4147-A177-3AD203B41FA5}">
                      <a16:colId xmlns:a16="http://schemas.microsoft.com/office/drawing/2014/main" val="766443297"/>
                    </a:ext>
                  </a:extLst>
                </a:gridCol>
                <a:gridCol w="1754405">
                  <a:extLst>
                    <a:ext uri="{9D8B030D-6E8A-4147-A177-3AD203B41FA5}">
                      <a16:colId xmlns:a16="http://schemas.microsoft.com/office/drawing/2014/main" val="2501469990"/>
                    </a:ext>
                  </a:extLst>
                </a:gridCol>
              </a:tblGrid>
              <a:tr h="260549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400" dirty="0">
                          <a:effectLst/>
                        </a:rPr>
                        <a:t>Class</a:t>
                      </a:r>
                      <a:endParaRPr lang="en-GB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400">
                          <a:effectLst/>
                        </a:rPr>
                        <a:t>Number of windows</a:t>
                      </a:r>
                      <a:endParaRPr lang="en-GB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659540"/>
                  </a:ext>
                </a:extLst>
              </a:tr>
              <a:tr h="260549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400">
                          <a:effectLst/>
                        </a:rPr>
                        <a:t>Ambient noise</a:t>
                      </a:r>
                      <a:endParaRPr lang="en-GB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400" dirty="0">
                          <a:effectLst/>
                        </a:rPr>
                        <a:t>388625</a:t>
                      </a:r>
                      <a:endParaRPr lang="en-GB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6339779"/>
                  </a:ext>
                </a:extLst>
              </a:tr>
              <a:tr h="260549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400">
                          <a:effectLst/>
                        </a:rPr>
                        <a:t>Falling objects</a:t>
                      </a:r>
                      <a:endParaRPr lang="en-GB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400">
                          <a:effectLst/>
                        </a:rPr>
                        <a:t>55425</a:t>
                      </a:r>
                      <a:endParaRPr lang="en-GB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4718052"/>
                  </a:ext>
                </a:extLst>
              </a:tr>
              <a:tr h="260549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400" dirty="0">
                          <a:effectLst/>
                        </a:rPr>
                        <a:t>Compactor</a:t>
                      </a:r>
                      <a:endParaRPr lang="en-GB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400">
                          <a:effectLst/>
                        </a:rPr>
                        <a:t>179600</a:t>
                      </a:r>
                      <a:endParaRPr lang="en-GB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0966319"/>
                  </a:ext>
                </a:extLst>
              </a:tr>
              <a:tr h="260549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400">
                          <a:effectLst/>
                        </a:rPr>
                        <a:t>Vehicle</a:t>
                      </a:r>
                      <a:endParaRPr lang="en-GB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400" dirty="0">
                          <a:effectLst/>
                        </a:rPr>
                        <a:t>117680</a:t>
                      </a:r>
                      <a:endParaRPr lang="en-GB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714861"/>
                  </a:ext>
                </a:extLst>
              </a:tr>
              <a:tr h="260549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400">
                          <a:effectLst/>
                        </a:rPr>
                        <a:t>Pedestrian</a:t>
                      </a:r>
                      <a:endParaRPr lang="en-GB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400" dirty="0">
                          <a:effectLst/>
                        </a:rPr>
                        <a:t>73325</a:t>
                      </a:r>
                      <a:endParaRPr lang="en-GB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4789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1351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CD81C60-8462-4781-9190-5B6D4C13CC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9200" y="701750"/>
            <a:ext cx="7873414" cy="730196"/>
          </a:xfrm>
        </p:spPr>
        <p:txBody>
          <a:bodyPr>
            <a:noAutofit/>
          </a:bodyPr>
          <a:lstStyle/>
          <a:p>
            <a:r>
              <a:rPr lang="en-US" dirty="0">
                <a:ea typeface="Jura" pitchFamily="2" charset="0"/>
              </a:rPr>
              <a:t>Results of classification</a:t>
            </a:r>
            <a:endParaRPr lang="en-US" noProof="0" dirty="0">
              <a:ea typeface="Ju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290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ED5039-8CEC-4ED5-8A45-A71C035D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Results</a:t>
            </a:r>
            <a:r>
              <a:rPr lang="fr-FR" dirty="0"/>
              <a:t> of classification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A90D1D-15FD-4332-961F-AD2BFB4E2E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CD3ED1-98D4-4D7E-9C4E-3307E2A090B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" y="1535130"/>
            <a:ext cx="9322549" cy="4098746"/>
          </a:xfrm>
          <a:prstGeom prst="rect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8C57D95D-53F1-43D0-8791-1C79085584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471314"/>
              </p:ext>
            </p:extLst>
          </p:nvPr>
        </p:nvGraphicFramePr>
        <p:xfrm>
          <a:off x="9069922" y="4372039"/>
          <a:ext cx="2646046" cy="1141086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48398">
                  <a:extLst>
                    <a:ext uri="{9D8B030D-6E8A-4147-A177-3AD203B41FA5}">
                      <a16:colId xmlns:a16="http://schemas.microsoft.com/office/drawing/2014/main" val="766443297"/>
                    </a:ext>
                  </a:extLst>
                </a:gridCol>
                <a:gridCol w="1497648">
                  <a:extLst>
                    <a:ext uri="{9D8B030D-6E8A-4147-A177-3AD203B41FA5}">
                      <a16:colId xmlns:a16="http://schemas.microsoft.com/office/drawing/2014/main" val="2501469990"/>
                    </a:ext>
                  </a:extLst>
                </a:gridCol>
              </a:tblGrid>
              <a:tr h="190181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100" dirty="0">
                          <a:effectLst/>
                        </a:rPr>
                        <a:t>Class</a:t>
                      </a:r>
                      <a:endParaRPr lang="en-GB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100">
                          <a:effectLst/>
                        </a:rPr>
                        <a:t>Number of windows</a:t>
                      </a:r>
                      <a:endParaRPr lang="en-GB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659540"/>
                  </a:ext>
                </a:extLst>
              </a:tr>
              <a:tr h="190181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100">
                          <a:effectLst/>
                        </a:rPr>
                        <a:t>Ambient noise</a:t>
                      </a:r>
                      <a:endParaRPr lang="en-GB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100" dirty="0">
                          <a:effectLst/>
                        </a:rPr>
                        <a:t>388625</a:t>
                      </a:r>
                      <a:endParaRPr lang="en-GB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6339779"/>
                  </a:ext>
                </a:extLst>
              </a:tr>
              <a:tr h="190181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100">
                          <a:effectLst/>
                        </a:rPr>
                        <a:t>Falling objects</a:t>
                      </a:r>
                      <a:endParaRPr lang="en-GB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100">
                          <a:effectLst/>
                        </a:rPr>
                        <a:t>55425</a:t>
                      </a:r>
                      <a:endParaRPr lang="en-GB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4718052"/>
                  </a:ext>
                </a:extLst>
              </a:tr>
              <a:tr h="190181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100">
                          <a:effectLst/>
                        </a:rPr>
                        <a:t>Compactor</a:t>
                      </a:r>
                      <a:endParaRPr lang="en-GB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100">
                          <a:effectLst/>
                        </a:rPr>
                        <a:t>179600</a:t>
                      </a:r>
                      <a:endParaRPr lang="en-GB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60966319"/>
                  </a:ext>
                </a:extLst>
              </a:tr>
              <a:tr h="190181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100">
                          <a:effectLst/>
                        </a:rPr>
                        <a:t>Vehicle</a:t>
                      </a:r>
                      <a:endParaRPr lang="en-GB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100" dirty="0">
                          <a:effectLst/>
                        </a:rPr>
                        <a:t>117680</a:t>
                      </a:r>
                      <a:endParaRPr lang="en-GB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714861"/>
                  </a:ext>
                </a:extLst>
              </a:tr>
              <a:tr h="190181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100">
                          <a:effectLst/>
                        </a:rPr>
                        <a:t>Pedestrian</a:t>
                      </a:r>
                      <a:endParaRPr lang="en-GB" sz="11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tabLst>
                          <a:tab pos="320040" algn="l"/>
                        </a:tabLst>
                      </a:pPr>
                      <a:r>
                        <a:rPr lang="en-GB" sz="1100" dirty="0">
                          <a:effectLst/>
                        </a:rPr>
                        <a:t>73325</a:t>
                      </a:r>
                      <a:endParaRPr lang="en-GB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547896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756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ED5039-8CEC-4ED5-8A45-A71C035D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Results</a:t>
            </a:r>
            <a:r>
              <a:rPr lang="fr-FR" dirty="0"/>
              <a:t> of classification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CA90D1D-15FD-4332-961F-AD2BFB4E2E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Real time classification</a:t>
            </a:r>
          </a:p>
        </p:txBody>
      </p:sp>
      <p:pic>
        <p:nvPicPr>
          <p:cNvPr id="7" name="myVideo7">
            <a:hlinkClick r:id="" action="ppaction://media"/>
            <a:extLst>
              <a:ext uri="{FF2B5EF4-FFF2-40B4-BE49-F238E27FC236}">
                <a16:creationId xmlns:a16="http://schemas.microsoft.com/office/drawing/2014/main" id="{25D203FB-815F-4978-BAD4-7979E50CEE88}"/>
              </a:ext>
            </a:extLst>
          </p:cNvPr>
          <p:cNvPicPr>
            <a:picLocks noGrp="1" noChangeAspect="1"/>
          </p:cNvPicPr>
          <p:nvPr>
            <p:ph sz="quarter" idx="1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75" y="1569739"/>
            <a:ext cx="9634568" cy="4276923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F455CCF-7173-4974-8A67-D3DAF0B660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1601" y="1569739"/>
            <a:ext cx="2770349" cy="405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1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671A88C-339C-4053-A5B0-6F55E54C4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182085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CD81C60-8462-4781-9190-5B6D4C13CC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9200" y="701750"/>
            <a:ext cx="7873414" cy="730196"/>
          </a:xfrm>
        </p:spPr>
        <p:txBody>
          <a:bodyPr>
            <a:noAutofit/>
          </a:bodyPr>
          <a:lstStyle/>
          <a:p>
            <a:r>
              <a:rPr lang="en-US" dirty="0">
                <a:ea typeface="Jura" pitchFamily="2" charset="0"/>
              </a:rPr>
              <a:t>General principle of Distributed FO Sensing</a:t>
            </a:r>
            <a:endParaRPr lang="en-US" noProof="0" dirty="0">
              <a:ea typeface="Ju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6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0DB9B0-6883-421A-AA08-E0DD9812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Conclusions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C56559-DEDF-44AA-BD68-70F402CBB1A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143000" y="1593589"/>
            <a:ext cx="9744075" cy="3635636"/>
          </a:xfrm>
        </p:spPr>
        <p:txBody>
          <a:bodyPr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0" dirty="0">
                <a:effectLst/>
                <a:latin typeface="Calibri "/>
                <a:ea typeface="Times New Roman" panose="02020603050405020304" pitchFamily="18" charset="0"/>
              </a:rPr>
              <a:t>We demonstrated in this work the ability of the Random Forests algorithm, a supervised Machine Learning algorithm, for the classification of event recorded with DAS system.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>
              <a:latin typeface="Calibri 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0" dirty="0">
                <a:effectLst/>
                <a:latin typeface="Calibri "/>
                <a:ea typeface="Times New Roman" panose="02020603050405020304" pitchFamily="18" charset="0"/>
              </a:rPr>
              <a:t>The training dataset, well labelled and equilibrated, appears of a large importance to obtain the best quality of event identification.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2000" dirty="0">
              <a:latin typeface="Calibri 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b="0" dirty="0">
                <a:effectLst/>
                <a:latin typeface="Calibri "/>
                <a:ea typeface="Times New Roman" panose="02020603050405020304" pitchFamily="18" charset="0"/>
              </a:rPr>
              <a:t>Other tests are planned to be conducted in order to grow the training dataset with a large variety of sources such as leaks or landslides. This will enable to experience, test the limits, and improve the efficiency of our classification algorithm.</a:t>
            </a:r>
            <a:endParaRPr lang="en-GB" sz="2000" b="1" dirty="0">
              <a:effectLst/>
              <a:latin typeface="Calibri 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8640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78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47FAD9-5615-44D2-BE5C-07EA29F9E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Scattering</a:t>
            </a:r>
            <a:r>
              <a:rPr lang="fr-FR" dirty="0"/>
              <a:t> </a:t>
            </a:r>
            <a:r>
              <a:rPr lang="fr-FR" dirty="0" err="1"/>
              <a:t>mechanisms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7837B0D-C03A-484A-83DC-5BE00A1A75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glass </a:t>
            </a:r>
            <a:r>
              <a:rPr lang="fr-FR" dirty="0" err="1"/>
              <a:t>scattering</a:t>
            </a:r>
            <a:r>
              <a:rPr lang="fr-FR" dirty="0"/>
              <a:t> structures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76EF169B-03D2-425D-8065-281D55E237B2}"/>
              </a:ext>
            </a:extLst>
          </p:cNvPr>
          <p:cNvSpPr/>
          <p:nvPr/>
        </p:nvSpPr>
        <p:spPr>
          <a:xfrm>
            <a:off x="552613" y="3300812"/>
            <a:ext cx="2747687" cy="509102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89E9FB50-690B-4B81-B8FF-6CE51BA6691D}"/>
              </a:ext>
            </a:extLst>
          </p:cNvPr>
          <p:cNvSpPr/>
          <p:nvPr/>
        </p:nvSpPr>
        <p:spPr>
          <a:xfrm>
            <a:off x="4488641" y="3300812"/>
            <a:ext cx="2747687" cy="509102"/>
          </a:xfrm>
          <a:prstGeom prst="rect">
            <a:avLst/>
          </a:prstGeom>
          <a:solidFill>
            <a:srgbClr val="A5A5A5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D0425085-5A21-430C-9FD1-E3B3E2C65BAB}"/>
              </a:ext>
            </a:extLst>
          </p:cNvPr>
          <p:cNvGrpSpPr/>
          <p:nvPr/>
        </p:nvGrpSpPr>
        <p:grpSpPr>
          <a:xfrm>
            <a:off x="969616" y="3343298"/>
            <a:ext cx="1371600" cy="382637"/>
            <a:chOff x="1140217" y="1756468"/>
            <a:chExt cx="1371600" cy="1065828"/>
          </a:xfrm>
        </p:grpSpPr>
        <p:cxnSp>
          <p:nvCxnSpPr>
            <p:cNvPr id="118" name="Connecteur droit 117">
              <a:extLst>
                <a:ext uri="{FF2B5EF4-FFF2-40B4-BE49-F238E27FC236}">
                  <a16:creationId xmlns:a16="http://schemas.microsoft.com/office/drawing/2014/main" id="{BFFD7E03-604B-4518-9C1E-DA9A7736980E}"/>
                </a:ext>
              </a:extLst>
            </p:cNvPr>
            <p:cNvCxnSpPr>
              <a:cxnSpLocks/>
            </p:cNvCxnSpPr>
            <p:nvPr/>
          </p:nvCxnSpPr>
          <p:spPr>
            <a:xfrm>
              <a:off x="1140217" y="1820497"/>
              <a:ext cx="0" cy="231659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19" name="Connecteur droit 118">
              <a:extLst>
                <a:ext uri="{FF2B5EF4-FFF2-40B4-BE49-F238E27FC236}">
                  <a16:creationId xmlns:a16="http://schemas.microsoft.com/office/drawing/2014/main" id="{F65BF740-9C30-4531-83AF-C9F0C54BA646}"/>
                </a:ext>
              </a:extLst>
            </p:cNvPr>
            <p:cNvCxnSpPr>
              <a:cxnSpLocks/>
            </p:cNvCxnSpPr>
            <p:nvPr/>
          </p:nvCxnSpPr>
          <p:spPr>
            <a:xfrm>
              <a:off x="1350490" y="2300216"/>
              <a:ext cx="0" cy="231659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20" name="Connecteur droit 119">
              <a:extLst>
                <a:ext uri="{FF2B5EF4-FFF2-40B4-BE49-F238E27FC236}">
                  <a16:creationId xmlns:a16="http://schemas.microsoft.com/office/drawing/2014/main" id="{84488E18-12CA-4E2F-9FF3-12110AE2F8E9}"/>
                </a:ext>
              </a:extLst>
            </p:cNvPr>
            <p:cNvCxnSpPr>
              <a:cxnSpLocks/>
            </p:cNvCxnSpPr>
            <p:nvPr/>
          </p:nvCxnSpPr>
          <p:spPr>
            <a:xfrm>
              <a:off x="1597417" y="1830952"/>
              <a:ext cx="0" cy="231659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21" name="Connecteur droit 120">
              <a:extLst>
                <a:ext uri="{FF2B5EF4-FFF2-40B4-BE49-F238E27FC236}">
                  <a16:creationId xmlns:a16="http://schemas.microsoft.com/office/drawing/2014/main" id="{D2693621-5E24-4FD5-9862-3FF6D8A188F4}"/>
                </a:ext>
              </a:extLst>
            </p:cNvPr>
            <p:cNvCxnSpPr>
              <a:cxnSpLocks/>
            </p:cNvCxnSpPr>
            <p:nvPr/>
          </p:nvCxnSpPr>
          <p:spPr>
            <a:xfrm>
              <a:off x="2046901" y="2157530"/>
              <a:ext cx="0" cy="231659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22" name="Connecteur droit 121">
              <a:extLst>
                <a:ext uri="{FF2B5EF4-FFF2-40B4-BE49-F238E27FC236}">
                  <a16:creationId xmlns:a16="http://schemas.microsoft.com/office/drawing/2014/main" id="{F302E78A-18CC-43EC-A8DE-11B832778BBC}"/>
                </a:ext>
              </a:extLst>
            </p:cNvPr>
            <p:cNvCxnSpPr>
              <a:cxnSpLocks/>
            </p:cNvCxnSpPr>
            <p:nvPr/>
          </p:nvCxnSpPr>
          <p:spPr>
            <a:xfrm>
              <a:off x="1356278" y="1988127"/>
              <a:ext cx="0" cy="231659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23" name="Connecteur droit 122">
              <a:extLst>
                <a:ext uri="{FF2B5EF4-FFF2-40B4-BE49-F238E27FC236}">
                  <a16:creationId xmlns:a16="http://schemas.microsoft.com/office/drawing/2014/main" id="{C47996D3-A81F-4A55-B838-8DFD856BE47D}"/>
                </a:ext>
              </a:extLst>
            </p:cNvPr>
            <p:cNvCxnSpPr>
              <a:cxnSpLocks/>
            </p:cNvCxnSpPr>
            <p:nvPr/>
          </p:nvCxnSpPr>
          <p:spPr>
            <a:xfrm>
              <a:off x="1761392" y="2157529"/>
              <a:ext cx="0" cy="231659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24" name="Connecteur droit 123">
              <a:extLst>
                <a:ext uri="{FF2B5EF4-FFF2-40B4-BE49-F238E27FC236}">
                  <a16:creationId xmlns:a16="http://schemas.microsoft.com/office/drawing/2014/main" id="{03659221-4FB2-4B3D-9B5F-7089ABDEB74E}"/>
                </a:ext>
              </a:extLst>
            </p:cNvPr>
            <p:cNvCxnSpPr>
              <a:cxnSpLocks/>
            </p:cNvCxnSpPr>
            <p:nvPr/>
          </p:nvCxnSpPr>
          <p:spPr>
            <a:xfrm>
              <a:off x="1597417" y="2485643"/>
              <a:ext cx="0" cy="231659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25" name="Connecteur droit 124">
              <a:extLst>
                <a:ext uri="{FF2B5EF4-FFF2-40B4-BE49-F238E27FC236}">
                  <a16:creationId xmlns:a16="http://schemas.microsoft.com/office/drawing/2014/main" id="{9580FFEA-F3EB-44E3-BF5B-D6A498339BA1}"/>
                </a:ext>
              </a:extLst>
            </p:cNvPr>
            <p:cNvCxnSpPr>
              <a:cxnSpLocks/>
            </p:cNvCxnSpPr>
            <p:nvPr/>
          </p:nvCxnSpPr>
          <p:spPr>
            <a:xfrm>
              <a:off x="2207017" y="1756468"/>
              <a:ext cx="0" cy="231659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26" name="Connecteur droit 125">
              <a:extLst>
                <a:ext uri="{FF2B5EF4-FFF2-40B4-BE49-F238E27FC236}">
                  <a16:creationId xmlns:a16="http://schemas.microsoft.com/office/drawing/2014/main" id="{49E3940A-EB8F-49EA-91A7-8ED5FB909FCF}"/>
                </a:ext>
              </a:extLst>
            </p:cNvPr>
            <p:cNvCxnSpPr>
              <a:cxnSpLocks/>
            </p:cNvCxnSpPr>
            <p:nvPr/>
          </p:nvCxnSpPr>
          <p:spPr>
            <a:xfrm>
              <a:off x="1952374" y="2590637"/>
              <a:ext cx="0" cy="231659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27" name="Connecteur droit 126">
              <a:extLst>
                <a:ext uri="{FF2B5EF4-FFF2-40B4-BE49-F238E27FC236}">
                  <a16:creationId xmlns:a16="http://schemas.microsoft.com/office/drawing/2014/main" id="{28D86263-044F-4374-AC0A-2483B816082B}"/>
                </a:ext>
              </a:extLst>
            </p:cNvPr>
            <p:cNvCxnSpPr>
              <a:cxnSpLocks/>
            </p:cNvCxnSpPr>
            <p:nvPr/>
          </p:nvCxnSpPr>
          <p:spPr>
            <a:xfrm>
              <a:off x="2097058" y="2273358"/>
              <a:ext cx="0" cy="231659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28" name="Connecteur droit 127">
              <a:extLst>
                <a:ext uri="{FF2B5EF4-FFF2-40B4-BE49-F238E27FC236}">
                  <a16:creationId xmlns:a16="http://schemas.microsoft.com/office/drawing/2014/main" id="{29A4F60F-F6DE-4791-8BCF-308FA3608D43}"/>
                </a:ext>
              </a:extLst>
            </p:cNvPr>
            <p:cNvCxnSpPr>
              <a:cxnSpLocks/>
            </p:cNvCxnSpPr>
            <p:nvPr/>
          </p:nvCxnSpPr>
          <p:spPr>
            <a:xfrm>
              <a:off x="2315047" y="2531875"/>
              <a:ext cx="0" cy="231659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29" name="Connecteur droit 128">
              <a:extLst>
                <a:ext uri="{FF2B5EF4-FFF2-40B4-BE49-F238E27FC236}">
                  <a16:creationId xmlns:a16="http://schemas.microsoft.com/office/drawing/2014/main" id="{93FDEACC-8035-45A7-915B-303DD3EBA269}"/>
                </a:ext>
              </a:extLst>
            </p:cNvPr>
            <p:cNvCxnSpPr>
              <a:cxnSpLocks/>
            </p:cNvCxnSpPr>
            <p:nvPr/>
          </p:nvCxnSpPr>
          <p:spPr>
            <a:xfrm>
              <a:off x="2511817" y="2031245"/>
              <a:ext cx="0" cy="231659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170" name="Groupe 169">
            <a:extLst>
              <a:ext uri="{FF2B5EF4-FFF2-40B4-BE49-F238E27FC236}">
                <a16:creationId xmlns:a16="http://schemas.microsoft.com/office/drawing/2014/main" id="{A51583A3-7678-4D2E-8C1E-6AF982F8DD6B}"/>
              </a:ext>
            </a:extLst>
          </p:cNvPr>
          <p:cNvGrpSpPr/>
          <p:nvPr/>
        </p:nvGrpSpPr>
        <p:grpSpPr>
          <a:xfrm>
            <a:off x="5361198" y="3300812"/>
            <a:ext cx="1123993" cy="509102"/>
            <a:chOff x="8788701" y="4561841"/>
            <a:chExt cx="1123993" cy="1418093"/>
          </a:xfrm>
        </p:grpSpPr>
        <p:cxnSp>
          <p:nvCxnSpPr>
            <p:cNvPr id="171" name="Connecteur droit 170">
              <a:extLst>
                <a:ext uri="{FF2B5EF4-FFF2-40B4-BE49-F238E27FC236}">
                  <a16:creationId xmlns:a16="http://schemas.microsoft.com/office/drawing/2014/main" id="{340AA5D8-63F1-4C83-99E8-DE0A2D4C3B6C}"/>
                </a:ext>
              </a:extLst>
            </p:cNvPr>
            <p:cNvCxnSpPr>
              <a:cxnSpLocks/>
            </p:cNvCxnSpPr>
            <p:nvPr/>
          </p:nvCxnSpPr>
          <p:spPr>
            <a:xfrm>
              <a:off x="8788701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72" name="Connecteur droit 171">
              <a:extLst>
                <a:ext uri="{FF2B5EF4-FFF2-40B4-BE49-F238E27FC236}">
                  <a16:creationId xmlns:a16="http://schemas.microsoft.com/office/drawing/2014/main" id="{F99E1DA9-42D6-4621-9A37-0532D201D99B}"/>
                </a:ext>
              </a:extLst>
            </p:cNvPr>
            <p:cNvCxnSpPr>
              <a:cxnSpLocks/>
            </p:cNvCxnSpPr>
            <p:nvPr/>
          </p:nvCxnSpPr>
          <p:spPr>
            <a:xfrm>
              <a:off x="9069699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73" name="Connecteur droit 172">
              <a:extLst>
                <a:ext uri="{FF2B5EF4-FFF2-40B4-BE49-F238E27FC236}">
                  <a16:creationId xmlns:a16="http://schemas.microsoft.com/office/drawing/2014/main" id="{56DEF407-33D2-4A93-B9E4-F13CA6C21A03}"/>
                </a:ext>
              </a:extLst>
            </p:cNvPr>
            <p:cNvCxnSpPr>
              <a:cxnSpLocks/>
            </p:cNvCxnSpPr>
            <p:nvPr/>
          </p:nvCxnSpPr>
          <p:spPr>
            <a:xfrm>
              <a:off x="9350697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74" name="Connecteur droit 173">
              <a:extLst>
                <a:ext uri="{FF2B5EF4-FFF2-40B4-BE49-F238E27FC236}">
                  <a16:creationId xmlns:a16="http://schemas.microsoft.com/office/drawing/2014/main" id="{F77DCF77-7FF6-47BE-AFDA-74C11639ADFF}"/>
                </a:ext>
              </a:extLst>
            </p:cNvPr>
            <p:cNvCxnSpPr>
              <a:cxnSpLocks/>
            </p:cNvCxnSpPr>
            <p:nvPr/>
          </p:nvCxnSpPr>
          <p:spPr>
            <a:xfrm>
              <a:off x="9631695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  <p:cxnSp>
          <p:nvCxnSpPr>
            <p:cNvPr id="175" name="Connecteur droit 174">
              <a:extLst>
                <a:ext uri="{FF2B5EF4-FFF2-40B4-BE49-F238E27FC236}">
                  <a16:creationId xmlns:a16="http://schemas.microsoft.com/office/drawing/2014/main" id="{9424F89D-323C-4BF5-B445-BFAE9D7B77D9}"/>
                </a:ext>
              </a:extLst>
            </p:cNvPr>
            <p:cNvCxnSpPr>
              <a:cxnSpLocks/>
            </p:cNvCxnSpPr>
            <p:nvPr/>
          </p:nvCxnSpPr>
          <p:spPr>
            <a:xfrm>
              <a:off x="9912694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grpSp>
        <p:nvGrpSpPr>
          <p:cNvPr id="176" name="Groupe 175">
            <a:extLst>
              <a:ext uri="{FF2B5EF4-FFF2-40B4-BE49-F238E27FC236}">
                <a16:creationId xmlns:a16="http://schemas.microsoft.com/office/drawing/2014/main" id="{8C82158B-8DD7-4F73-894C-1A43B2AC4AFB}"/>
              </a:ext>
            </a:extLst>
          </p:cNvPr>
          <p:cNvGrpSpPr/>
          <p:nvPr/>
        </p:nvGrpSpPr>
        <p:grpSpPr>
          <a:xfrm>
            <a:off x="5300489" y="3300812"/>
            <a:ext cx="1123993" cy="509102"/>
            <a:chOff x="8788701" y="4561841"/>
            <a:chExt cx="1123993" cy="1418093"/>
          </a:xfrm>
        </p:grpSpPr>
        <p:cxnSp>
          <p:nvCxnSpPr>
            <p:cNvPr id="177" name="Connecteur droit 176">
              <a:extLst>
                <a:ext uri="{FF2B5EF4-FFF2-40B4-BE49-F238E27FC236}">
                  <a16:creationId xmlns:a16="http://schemas.microsoft.com/office/drawing/2014/main" id="{0EDCADA7-E746-4473-B6C3-AE19C656FD22}"/>
                </a:ext>
              </a:extLst>
            </p:cNvPr>
            <p:cNvCxnSpPr>
              <a:cxnSpLocks/>
            </p:cNvCxnSpPr>
            <p:nvPr/>
          </p:nvCxnSpPr>
          <p:spPr>
            <a:xfrm>
              <a:off x="8788701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78" name="Connecteur droit 177">
              <a:extLst>
                <a:ext uri="{FF2B5EF4-FFF2-40B4-BE49-F238E27FC236}">
                  <a16:creationId xmlns:a16="http://schemas.microsoft.com/office/drawing/2014/main" id="{FAE83F36-9740-4822-9F0D-A36D98325213}"/>
                </a:ext>
              </a:extLst>
            </p:cNvPr>
            <p:cNvCxnSpPr>
              <a:cxnSpLocks/>
            </p:cNvCxnSpPr>
            <p:nvPr/>
          </p:nvCxnSpPr>
          <p:spPr>
            <a:xfrm>
              <a:off x="9069699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79" name="Connecteur droit 178">
              <a:extLst>
                <a:ext uri="{FF2B5EF4-FFF2-40B4-BE49-F238E27FC236}">
                  <a16:creationId xmlns:a16="http://schemas.microsoft.com/office/drawing/2014/main" id="{B8CB7672-A0F2-4171-8CF0-7ECBDEE7994F}"/>
                </a:ext>
              </a:extLst>
            </p:cNvPr>
            <p:cNvCxnSpPr>
              <a:cxnSpLocks/>
            </p:cNvCxnSpPr>
            <p:nvPr/>
          </p:nvCxnSpPr>
          <p:spPr>
            <a:xfrm>
              <a:off x="9350697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80" name="Connecteur droit 179">
              <a:extLst>
                <a:ext uri="{FF2B5EF4-FFF2-40B4-BE49-F238E27FC236}">
                  <a16:creationId xmlns:a16="http://schemas.microsoft.com/office/drawing/2014/main" id="{81B5843C-246A-4984-943F-176540A59B3A}"/>
                </a:ext>
              </a:extLst>
            </p:cNvPr>
            <p:cNvCxnSpPr>
              <a:cxnSpLocks/>
            </p:cNvCxnSpPr>
            <p:nvPr/>
          </p:nvCxnSpPr>
          <p:spPr>
            <a:xfrm>
              <a:off x="9631695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81" name="Connecteur droit 180">
              <a:extLst>
                <a:ext uri="{FF2B5EF4-FFF2-40B4-BE49-F238E27FC236}">
                  <a16:creationId xmlns:a16="http://schemas.microsoft.com/office/drawing/2014/main" id="{EE01CB27-F2BA-4DA5-B1DA-453C790A360B}"/>
                </a:ext>
              </a:extLst>
            </p:cNvPr>
            <p:cNvCxnSpPr>
              <a:cxnSpLocks/>
            </p:cNvCxnSpPr>
            <p:nvPr/>
          </p:nvCxnSpPr>
          <p:spPr>
            <a:xfrm>
              <a:off x="9912694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60000"/>
                  <a:lumOff val="40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82" name="Groupe 181">
            <a:extLst>
              <a:ext uri="{FF2B5EF4-FFF2-40B4-BE49-F238E27FC236}">
                <a16:creationId xmlns:a16="http://schemas.microsoft.com/office/drawing/2014/main" id="{482746E1-4C89-45EC-8FA7-711A8B01C9F2}"/>
              </a:ext>
            </a:extLst>
          </p:cNvPr>
          <p:cNvGrpSpPr/>
          <p:nvPr/>
        </p:nvGrpSpPr>
        <p:grpSpPr>
          <a:xfrm>
            <a:off x="5236722" y="3300812"/>
            <a:ext cx="1123993" cy="509102"/>
            <a:chOff x="8788701" y="4561841"/>
            <a:chExt cx="1123993" cy="1418093"/>
          </a:xfrm>
        </p:grpSpPr>
        <p:cxnSp>
          <p:nvCxnSpPr>
            <p:cNvPr id="183" name="Connecteur droit 182">
              <a:extLst>
                <a:ext uri="{FF2B5EF4-FFF2-40B4-BE49-F238E27FC236}">
                  <a16:creationId xmlns:a16="http://schemas.microsoft.com/office/drawing/2014/main" id="{AD03ABED-54FF-49D4-8B6C-5DF46C5A8BE6}"/>
                </a:ext>
              </a:extLst>
            </p:cNvPr>
            <p:cNvCxnSpPr>
              <a:cxnSpLocks/>
            </p:cNvCxnSpPr>
            <p:nvPr/>
          </p:nvCxnSpPr>
          <p:spPr>
            <a:xfrm>
              <a:off x="8788701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84" name="Connecteur droit 183">
              <a:extLst>
                <a:ext uri="{FF2B5EF4-FFF2-40B4-BE49-F238E27FC236}">
                  <a16:creationId xmlns:a16="http://schemas.microsoft.com/office/drawing/2014/main" id="{621150E0-82AD-439E-B2CB-8F1EDEF72273}"/>
                </a:ext>
              </a:extLst>
            </p:cNvPr>
            <p:cNvCxnSpPr>
              <a:cxnSpLocks/>
            </p:cNvCxnSpPr>
            <p:nvPr/>
          </p:nvCxnSpPr>
          <p:spPr>
            <a:xfrm>
              <a:off x="9069699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85" name="Connecteur droit 184">
              <a:extLst>
                <a:ext uri="{FF2B5EF4-FFF2-40B4-BE49-F238E27FC236}">
                  <a16:creationId xmlns:a16="http://schemas.microsoft.com/office/drawing/2014/main" id="{D097F267-B96F-403D-81C2-DD369DC12D43}"/>
                </a:ext>
              </a:extLst>
            </p:cNvPr>
            <p:cNvCxnSpPr>
              <a:cxnSpLocks/>
            </p:cNvCxnSpPr>
            <p:nvPr/>
          </p:nvCxnSpPr>
          <p:spPr>
            <a:xfrm>
              <a:off x="9350697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86" name="Connecteur droit 185">
              <a:extLst>
                <a:ext uri="{FF2B5EF4-FFF2-40B4-BE49-F238E27FC236}">
                  <a16:creationId xmlns:a16="http://schemas.microsoft.com/office/drawing/2014/main" id="{3006748F-E69D-4768-9213-E910AF03C7F2}"/>
                </a:ext>
              </a:extLst>
            </p:cNvPr>
            <p:cNvCxnSpPr>
              <a:cxnSpLocks/>
            </p:cNvCxnSpPr>
            <p:nvPr/>
          </p:nvCxnSpPr>
          <p:spPr>
            <a:xfrm>
              <a:off x="9631695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87" name="Connecteur droit 186">
              <a:extLst>
                <a:ext uri="{FF2B5EF4-FFF2-40B4-BE49-F238E27FC236}">
                  <a16:creationId xmlns:a16="http://schemas.microsoft.com/office/drawing/2014/main" id="{9A359257-D543-4BF4-94FB-096ABE854A84}"/>
                </a:ext>
              </a:extLst>
            </p:cNvPr>
            <p:cNvCxnSpPr>
              <a:cxnSpLocks/>
            </p:cNvCxnSpPr>
            <p:nvPr/>
          </p:nvCxnSpPr>
          <p:spPr>
            <a:xfrm>
              <a:off x="9912694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</p:cxnSp>
      </p:grpSp>
      <p:grpSp>
        <p:nvGrpSpPr>
          <p:cNvPr id="188" name="Groupe 187">
            <a:extLst>
              <a:ext uri="{FF2B5EF4-FFF2-40B4-BE49-F238E27FC236}">
                <a16:creationId xmlns:a16="http://schemas.microsoft.com/office/drawing/2014/main" id="{4FCB9286-3C34-4598-858D-84F214382A13}"/>
              </a:ext>
            </a:extLst>
          </p:cNvPr>
          <p:cNvGrpSpPr/>
          <p:nvPr/>
        </p:nvGrpSpPr>
        <p:grpSpPr>
          <a:xfrm>
            <a:off x="5177441" y="3300812"/>
            <a:ext cx="1123993" cy="509102"/>
            <a:chOff x="8788701" y="4561841"/>
            <a:chExt cx="1123993" cy="1418093"/>
          </a:xfrm>
        </p:grpSpPr>
        <p:cxnSp>
          <p:nvCxnSpPr>
            <p:cNvPr id="189" name="Connecteur droit 188">
              <a:extLst>
                <a:ext uri="{FF2B5EF4-FFF2-40B4-BE49-F238E27FC236}">
                  <a16:creationId xmlns:a16="http://schemas.microsoft.com/office/drawing/2014/main" id="{EC675D64-7A60-43B6-8AAE-BC18AB4677EE}"/>
                </a:ext>
              </a:extLst>
            </p:cNvPr>
            <p:cNvCxnSpPr>
              <a:cxnSpLocks/>
            </p:cNvCxnSpPr>
            <p:nvPr/>
          </p:nvCxnSpPr>
          <p:spPr>
            <a:xfrm>
              <a:off x="8788701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90" name="Connecteur droit 189">
              <a:extLst>
                <a:ext uri="{FF2B5EF4-FFF2-40B4-BE49-F238E27FC236}">
                  <a16:creationId xmlns:a16="http://schemas.microsoft.com/office/drawing/2014/main" id="{4400DC6F-6364-433C-B9C5-3F36A043D318}"/>
                </a:ext>
              </a:extLst>
            </p:cNvPr>
            <p:cNvCxnSpPr>
              <a:cxnSpLocks/>
            </p:cNvCxnSpPr>
            <p:nvPr/>
          </p:nvCxnSpPr>
          <p:spPr>
            <a:xfrm>
              <a:off x="9069699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91" name="Connecteur droit 190">
              <a:extLst>
                <a:ext uri="{FF2B5EF4-FFF2-40B4-BE49-F238E27FC236}">
                  <a16:creationId xmlns:a16="http://schemas.microsoft.com/office/drawing/2014/main" id="{BD8FC6D2-60FE-47B4-99DB-B7E154800B6B}"/>
                </a:ext>
              </a:extLst>
            </p:cNvPr>
            <p:cNvCxnSpPr>
              <a:cxnSpLocks/>
            </p:cNvCxnSpPr>
            <p:nvPr/>
          </p:nvCxnSpPr>
          <p:spPr>
            <a:xfrm>
              <a:off x="9350697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92" name="Connecteur droit 191">
              <a:extLst>
                <a:ext uri="{FF2B5EF4-FFF2-40B4-BE49-F238E27FC236}">
                  <a16:creationId xmlns:a16="http://schemas.microsoft.com/office/drawing/2014/main" id="{C816D479-C4F5-4FE6-9ED4-2E4CC8460C2A}"/>
                </a:ext>
              </a:extLst>
            </p:cNvPr>
            <p:cNvCxnSpPr>
              <a:cxnSpLocks/>
            </p:cNvCxnSpPr>
            <p:nvPr/>
          </p:nvCxnSpPr>
          <p:spPr>
            <a:xfrm>
              <a:off x="9631695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193" name="Connecteur droit 192">
              <a:extLst>
                <a:ext uri="{FF2B5EF4-FFF2-40B4-BE49-F238E27FC236}">
                  <a16:creationId xmlns:a16="http://schemas.microsoft.com/office/drawing/2014/main" id="{7A7F18AE-1F5D-4B79-9384-D3829CD284C6}"/>
                </a:ext>
              </a:extLst>
            </p:cNvPr>
            <p:cNvCxnSpPr>
              <a:cxnSpLocks/>
            </p:cNvCxnSpPr>
            <p:nvPr/>
          </p:nvCxnSpPr>
          <p:spPr>
            <a:xfrm>
              <a:off x="9912694" y="4561841"/>
              <a:ext cx="0" cy="1418093"/>
            </a:xfrm>
            <a:prstGeom prst="line">
              <a:avLst/>
            </a:prstGeom>
            <a:noFill/>
            <a:ln w="38100" cap="flat" cmpd="sng" algn="ctr">
              <a:solidFill>
                <a:srgbClr val="5B9BD5">
                  <a:lumMod val="20000"/>
                  <a:lumOff val="8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222" name="ZoneTexte 221">
            <a:extLst>
              <a:ext uri="{FF2B5EF4-FFF2-40B4-BE49-F238E27FC236}">
                <a16:creationId xmlns:a16="http://schemas.microsoft.com/office/drawing/2014/main" id="{AA801A4F-647F-4452-8568-AE6654166006}"/>
              </a:ext>
            </a:extLst>
          </p:cNvPr>
          <p:cNvSpPr txBox="1"/>
          <p:nvPr/>
        </p:nvSpPr>
        <p:spPr>
          <a:xfrm>
            <a:off x="1090360" y="5766874"/>
            <a:ext cx="194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Rayleigh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scattering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3" name="ZoneTexte 222">
            <a:extLst>
              <a:ext uri="{FF2B5EF4-FFF2-40B4-BE49-F238E27FC236}">
                <a16:creationId xmlns:a16="http://schemas.microsoft.com/office/drawing/2014/main" id="{54E7126A-FBFD-4F47-A2A2-D6C8DC435CB4}"/>
              </a:ext>
            </a:extLst>
          </p:cNvPr>
          <p:cNvSpPr txBox="1"/>
          <p:nvPr/>
        </p:nvSpPr>
        <p:spPr>
          <a:xfrm>
            <a:off x="9389498" y="5766874"/>
            <a:ext cx="181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Raman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scattering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4" name="ZoneTexte 223">
            <a:extLst>
              <a:ext uri="{FF2B5EF4-FFF2-40B4-BE49-F238E27FC236}">
                <a16:creationId xmlns:a16="http://schemas.microsoft.com/office/drawing/2014/main" id="{B2F3E3A2-0811-4C37-87BA-48277FC08D02}"/>
              </a:ext>
            </a:extLst>
          </p:cNvPr>
          <p:cNvSpPr txBox="1"/>
          <p:nvPr/>
        </p:nvSpPr>
        <p:spPr>
          <a:xfrm>
            <a:off x="5263500" y="5766874"/>
            <a:ext cx="194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Brillouin </a:t>
            </a:r>
            <a:r>
              <a:rPr lang="fr-FR" dirty="0" err="1">
                <a:solidFill>
                  <a:prstClr val="black"/>
                </a:solidFill>
                <a:latin typeface="Calibri" panose="020F0502020204030204"/>
              </a:rPr>
              <a:t>scattering</a:t>
            </a:r>
            <a:endParaRPr lang="fr-FR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5" name="ZoneTexte 224">
            <a:extLst>
              <a:ext uri="{FF2B5EF4-FFF2-40B4-BE49-F238E27FC236}">
                <a16:creationId xmlns:a16="http://schemas.microsoft.com/office/drawing/2014/main" id="{F107F763-A4A1-4020-8334-7EC425520264}"/>
              </a:ext>
            </a:extLst>
          </p:cNvPr>
          <p:cNvSpPr txBox="1"/>
          <p:nvPr/>
        </p:nvSpPr>
        <p:spPr>
          <a:xfrm>
            <a:off x="652245" y="3877519"/>
            <a:ext cx="2531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prstClr val="black"/>
                </a:solidFill>
                <a:latin typeface="Calibri" panose="020F0502020204030204"/>
              </a:rPr>
              <a:t>Static</a:t>
            </a: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 glass 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/>
              </a:rPr>
              <a:t>inhomogeneities</a:t>
            </a:r>
            <a:endParaRPr lang="fr-FR" sz="16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CE3987B1-B20F-4E53-857F-118904C4F220}"/>
              </a:ext>
            </a:extLst>
          </p:cNvPr>
          <p:cNvSpPr txBox="1"/>
          <p:nvPr/>
        </p:nvSpPr>
        <p:spPr>
          <a:xfrm>
            <a:off x="8516755" y="3898859"/>
            <a:ext cx="37175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Calibri" panose="020F0502020204030204"/>
              </a:rPr>
              <a:t>Intra</a:t>
            </a: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/>
              </a:rPr>
              <a:t>molecular</a:t>
            </a: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 bond vibrations</a:t>
            </a:r>
            <a:endParaRPr lang="fr-FR" sz="1600" dirty="0">
              <a:solidFill>
                <a:schemeClr val="accent2"/>
              </a:solidFill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/>
                </a:solidFill>
                <a:sym typeface="Symbol" panose="05050102010706020507" pitchFamily="18" charset="2"/>
              </a:rPr>
              <a:t></a:t>
            </a:r>
            <a:r>
              <a:rPr lang="fr-FR" sz="1600" baseline="-25000" dirty="0" err="1">
                <a:solidFill>
                  <a:schemeClr val="accent2"/>
                </a:solidFill>
                <a:sym typeface="Symbol" panose="05050102010706020507" pitchFamily="18" charset="2"/>
              </a:rPr>
              <a:t>vib</a:t>
            </a:r>
            <a:r>
              <a:rPr lang="fr-FR" sz="1600" baseline="-25000" dirty="0">
                <a:solidFill>
                  <a:schemeClr val="accent2"/>
                </a:solidFill>
                <a:sym typeface="Symbol" panose="05050102010706020507" pitchFamily="18" charset="2"/>
              </a:rPr>
              <a:t> </a:t>
            </a:r>
            <a:r>
              <a:rPr lang="fr-FR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 the </a:t>
            </a:r>
            <a:r>
              <a:rPr lang="fr-FR" sz="1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THz</a:t>
            </a:r>
            <a:r>
              <a:rPr lang="fr-FR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accent2"/>
                </a:solidFill>
                <a:latin typeface="Calibri" panose="020F0502020204030204"/>
              </a:rPr>
              <a:t>frequency</a:t>
            </a:r>
            <a:r>
              <a:rPr lang="fr-FR" sz="1600" dirty="0">
                <a:solidFill>
                  <a:schemeClr val="accent2"/>
                </a:solidFill>
                <a:latin typeface="Calibri" panose="020F0502020204030204"/>
              </a:rPr>
              <a:t>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/>
                </a:solidFill>
                <a:latin typeface="Calibri" panose="020F0502020204030204"/>
              </a:rPr>
              <a:t>amplitude of vibrations </a:t>
            </a:r>
            <a:r>
              <a:rPr lang="fr-FR" sz="1600" dirty="0" err="1">
                <a:solidFill>
                  <a:schemeClr val="accent2"/>
                </a:solidFill>
                <a:latin typeface="Calibri" panose="020F0502020204030204"/>
              </a:rPr>
              <a:t>depends</a:t>
            </a:r>
            <a:r>
              <a:rPr lang="fr-FR" sz="1600" dirty="0">
                <a:solidFill>
                  <a:schemeClr val="accent2"/>
                </a:solidFill>
                <a:latin typeface="Calibri" panose="020F0502020204030204"/>
              </a:rPr>
              <a:t> on T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18A94336-5294-40C1-9FCC-DC05CCCDF078}"/>
              </a:ext>
            </a:extLst>
          </p:cNvPr>
          <p:cNvSpPr txBox="1"/>
          <p:nvPr/>
        </p:nvSpPr>
        <p:spPr>
          <a:xfrm>
            <a:off x="4272624" y="3903081"/>
            <a:ext cx="39507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  <a:latin typeface="Calibri" panose="020F0502020204030204"/>
              </a:rPr>
              <a:t>Inter</a:t>
            </a: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fr-FR" sz="1600" dirty="0" err="1">
                <a:solidFill>
                  <a:prstClr val="black"/>
                </a:solidFill>
                <a:latin typeface="Calibri" panose="020F0502020204030204"/>
              </a:rPr>
              <a:t>molecular</a:t>
            </a:r>
            <a:r>
              <a:rPr lang="fr-FR" sz="1600" dirty="0">
                <a:solidFill>
                  <a:prstClr val="black"/>
                </a:solidFill>
                <a:latin typeface="Calibri" panose="020F0502020204030204"/>
              </a:rPr>
              <a:t> vibrations</a:t>
            </a:r>
            <a:endParaRPr lang="fr-FR" sz="1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Propagating</a:t>
            </a:r>
            <a:r>
              <a:rPr lang="fr-FR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fr-FR" sz="1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wave</a:t>
            </a:r>
            <a:endParaRPr lang="fr-FR" sz="1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</a:t>
            </a:r>
            <a:r>
              <a:rPr lang="fr-FR" sz="1600" baseline="-250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vib</a:t>
            </a:r>
            <a:r>
              <a:rPr lang="fr-FR" sz="1600" baseline="-250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fr-FR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in the </a:t>
            </a:r>
            <a:r>
              <a:rPr lang="fr-FR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GHz </a:t>
            </a:r>
            <a:r>
              <a:rPr lang="fr-FR" sz="1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  <a:r>
              <a:rPr lang="fr-FR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  <a:r>
              <a:rPr lang="fr-FR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depends</a:t>
            </a:r>
            <a:r>
              <a:rPr lang="fr-FR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r-FR" sz="1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temperature</a:t>
            </a:r>
            <a:r>
              <a:rPr lang="fr-FR" sz="16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fr-FR" sz="1600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strain</a:t>
            </a:r>
            <a:endParaRPr lang="fr-FR" sz="16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FACA0D3A-C0FE-483F-A999-1E58DDC4D4E3}"/>
              </a:ext>
            </a:extLst>
          </p:cNvPr>
          <p:cNvSpPr/>
          <p:nvPr/>
        </p:nvSpPr>
        <p:spPr>
          <a:xfrm>
            <a:off x="1926457" y="5183702"/>
            <a:ext cx="274494" cy="483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5" name="Flèche : bas 114">
            <a:extLst>
              <a:ext uri="{FF2B5EF4-FFF2-40B4-BE49-F238E27FC236}">
                <a16:creationId xmlns:a16="http://schemas.microsoft.com/office/drawing/2014/main" id="{AAB15D81-F784-486A-A8BF-EB1013E6C525}"/>
              </a:ext>
            </a:extLst>
          </p:cNvPr>
          <p:cNvSpPr/>
          <p:nvPr/>
        </p:nvSpPr>
        <p:spPr>
          <a:xfrm>
            <a:off x="10154228" y="5183702"/>
            <a:ext cx="274494" cy="483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4" name="Flèche : bas 193">
            <a:extLst>
              <a:ext uri="{FF2B5EF4-FFF2-40B4-BE49-F238E27FC236}">
                <a16:creationId xmlns:a16="http://schemas.microsoft.com/office/drawing/2014/main" id="{B5543F12-6D67-4B8F-A27B-59C4C0D29663}"/>
              </a:ext>
            </a:extLst>
          </p:cNvPr>
          <p:cNvSpPr/>
          <p:nvPr/>
        </p:nvSpPr>
        <p:spPr>
          <a:xfrm>
            <a:off x="6096310" y="5183702"/>
            <a:ext cx="274494" cy="483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17EEC061-3A41-41ED-9D0C-E3C9EAC6CC3A}"/>
              </a:ext>
            </a:extLst>
          </p:cNvPr>
          <p:cNvGrpSpPr/>
          <p:nvPr/>
        </p:nvGrpSpPr>
        <p:grpSpPr>
          <a:xfrm>
            <a:off x="8888213" y="3300812"/>
            <a:ext cx="2747687" cy="509102"/>
            <a:chOff x="10410387" y="871093"/>
            <a:chExt cx="2747687" cy="509102"/>
          </a:xfrm>
        </p:grpSpPr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4308AF8-89EA-4CF6-9765-6B9D7ED176F4}"/>
                </a:ext>
              </a:extLst>
            </p:cNvPr>
            <p:cNvSpPr/>
            <p:nvPr/>
          </p:nvSpPr>
          <p:spPr>
            <a:xfrm>
              <a:off x="10410387" y="871093"/>
              <a:ext cx="2747687" cy="509102"/>
            </a:xfrm>
            <a:prstGeom prst="rect">
              <a:avLst/>
            </a:prstGeom>
            <a:solidFill>
              <a:srgbClr val="A5A5A5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0EE42846-89EF-4F32-871C-CA18F71E920F}"/>
                </a:ext>
              </a:extLst>
            </p:cNvPr>
            <p:cNvGrpSpPr/>
            <p:nvPr/>
          </p:nvGrpSpPr>
          <p:grpSpPr>
            <a:xfrm>
              <a:off x="10851919" y="953144"/>
              <a:ext cx="114442" cy="120995"/>
              <a:chOff x="9900079" y="887464"/>
              <a:chExt cx="186444" cy="197120"/>
            </a:xfrm>
          </p:grpSpPr>
          <p:cxnSp>
            <p:nvCxnSpPr>
              <p:cNvPr id="229" name="Connecteur droit 228">
                <a:extLst>
                  <a:ext uri="{FF2B5EF4-FFF2-40B4-BE49-F238E27FC236}">
                    <a16:creationId xmlns:a16="http://schemas.microsoft.com/office/drawing/2014/main" id="{17E76CB8-2633-4D2C-8A97-F81E2D4EDF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3300" y="915696"/>
                <a:ext cx="0" cy="125461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230" name="Arc 229">
                <a:extLst>
                  <a:ext uri="{FF2B5EF4-FFF2-40B4-BE49-F238E27FC236}">
                    <a16:creationId xmlns:a16="http://schemas.microsoft.com/office/drawing/2014/main" id="{DB5C56EC-4095-4795-A017-74EFFD3022B9}"/>
                  </a:ext>
                </a:extLst>
              </p:cNvPr>
              <p:cNvSpPr/>
              <p:nvPr/>
            </p:nvSpPr>
            <p:spPr>
              <a:xfrm rot="2665223">
                <a:off x="9900079" y="887465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31" name="Arc 230">
                <a:extLst>
                  <a:ext uri="{FF2B5EF4-FFF2-40B4-BE49-F238E27FC236}">
                    <a16:creationId xmlns:a16="http://schemas.microsoft.com/office/drawing/2014/main" id="{D8AEA575-E968-4ED9-97DD-E3F03C63D1BA}"/>
                  </a:ext>
                </a:extLst>
              </p:cNvPr>
              <p:cNvSpPr/>
              <p:nvPr/>
            </p:nvSpPr>
            <p:spPr>
              <a:xfrm rot="18934777" flipH="1">
                <a:off x="9900080" y="887464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7" name="Groupe 96">
              <a:extLst>
                <a:ext uri="{FF2B5EF4-FFF2-40B4-BE49-F238E27FC236}">
                  <a16:creationId xmlns:a16="http://schemas.microsoft.com/office/drawing/2014/main" id="{491ADC5E-FB8F-44E9-820F-CB9A932A79E1}"/>
                </a:ext>
              </a:extLst>
            </p:cNvPr>
            <p:cNvGrpSpPr/>
            <p:nvPr/>
          </p:nvGrpSpPr>
          <p:grpSpPr>
            <a:xfrm>
              <a:off x="11046946" y="1011182"/>
              <a:ext cx="114442" cy="120995"/>
              <a:chOff x="9900079" y="887464"/>
              <a:chExt cx="186444" cy="197120"/>
            </a:xfrm>
          </p:grpSpPr>
          <p:cxnSp>
            <p:nvCxnSpPr>
              <p:cNvPr id="220" name="Connecteur droit 219">
                <a:extLst>
                  <a:ext uri="{FF2B5EF4-FFF2-40B4-BE49-F238E27FC236}">
                    <a16:creationId xmlns:a16="http://schemas.microsoft.com/office/drawing/2014/main" id="{8BFE20B2-CBA2-4E4A-8D47-EF9F7A29D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3300" y="915696"/>
                <a:ext cx="0" cy="125461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221" name="Arc 220">
                <a:extLst>
                  <a:ext uri="{FF2B5EF4-FFF2-40B4-BE49-F238E27FC236}">
                    <a16:creationId xmlns:a16="http://schemas.microsoft.com/office/drawing/2014/main" id="{F58108F3-7E74-4065-9647-A5F376227C7F}"/>
                  </a:ext>
                </a:extLst>
              </p:cNvPr>
              <p:cNvSpPr/>
              <p:nvPr/>
            </p:nvSpPr>
            <p:spPr>
              <a:xfrm rot="2665223">
                <a:off x="9900079" y="887465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8" name="Arc 227">
                <a:extLst>
                  <a:ext uri="{FF2B5EF4-FFF2-40B4-BE49-F238E27FC236}">
                    <a16:creationId xmlns:a16="http://schemas.microsoft.com/office/drawing/2014/main" id="{E336950E-1954-4912-9050-AC90AA4E898F}"/>
                  </a:ext>
                </a:extLst>
              </p:cNvPr>
              <p:cNvSpPr/>
              <p:nvPr/>
            </p:nvSpPr>
            <p:spPr>
              <a:xfrm rot="18934777" flipH="1">
                <a:off x="9900080" y="887464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8" name="Groupe 97">
              <a:extLst>
                <a:ext uri="{FF2B5EF4-FFF2-40B4-BE49-F238E27FC236}">
                  <a16:creationId xmlns:a16="http://schemas.microsoft.com/office/drawing/2014/main" id="{B7B0F878-6B23-4EB9-9436-BB11B459C957}"/>
                </a:ext>
              </a:extLst>
            </p:cNvPr>
            <p:cNvGrpSpPr/>
            <p:nvPr/>
          </p:nvGrpSpPr>
          <p:grpSpPr>
            <a:xfrm>
              <a:off x="11044706" y="1124672"/>
              <a:ext cx="114442" cy="120995"/>
              <a:chOff x="9900079" y="887464"/>
              <a:chExt cx="186444" cy="197120"/>
            </a:xfrm>
          </p:grpSpPr>
          <p:cxnSp>
            <p:nvCxnSpPr>
              <p:cNvPr id="217" name="Connecteur droit 216">
                <a:extLst>
                  <a:ext uri="{FF2B5EF4-FFF2-40B4-BE49-F238E27FC236}">
                    <a16:creationId xmlns:a16="http://schemas.microsoft.com/office/drawing/2014/main" id="{AA6EFAB4-BC81-4260-9E9F-0BFE38DF563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3300" y="915696"/>
                <a:ext cx="0" cy="125461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218" name="Arc 217">
                <a:extLst>
                  <a:ext uri="{FF2B5EF4-FFF2-40B4-BE49-F238E27FC236}">
                    <a16:creationId xmlns:a16="http://schemas.microsoft.com/office/drawing/2014/main" id="{1DD0BB07-F1B5-4C1C-99D3-476684DEF34E}"/>
                  </a:ext>
                </a:extLst>
              </p:cNvPr>
              <p:cNvSpPr/>
              <p:nvPr/>
            </p:nvSpPr>
            <p:spPr>
              <a:xfrm rot="2665223">
                <a:off x="9900079" y="887465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9" name="Arc 218">
                <a:extLst>
                  <a:ext uri="{FF2B5EF4-FFF2-40B4-BE49-F238E27FC236}">
                    <a16:creationId xmlns:a16="http://schemas.microsoft.com/office/drawing/2014/main" id="{3AEFA3BB-4C6F-4F9E-9EEB-7EEAC8FB5E85}"/>
                  </a:ext>
                </a:extLst>
              </p:cNvPr>
              <p:cNvSpPr/>
              <p:nvPr/>
            </p:nvSpPr>
            <p:spPr>
              <a:xfrm rot="18934777" flipH="1">
                <a:off x="9900080" y="887464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99" name="Groupe 98">
              <a:extLst>
                <a:ext uri="{FF2B5EF4-FFF2-40B4-BE49-F238E27FC236}">
                  <a16:creationId xmlns:a16="http://schemas.microsoft.com/office/drawing/2014/main" id="{23C6C0BF-DCE1-4836-8F89-1B97654D85B2}"/>
                </a:ext>
              </a:extLst>
            </p:cNvPr>
            <p:cNvGrpSpPr/>
            <p:nvPr/>
          </p:nvGrpSpPr>
          <p:grpSpPr>
            <a:xfrm>
              <a:off x="11299952" y="953001"/>
              <a:ext cx="114442" cy="120995"/>
              <a:chOff x="9900079" y="887464"/>
              <a:chExt cx="186444" cy="197120"/>
            </a:xfrm>
          </p:grpSpPr>
          <p:cxnSp>
            <p:nvCxnSpPr>
              <p:cNvPr id="214" name="Connecteur droit 213">
                <a:extLst>
                  <a:ext uri="{FF2B5EF4-FFF2-40B4-BE49-F238E27FC236}">
                    <a16:creationId xmlns:a16="http://schemas.microsoft.com/office/drawing/2014/main" id="{32BA9394-72F8-4B50-8D88-C7C4F0C5C4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3300" y="915696"/>
                <a:ext cx="0" cy="125461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215" name="Arc 214">
                <a:extLst>
                  <a:ext uri="{FF2B5EF4-FFF2-40B4-BE49-F238E27FC236}">
                    <a16:creationId xmlns:a16="http://schemas.microsoft.com/office/drawing/2014/main" id="{5F625607-1A93-4A70-8894-12ACBEE6D8E0}"/>
                  </a:ext>
                </a:extLst>
              </p:cNvPr>
              <p:cNvSpPr/>
              <p:nvPr/>
            </p:nvSpPr>
            <p:spPr>
              <a:xfrm rot="2665223">
                <a:off x="9900079" y="887465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6" name="Arc 215">
                <a:extLst>
                  <a:ext uri="{FF2B5EF4-FFF2-40B4-BE49-F238E27FC236}">
                    <a16:creationId xmlns:a16="http://schemas.microsoft.com/office/drawing/2014/main" id="{F368739E-DB91-43CA-8FEF-F10F4594ABEE}"/>
                  </a:ext>
                </a:extLst>
              </p:cNvPr>
              <p:cNvSpPr/>
              <p:nvPr/>
            </p:nvSpPr>
            <p:spPr>
              <a:xfrm rot="18934777" flipH="1">
                <a:off x="9900080" y="887464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0" name="Groupe 99">
              <a:extLst>
                <a:ext uri="{FF2B5EF4-FFF2-40B4-BE49-F238E27FC236}">
                  <a16:creationId xmlns:a16="http://schemas.microsoft.com/office/drawing/2014/main" id="{CD1F4CB3-0F16-4A8C-97EB-9AA215F63D73}"/>
                </a:ext>
              </a:extLst>
            </p:cNvPr>
            <p:cNvGrpSpPr/>
            <p:nvPr/>
          </p:nvGrpSpPr>
          <p:grpSpPr>
            <a:xfrm>
              <a:off x="11457534" y="1074763"/>
              <a:ext cx="114442" cy="120995"/>
              <a:chOff x="9900079" y="887464"/>
              <a:chExt cx="186444" cy="197120"/>
            </a:xfrm>
          </p:grpSpPr>
          <p:cxnSp>
            <p:nvCxnSpPr>
              <p:cNvPr id="211" name="Connecteur droit 210">
                <a:extLst>
                  <a:ext uri="{FF2B5EF4-FFF2-40B4-BE49-F238E27FC236}">
                    <a16:creationId xmlns:a16="http://schemas.microsoft.com/office/drawing/2014/main" id="{401339C8-7108-4838-921F-A92F5015C7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3300" y="915696"/>
                <a:ext cx="0" cy="125461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212" name="Arc 211">
                <a:extLst>
                  <a:ext uri="{FF2B5EF4-FFF2-40B4-BE49-F238E27FC236}">
                    <a16:creationId xmlns:a16="http://schemas.microsoft.com/office/drawing/2014/main" id="{449071FB-64A4-412D-BD66-6A16CBF1310C}"/>
                  </a:ext>
                </a:extLst>
              </p:cNvPr>
              <p:cNvSpPr/>
              <p:nvPr/>
            </p:nvSpPr>
            <p:spPr>
              <a:xfrm rot="2665223">
                <a:off x="9900079" y="887465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3" name="Arc 212">
                <a:extLst>
                  <a:ext uri="{FF2B5EF4-FFF2-40B4-BE49-F238E27FC236}">
                    <a16:creationId xmlns:a16="http://schemas.microsoft.com/office/drawing/2014/main" id="{4E9B2735-B767-4528-906F-5025F8D1D450}"/>
                  </a:ext>
                </a:extLst>
              </p:cNvPr>
              <p:cNvSpPr/>
              <p:nvPr/>
            </p:nvSpPr>
            <p:spPr>
              <a:xfrm rot="18934777" flipH="1">
                <a:off x="9900080" y="887464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1" name="Groupe 100">
              <a:extLst>
                <a:ext uri="{FF2B5EF4-FFF2-40B4-BE49-F238E27FC236}">
                  <a16:creationId xmlns:a16="http://schemas.microsoft.com/office/drawing/2014/main" id="{9A1EE864-CC6C-4B25-AF4B-5376487CFE4E}"/>
                </a:ext>
              </a:extLst>
            </p:cNvPr>
            <p:cNvGrpSpPr/>
            <p:nvPr/>
          </p:nvGrpSpPr>
          <p:grpSpPr>
            <a:xfrm>
              <a:off x="11300456" y="1188292"/>
              <a:ext cx="114442" cy="120995"/>
              <a:chOff x="9900079" y="887464"/>
              <a:chExt cx="186444" cy="197120"/>
            </a:xfrm>
          </p:grpSpPr>
          <p:cxnSp>
            <p:nvCxnSpPr>
              <p:cNvPr id="208" name="Connecteur droit 207">
                <a:extLst>
                  <a:ext uri="{FF2B5EF4-FFF2-40B4-BE49-F238E27FC236}">
                    <a16:creationId xmlns:a16="http://schemas.microsoft.com/office/drawing/2014/main" id="{A3E3E4AE-3E46-402E-A1B6-7E60F33199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3300" y="915696"/>
                <a:ext cx="0" cy="125461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209" name="Arc 208">
                <a:extLst>
                  <a:ext uri="{FF2B5EF4-FFF2-40B4-BE49-F238E27FC236}">
                    <a16:creationId xmlns:a16="http://schemas.microsoft.com/office/drawing/2014/main" id="{42D61674-8D83-4CE5-920E-BC4D26220463}"/>
                  </a:ext>
                </a:extLst>
              </p:cNvPr>
              <p:cNvSpPr/>
              <p:nvPr/>
            </p:nvSpPr>
            <p:spPr>
              <a:xfrm rot="2665223">
                <a:off x="9900079" y="887465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0" name="Arc 209">
                <a:extLst>
                  <a:ext uri="{FF2B5EF4-FFF2-40B4-BE49-F238E27FC236}">
                    <a16:creationId xmlns:a16="http://schemas.microsoft.com/office/drawing/2014/main" id="{BF478192-5508-41B6-980C-4F2180E2A76F}"/>
                  </a:ext>
                </a:extLst>
              </p:cNvPr>
              <p:cNvSpPr/>
              <p:nvPr/>
            </p:nvSpPr>
            <p:spPr>
              <a:xfrm rot="18934777" flipH="1">
                <a:off x="9900080" y="887464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EC50AD62-176B-488E-8D43-1ACF4D2DDCF3}"/>
                </a:ext>
              </a:extLst>
            </p:cNvPr>
            <p:cNvGrpSpPr/>
            <p:nvPr/>
          </p:nvGrpSpPr>
          <p:grpSpPr>
            <a:xfrm>
              <a:off x="11654100" y="1227772"/>
              <a:ext cx="114442" cy="120995"/>
              <a:chOff x="9900079" y="887464"/>
              <a:chExt cx="186444" cy="197120"/>
            </a:xfrm>
          </p:grpSpPr>
          <p:cxnSp>
            <p:nvCxnSpPr>
              <p:cNvPr id="205" name="Connecteur droit 204">
                <a:extLst>
                  <a:ext uri="{FF2B5EF4-FFF2-40B4-BE49-F238E27FC236}">
                    <a16:creationId xmlns:a16="http://schemas.microsoft.com/office/drawing/2014/main" id="{BCA0D7A9-A0EA-4EE3-9DB9-84B3937179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3300" y="915696"/>
                <a:ext cx="0" cy="125461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206" name="Arc 205">
                <a:extLst>
                  <a:ext uri="{FF2B5EF4-FFF2-40B4-BE49-F238E27FC236}">
                    <a16:creationId xmlns:a16="http://schemas.microsoft.com/office/drawing/2014/main" id="{06764A8B-57CD-4F92-9F64-613F6EFD3F96}"/>
                  </a:ext>
                </a:extLst>
              </p:cNvPr>
              <p:cNvSpPr/>
              <p:nvPr/>
            </p:nvSpPr>
            <p:spPr>
              <a:xfrm rot="2665223">
                <a:off x="9900079" y="887465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7" name="Arc 206">
                <a:extLst>
                  <a:ext uri="{FF2B5EF4-FFF2-40B4-BE49-F238E27FC236}">
                    <a16:creationId xmlns:a16="http://schemas.microsoft.com/office/drawing/2014/main" id="{19A633B0-79BE-45C1-BCCA-7A8397FDBAA1}"/>
                  </a:ext>
                </a:extLst>
              </p:cNvPr>
              <p:cNvSpPr/>
              <p:nvPr/>
            </p:nvSpPr>
            <p:spPr>
              <a:xfrm rot="18934777" flipH="1">
                <a:off x="9900080" y="887464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3" name="Groupe 102">
              <a:extLst>
                <a:ext uri="{FF2B5EF4-FFF2-40B4-BE49-F238E27FC236}">
                  <a16:creationId xmlns:a16="http://schemas.microsoft.com/office/drawing/2014/main" id="{91C38623-4B0C-4163-9AAE-AB249D857724}"/>
                </a:ext>
              </a:extLst>
            </p:cNvPr>
            <p:cNvGrpSpPr/>
            <p:nvPr/>
          </p:nvGrpSpPr>
          <p:grpSpPr>
            <a:xfrm>
              <a:off x="11746460" y="1071270"/>
              <a:ext cx="114442" cy="120995"/>
              <a:chOff x="9900079" y="887464"/>
              <a:chExt cx="186444" cy="197120"/>
            </a:xfrm>
          </p:grpSpPr>
          <p:cxnSp>
            <p:nvCxnSpPr>
              <p:cNvPr id="202" name="Connecteur droit 201">
                <a:extLst>
                  <a:ext uri="{FF2B5EF4-FFF2-40B4-BE49-F238E27FC236}">
                    <a16:creationId xmlns:a16="http://schemas.microsoft.com/office/drawing/2014/main" id="{7D630EE2-393E-406C-B23B-BB2E1B0D51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3300" y="915696"/>
                <a:ext cx="0" cy="125461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203" name="Arc 202">
                <a:extLst>
                  <a:ext uri="{FF2B5EF4-FFF2-40B4-BE49-F238E27FC236}">
                    <a16:creationId xmlns:a16="http://schemas.microsoft.com/office/drawing/2014/main" id="{E03830E2-A384-4121-81B5-53DFD486C6EF}"/>
                  </a:ext>
                </a:extLst>
              </p:cNvPr>
              <p:cNvSpPr/>
              <p:nvPr/>
            </p:nvSpPr>
            <p:spPr>
              <a:xfrm rot="2665223">
                <a:off x="9900079" y="887465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4" name="Arc 203">
                <a:extLst>
                  <a:ext uri="{FF2B5EF4-FFF2-40B4-BE49-F238E27FC236}">
                    <a16:creationId xmlns:a16="http://schemas.microsoft.com/office/drawing/2014/main" id="{F0AEDFC3-2D92-4528-B7FA-53E1F9B9CFD5}"/>
                  </a:ext>
                </a:extLst>
              </p:cNvPr>
              <p:cNvSpPr/>
              <p:nvPr/>
            </p:nvSpPr>
            <p:spPr>
              <a:xfrm rot="18934777" flipH="1">
                <a:off x="9900080" y="887464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454655FF-0C2E-450B-8EA4-EDEB9EC397E0}"/>
                </a:ext>
              </a:extLst>
            </p:cNvPr>
            <p:cNvGrpSpPr/>
            <p:nvPr/>
          </p:nvGrpSpPr>
          <p:grpSpPr>
            <a:xfrm>
              <a:off x="11796407" y="1117748"/>
              <a:ext cx="114442" cy="120995"/>
              <a:chOff x="9900079" y="887464"/>
              <a:chExt cx="186444" cy="197120"/>
            </a:xfrm>
          </p:grpSpPr>
          <p:cxnSp>
            <p:nvCxnSpPr>
              <p:cNvPr id="199" name="Connecteur droit 198">
                <a:extLst>
                  <a:ext uri="{FF2B5EF4-FFF2-40B4-BE49-F238E27FC236}">
                    <a16:creationId xmlns:a16="http://schemas.microsoft.com/office/drawing/2014/main" id="{E536E606-441A-4FC1-8E62-834777F4B6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3300" y="915696"/>
                <a:ext cx="0" cy="125461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200" name="Arc 199">
                <a:extLst>
                  <a:ext uri="{FF2B5EF4-FFF2-40B4-BE49-F238E27FC236}">
                    <a16:creationId xmlns:a16="http://schemas.microsoft.com/office/drawing/2014/main" id="{0D020336-50B9-47C7-8832-8C862039BC7D}"/>
                  </a:ext>
                </a:extLst>
              </p:cNvPr>
              <p:cNvSpPr/>
              <p:nvPr/>
            </p:nvSpPr>
            <p:spPr>
              <a:xfrm rot="2665223">
                <a:off x="9900079" y="887465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1" name="Arc 200">
                <a:extLst>
                  <a:ext uri="{FF2B5EF4-FFF2-40B4-BE49-F238E27FC236}">
                    <a16:creationId xmlns:a16="http://schemas.microsoft.com/office/drawing/2014/main" id="{A356764B-0EE6-40F0-B39F-CEB9CF244C52}"/>
                  </a:ext>
                </a:extLst>
              </p:cNvPr>
              <p:cNvSpPr/>
              <p:nvPr/>
            </p:nvSpPr>
            <p:spPr>
              <a:xfrm rot="18934777" flipH="1">
                <a:off x="9900080" y="887464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5" name="Groupe 104">
              <a:extLst>
                <a:ext uri="{FF2B5EF4-FFF2-40B4-BE49-F238E27FC236}">
                  <a16:creationId xmlns:a16="http://schemas.microsoft.com/office/drawing/2014/main" id="{F971A43F-3085-4CFD-86FC-FD94A4CE05CB}"/>
                </a:ext>
              </a:extLst>
            </p:cNvPr>
            <p:cNvGrpSpPr/>
            <p:nvPr/>
          </p:nvGrpSpPr>
          <p:grpSpPr>
            <a:xfrm>
              <a:off x="11912055" y="931927"/>
              <a:ext cx="114442" cy="120995"/>
              <a:chOff x="9900079" y="887464"/>
              <a:chExt cx="186444" cy="197120"/>
            </a:xfrm>
          </p:grpSpPr>
          <p:cxnSp>
            <p:nvCxnSpPr>
              <p:cNvPr id="196" name="Connecteur droit 195">
                <a:extLst>
                  <a:ext uri="{FF2B5EF4-FFF2-40B4-BE49-F238E27FC236}">
                    <a16:creationId xmlns:a16="http://schemas.microsoft.com/office/drawing/2014/main" id="{7E588F4B-F766-4F8B-A2BB-B4C044B1B5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3300" y="915696"/>
                <a:ext cx="0" cy="125461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197" name="Arc 196">
                <a:extLst>
                  <a:ext uri="{FF2B5EF4-FFF2-40B4-BE49-F238E27FC236}">
                    <a16:creationId xmlns:a16="http://schemas.microsoft.com/office/drawing/2014/main" id="{0AEC99AF-F4D7-4F22-9023-2720F6890EEC}"/>
                  </a:ext>
                </a:extLst>
              </p:cNvPr>
              <p:cNvSpPr/>
              <p:nvPr/>
            </p:nvSpPr>
            <p:spPr>
              <a:xfrm rot="2665223">
                <a:off x="9900079" y="887465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8" name="Arc 197">
                <a:extLst>
                  <a:ext uri="{FF2B5EF4-FFF2-40B4-BE49-F238E27FC236}">
                    <a16:creationId xmlns:a16="http://schemas.microsoft.com/office/drawing/2014/main" id="{4A745596-27B3-4D5C-B82D-952A87BF52B2}"/>
                  </a:ext>
                </a:extLst>
              </p:cNvPr>
              <p:cNvSpPr/>
              <p:nvPr/>
            </p:nvSpPr>
            <p:spPr>
              <a:xfrm rot="18934777" flipH="1">
                <a:off x="9900080" y="887464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6" name="Groupe 105">
              <a:extLst>
                <a:ext uri="{FF2B5EF4-FFF2-40B4-BE49-F238E27FC236}">
                  <a16:creationId xmlns:a16="http://schemas.microsoft.com/office/drawing/2014/main" id="{191ED568-5AF9-4629-A8B0-E1A4CC5B58B5}"/>
                </a:ext>
              </a:extLst>
            </p:cNvPr>
            <p:cNvGrpSpPr/>
            <p:nvPr/>
          </p:nvGrpSpPr>
          <p:grpSpPr>
            <a:xfrm>
              <a:off x="12211166" y="1031594"/>
              <a:ext cx="114442" cy="120995"/>
              <a:chOff x="9900079" y="887464"/>
              <a:chExt cx="186444" cy="197120"/>
            </a:xfrm>
          </p:grpSpPr>
          <p:cxnSp>
            <p:nvCxnSpPr>
              <p:cNvPr id="113" name="Connecteur droit 112">
                <a:extLst>
                  <a:ext uri="{FF2B5EF4-FFF2-40B4-BE49-F238E27FC236}">
                    <a16:creationId xmlns:a16="http://schemas.microsoft.com/office/drawing/2014/main" id="{46E5F100-BE73-4956-B9B2-828A617BAB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3300" y="915696"/>
                <a:ext cx="0" cy="125461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4" name="Arc 113">
                <a:extLst>
                  <a:ext uri="{FF2B5EF4-FFF2-40B4-BE49-F238E27FC236}">
                    <a16:creationId xmlns:a16="http://schemas.microsoft.com/office/drawing/2014/main" id="{8B6B02B1-9B7A-40B9-ACC6-3EB60B7C7149}"/>
                  </a:ext>
                </a:extLst>
              </p:cNvPr>
              <p:cNvSpPr/>
              <p:nvPr/>
            </p:nvSpPr>
            <p:spPr>
              <a:xfrm rot="2665223">
                <a:off x="9900079" y="887465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5" name="Arc 194">
                <a:extLst>
                  <a:ext uri="{FF2B5EF4-FFF2-40B4-BE49-F238E27FC236}">
                    <a16:creationId xmlns:a16="http://schemas.microsoft.com/office/drawing/2014/main" id="{3050897F-2714-4DB1-9EA2-CE897C892302}"/>
                  </a:ext>
                </a:extLst>
              </p:cNvPr>
              <p:cNvSpPr/>
              <p:nvPr/>
            </p:nvSpPr>
            <p:spPr>
              <a:xfrm rot="18934777" flipH="1">
                <a:off x="9900080" y="887464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EEE9CFF5-2105-4E68-9F00-E0E09D7E03C3}"/>
                </a:ext>
              </a:extLst>
            </p:cNvPr>
            <p:cNvGrpSpPr/>
            <p:nvPr/>
          </p:nvGrpSpPr>
          <p:grpSpPr>
            <a:xfrm>
              <a:off x="12017138" y="1204985"/>
              <a:ext cx="114442" cy="120995"/>
              <a:chOff x="9900079" y="887464"/>
              <a:chExt cx="186444" cy="197120"/>
            </a:xfrm>
          </p:grpSpPr>
          <p:cxnSp>
            <p:nvCxnSpPr>
              <p:cNvPr id="108" name="Connecteur droit 107">
                <a:extLst>
                  <a:ext uri="{FF2B5EF4-FFF2-40B4-BE49-F238E27FC236}">
                    <a16:creationId xmlns:a16="http://schemas.microsoft.com/office/drawing/2014/main" id="{660B89F8-0D97-4ABF-B95A-24BE73E3B4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3300" y="915696"/>
                <a:ext cx="0" cy="125461"/>
              </a:xfrm>
              <a:prstGeom prst="line">
                <a:avLst/>
              </a:prstGeom>
              <a:noFill/>
              <a:ln w="381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E4119800-9255-4E4C-A9EA-66B13672B4B5}"/>
                  </a:ext>
                </a:extLst>
              </p:cNvPr>
              <p:cNvSpPr/>
              <p:nvPr/>
            </p:nvSpPr>
            <p:spPr>
              <a:xfrm rot="2665223">
                <a:off x="9900079" y="887465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2" name="Arc 111">
                <a:extLst>
                  <a:ext uri="{FF2B5EF4-FFF2-40B4-BE49-F238E27FC236}">
                    <a16:creationId xmlns:a16="http://schemas.microsoft.com/office/drawing/2014/main" id="{7087A502-DDDD-4004-8912-B075048E10FB}"/>
                  </a:ext>
                </a:extLst>
              </p:cNvPr>
              <p:cNvSpPr/>
              <p:nvPr/>
            </p:nvSpPr>
            <p:spPr>
              <a:xfrm rot="18934777" flipH="1">
                <a:off x="9900080" y="887464"/>
                <a:ext cx="186443" cy="197119"/>
              </a:xfrm>
              <a:prstGeom prst="arc">
                <a:avLst/>
              </a:prstGeom>
              <a:ln w="19050">
                <a:solidFill>
                  <a:srgbClr val="99CC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108D3BA4-B935-4D12-A960-26D7224C201D}"/>
              </a:ext>
            </a:extLst>
          </p:cNvPr>
          <p:cNvSpPr txBox="1"/>
          <p:nvPr/>
        </p:nvSpPr>
        <p:spPr>
          <a:xfrm>
            <a:off x="374713" y="1685605"/>
            <a:ext cx="862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‘</a:t>
            </a:r>
            <a:r>
              <a:rPr lang="fr-FR" sz="1400" dirty="0" err="1"/>
              <a:t>Frozen</a:t>
            </a:r>
            <a:r>
              <a:rPr lang="fr-FR" sz="1400" dirty="0"/>
              <a:t>’ </a:t>
            </a:r>
          </a:p>
          <a:p>
            <a:pPr algn="ctr"/>
            <a:r>
              <a:rPr lang="fr-FR" sz="1400" dirty="0" err="1"/>
              <a:t>waves</a:t>
            </a:r>
            <a:endParaRPr lang="fr-FR" sz="1400" dirty="0"/>
          </a:p>
        </p:txBody>
      </p:sp>
      <p:sp>
        <p:nvSpPr>
          <p:cNvPr id="131" name="ZoneTexte 130">
            <a:extLst>
              <a:ext uri="{FF2B5EF4-FFF2-40B4-BE49-F238E27FC236}">
                <a16:creationId xmlns:a16="http://schemas.microsoft.com/office/drawing/2014/main" id="{9A6A3AEA-FDDE-4BF4-ABF8-FC6536284BB2}"/>
              </a:ext>
            </a:extLst>
          </p:cNvPr>
          <p:cNvSpPr txBox="1"/>
          <p:nvPr/>
        </p:nvSpPr>
        <p:spPr>
          <a:xfrm>
            <a:off x="4462654" y="1537627"/>
            <a:ext cx="9957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Waves</a:t>
            </a:r>
          </a:p>
          <a:p>
            <a:pPr algn="ctr"/>
            <a:r>
              <a:rPr lang="fr-FR" sz="1400" dirty="0" err="1"/>
              <a:t>moving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wind</a:t>
            </a:r>
            <a:endParaRPr lang="fr-FR" sz="1400" dirty="0"/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91AB7BE6-E526-497C-8BDC-C87CF04A3041}"/>
              </a:ext>
            </a:extLst>
          </p:cNvPr>
          <p:cNvSpPr txBox="1"/>
          <p:nvPr/>
        </p:nvSpPr>
        <p:spPr>
          <a:xfrm>
            <a:off x="8647000" y="1445161"/>
            <a:ext cx="13981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 err="1"/>
              <a:t>Individual</a:t>
            </a:r>
            <a:r>
              <a:rPr lang="fr-FR" sz="1400" dirty="0"/>
              <a:t> </a:t>
            </a:r>
          </a:p>
          <a:p>
            <a:pPr algn="ctr"/>
            <a:r>
              <a:rPr lang="fr-FR" sz="1400" dirty="0"/>
              <a:t>Grains of </a:t>
            </a:r>
            <a:r>
              <a:rPr lang="fr-FR" sz="1400" dirty="0" err="1"/>
              <a:t>sand</a:t>
            </a:r>
            <a:endParaRPr lang="fr-FR" sz="1400" dirty="0"/>
          </a:p>
          <a:p>
            <a:pPr algn="ctr"/>
            <a:r>
              <a:rPr lang="fr-FR" sz="1400" dirty="0" err="1"/>
              <a:t>moving</a:t>
            </a:r>
            <a:endParaRPr lang="fr-FR" sz="1400" dirty="0"/>
          </a:p>
          <a:p>
            <a:pPr algn="ctr"/>
            <a:r>
              <a:rPr lang="fr-FR" sz="1400" dirty="0" err="1"/>
              <a:t>with</a:t>
            </a:r>
            <a:r>
              <a:rPr lang="fr-FR" sz="1400" dirty="0"/>
              <a:t> </a:t>
            </a:r>
            <a:r>
              <a:rPr lang="fr-FR" sz="1400" dirty="0" err="1"/>
              <a:t>wind</a:t>
            </a:r>
            <a:endParaRPr lang="fr-FR" sz="1400" dirty="0"/>
          </a:p>
        </p:txBody>
      </p:sp>
      <p:pic>
        <p:nvPicPr>
          <p:cNvPr id="10" name="Image 9" descr="Une image contenant terrain&#10;&#10;Description générée automatiquement">
            <a:extLst>
              <a:ext uri="{FF2B5EF4-FFF2-40B4-BE49-F238E27FC236}">
                <a16:creationId xmlns:a16="http://schemas.microsoft.com/office/drawing/2014/main" id="{92C9837D-EDF3-4F82-BAF9-EC4630E5C4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" t="-1679" r="11718" b="-3524"/>
          <a:stretch/>
        </p:blipFill>
        <p:spPr>
          <a:xfrm>
            <a:off x="10300090" y="1416154"/>
            <a:ext cx="1575531" cy="1080000"/>
          </a:xfrm>
          <a:prstGeom prst="rect">
            <a:avLst/>
          </a:prstGeom>
        </p:spPr>
      </p:pic>
      <p:pic>
        <p:nvPicPr>
          <p:cNvPr id="12" name="Image 11" descr="Une image contenant nature, dune&#10;&#10;Description générée automatiquement">
            <a:extLst>
              <a:ext uri="{FF2B5EF4-FFF2-40B4-BE49-F238E27FC236}">
                <a16:creationId xmlns:a16="http://schemas.microsoft.com/office/drawing/2014/main" id="{644616DD-8494-480A-AE4C-62FC36DB6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926" y="1445433"/>
            <a:ext cx="1620001" cy="1080000"/>
          </a:xfrm>
          <a:prstGeom prst="rect">
            <a:avLst/>
          </a:prstGeom>
        </p:spPr>
      </p:pic>
      <p:pic>
        <p:nvPicPr>
          <p:cNvPr id="135" name="Image 134" descr="Une image contenant nature, dune&#10;&#10;Description générée automatiquement">
            <a:extLst>
              <a:ext uri="{FF2B5EF4-FFF2-40B4-BE49-F238E27FC236}">
                <a16:creationId xmlns:a16="http://schemas.microsoft.com/office/drawing/2014/main" id="{69CCEC4B-D3C2-4998-B333-8F1CE9E62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15" y="1388891"/>
            <a:ext cx="1620000" cy="1080000"/>
          </a:xfrm>
          <a:prstGeom prst="rect">
            <a:avLst/>
          </a:prstGeom>
        </p:spPr>
      </p:pic>
      <p:sp>
        <p:nvSpPr>
          <p:cNvPr id="136" name="Flèche : bas 135">
            <a:extLst>
              <a:ext uri="{FF2B5EF4-FFF2-40B4-BE49-F238E27FC236}">
                <a16:creationId xmlns:a16="http://schemas.microsoft.com/office/drawing/2014/main" id="{262B1206-E6B5-444D-A975-9924D3E7860E}"/>
              </a:ext>
            </a:extLst>
          </p:cNvPr>
          <p:cNvSpPr/>
          <p:nvPr/>
        </p:nvSpPr>
        <p:spPr>
          <a:xfrm>
            <a:off x="1941696" y="2753268"/>
            <a:ext cx="244014" cy="3385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Flèche : bas 136">
            <a:extLst>
              <a:ext uri="{FF2B5EF4-FFF2-40B4-BE49-F238E27FC236}">
                <a16:creationId xmlns:a16="http://schemas.microsoft.com/office/drawing/2014/main" id="{65D1F626-4548-49D4-8FAC-3E20CD51E94F}"/>
              </a:ext>
            </a:extLst>
          </p:cNvPr>
          <p:cNvSpPr/>
          <p:nvPr/>
        </p:nvSpPr>
        <p:spPr>
          <a:xfrm>
            <a:off x="5898427" y="2760856"/>
            <a:ext cx="244014" cy="3385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8" name="Flèche : bas 137">
            <a:extLst>
              <a:ext uri="{FF2B5EF4-FFF2-40B4-BE49-F238E27FC236}">
                <a16:creationId xmlns:a16="http://schemas.microsoft.com/office/drawing/2014/main" id="{5AA7267C-9157-460B-8EE1-305401104BCA}"/>
              </a:ext>
            </a:extLst>
          </p:cNvPr>
          <p:cNvSpPr/>
          <p:nvPr/>
        </p:nvSpPr>
        <p:spPr>
          <a:xfrm>
            <a:off x="10209446" y="2760856"/>
            <a:ext cx="244014" cy="3385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0506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D9EF20-1170-4A83-ABDC-6916AFB37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Scattering</a:t>
            </a:r>
            <a:r>
              <a:rPr lang="fr-FR" dirty="0"/>
              <a:t> </a:t>
            </a:r>
            <a:r>
              <a:rPr lang="fr-FR" dirty="0" err="1"/>
              <a:t>mechanisms</a:t>
            </a:r>
            <a:endParaRPr lang="fr-FR" dirty="0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C270EB7A-559D-4DCB-90ED-DCE1C216DA69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333375" y="2441575"/>
          <a:ext cx="1155382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6770">
                  <a:extLst>
                    <a:ext uri="{9D8B030D-6E8A-4147-A177-3AD203B41FA5}">
                      <a16:colId xmlns:a16="http://schemas.microsoft.com/office/drawing/2014/main" val="3999967168"/>
                    </a:ext>
                  </a:extLst>
                </a:gridCol>
                <a:gridCol w="2174760">
                  <a:extLst>
                    <a:ext uri="{9D8B030D-6E8A-4147-A177-3AD203B41FA5}">
                      <a16:colId xmlns:a16="http://schemas.microsoft.com/office/drawing/2014/main" val="2979755835"/>
                    </a:ext>
                  </a:extLst>
                </a:gridCol>
                <a:gridCol w="2310765">
                  <a:extLst>
                    <a:ext uri="{9D8B030D-6E8A-4147-A177-3AD203B41FA5}">
                      <a16:colId xmlns:a16="http://schemas.microsoft.com/office/drawing/2014/main" val="2824122098"/>
                    </a:ext>
                  </a:extLst>
                </a:gridCol>
                <a:gridCol w="2310765">
                  <a:extLst>
                    <a:ext uri="{9D8B030D-6E8A-4147-A177-3AD203B41FA5}">
                      <a16:colId xmlns:a16="http://schemas.microsoft.com/office/drawing/2014/main" val="494633045"/>
                    </a:ext>
                  </a:extLst>
                </a:gridCol>
                <a:gridCol w="2310765">
                  <a:extLst>
                    <a:ext uri="{9D8B030D-6E8A-4147-A177-3AD203B41FA5}">
                      <a16:colId xmlns:a16="http://schemas.microsoft.com/office/drawing/2014/main" val="3307814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Temperature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Strain</a:t>
                      </a:r>
                      <a:r>
                        <a:rPr lang="fr-FR" dirty="0"/>
                        <a:t> (</a:t>
                      </a:r>
                      <a:r>
                        <a:rPr lang="fr-FR" dirty="0" err="1"/>
                        <a:t>static</a:t>
                      </a:r>
                      <a:r>
                        <a:rPr lang="fr-FR" dirty="0"/>
                        <a:t> or slow)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Acoustic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Optical </a:t>
                      </a:r>
                      <a:r>
                        <a:rPr lang="fr-FR" dirty="0" err="1"/>
                        <a:t>measurement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156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Raman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err="1"/>
                        <a:t>Intensity</a:t>
                      </a:r>
                      <a:r>
                        <a:rPr lang="fr-FR" dirty="0"/>
                        <a:t> ratio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958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Brillouin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Frequency shift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777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Rayleigh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Phase shift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015243"/>
                  </a:ext>
                </a:extLst>
              </a:tr>
            </a:tbl>
          </a:graphicData>
        </a:graphic>
      </p:graphicFrame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5959F8-96EB-40F1-BA6D-B3E858B2D83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err="1"/>
              <a:t>Summary</a:t>
            </a:r>
            <a:r>
              <a:rPr lang="fr-FR" dirty="0"/>
              <a:t> table</a:t>
            </a:r>
          </a:p>
        </p:txBody>
      </p:sp>
      <p:pic>
        <p:nvPicPr>
          <p:cNvPr id="6" name="Graphique 5" descr="Badge croix avec un remplissage uni">
            <a:extLst>
              <a:ext uri="{FF2B5EF4-FFF2-40B4-BE49-F238E27FC236}">
                <a16:creationId xmlns:a16="http://schemas.microsoft.com/office/drawing/2014/main" id="{48889F21-CF53-4CB1-9F9E-5E33F2BD4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4121" y="3239159"/>
            <a:ext cx="288000" cy="288000"/>
          </a:xfrm>
          <a:prstGeom prst="rect">
            <a:avLst/>
          </a:prstGeom>
        </p:spPr>
      </p:pic>
      <p:pic>
        <p:nvPicPr>
          <p:cNvPr id="7" name="Graphique 6" descr="Badge Tick1 avec un remplissage uni">
            <a:extLst>
              <a:ext uri="{FF2B5EF4-FFF2-40B4-BE49-F238E27FC236}">
                <a16:creationId xmlns:a16="http://schemas.microsoft.com/office/drawing/2014/main" id="{57A44633-B782-4E85-9531-3896C2034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5365" y="2819393"/>
            <a:ext cx="288000" cy="288000"/>
          </a:xfrm>
          <a:prstGeom prst="rect">
            <a:avLst/>
          </a:prstGeom>
        </p:spPr>
      </p:pic>
      <p:pic>
        <p:nvPicPr>
          <p:cNvPr id="8" name="Graphique 7" descr="Badge Tick1 avec un remplissage uni">
            <a:extLst>
              <a:ext uri="{FF2B5EF4-FFF2-40B4-BE49-F238E27FC236}">
                <a16:creationId xmlns:a16="http://schemas.microsoft.com/office/drawing/2014/main" id="{23E668AF-7C49-4EF8-AEAA-ECD9798CD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25365" y="3210521"/>
            <a:ext cx="288000" cy="288000"/>
          </a:xfrm>
          <a:prstGeom prst="rect">
            <a:avLst/>
          </a:prstGeom>
        </p:spPr>
      </p:pic>
      <p:pic>
        <p:nvPicPr>
          <p:cNvPr id="9" name="Graphique 8" descr="Badge Tick1 avec un remplissage uni">
            <a:extLst>
              <a:ext uri="{FF2B5EF4-FFF2-40B4-BE49-F238E27FC236}">
                <a16:creationId xmlns:a16="http://schemas.microsoft.com/office/drawing/2014/main" id="{505C9556-7055-4042-9CC2-53DA1D214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01033" y="3214172"/>
            <a:ext cx="288000" cy="288000"/>
          </a:xfrm>
          <a:prstGeom prst="rect">
            <a:avLst/>
          </a:prstGeom>
        </p:spPr>
      </p:pic>
      <p:pic>
        <p:nvPicPr>
          <p:cNvPr id="10" name="Graphique 9" descr="Badge Tick1 avec un remplissage uni">
            <a:extLst>
              <a:ext uri="{FF2B5EF4-FFF2-40B4-BE49-F238E27FC236}">
                <a16:creationId xmlns:a16="http://schemas.microsoft.com/office/drawing/2014/main" id="{12170671-521E-433E-A8C6-AAA34E807B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4121" y="3632134"/>
            <a:ext cx="288000" cy="288000"/>
          </a:xfrm>
          <a:prstGeom prst="rect">
            <a:avLst/>
          </a:prstGeom>
        </p:spPr>
      </p:pic>
      <p:pic>
        <p:nvPicPr>
          <p:cNvPr id="13" name="Graphique 12" descr="Badge croix avec un remplissage uni">
            <a:extLst>
              <a:ext uri="{FF2B5EF4-FFF2-40B4-BE49-F238E27FC236}">
                <a16:creationId xmlns:a16="http://schemas.microsoft.com/office/drawing/2014/main" id="{1CE7AA48-D519-4201-99BF-01E23BB0E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1033" y="2809703"/>
            <a:ext cx="288000" cy="288000"/>
          </a:xfrm>
          <a:prstGeom prst="rect">
            <a:avLst/>
          </a:prstGeom>
        </p:spPr>
      </p:pic>
      <p:pic>
        <p:nvPicPr>
          <p:cNvPr id="14" name="Graphique 13" descr="Badge croix avec un remplissage uni">
            <a:extLst>
              <a:ext uri="{FF2B5EF4-FFF2-40B4-BE49-F238E27FC236}">
                <a16:creationId xmlns:a16="http://schemas.microsoft.com/office/drawing/2014/main" id="{A89DD23C-5106-49E3-8BD0-C9E234C28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4121" y="2846184"/>
            <a:ext cx="288000" cy="288000"/>
          </a:xfrm>
          <a:prstGeom prst="rect">
            <a:avLst/>
          </a:prstGeom>
        </p:spPr>
      </p:pic>
      <p:pic>
        <p:nvPicPr>
          <p:cNvPr id="19" name="Graphique 18" descr="Badge croix avec un remplissage uni">
            <a:extLst>
              <a:ext uri="{FF2B5EF4-FFF2-40B4-BE49-F238E27FC236}">
                <a16:creationId xmlns:a16="http://schemas.microsoft.com/office/drawing/2014/main" id="{BFCBBD83-DEBB-4702-8219-6AAB2E0DE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5365" y="3615252"/>
            <a:ext cx="288000" cy="288000"/>
          </a:xfrm>
          <a:prstGeom prst="rect">
            <a:avLst/>
          </a:prstGeom>
        </p:spPr>
      </p:pic>
      <p:pic>
        <p:nvPicPr>
          <p:cNvPr id="20" name="Graphique 19" descr="Badge croix avec un remplissage uni">
            <a:extLst>
              <a:ext uri="{FF2B5EF4-FFF2-40B4-BE49-F238E27FC236}">
                <a16:creationId xmlns:a16="http://schemas.microsoft.com/office/drawing/2014/main" id="{2ED8D7BA-04E6-4E9F-9A7C-47E3C906D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3250" y="3627410"/>
            <a:ext cx="288000" cy="288000"/>
          </a:xfrm>
          <a:prstGeom prst="rect">
            <a:avLst/>
          </a:prstGeom>
        </p:spPr>
      </p:pic>
      <p:pic>
        <p:nvPicPr>
          <p:cNvPr id="15" name="Graphique 14" descr="Badge Tick1 avec un remplissage uni">
            <a:extLst>
              <a:ext uri="{FF2B5EF4-FFF2-40B4-BE49-F238E27FC236}">
                <a16:creationId xmlns:a16="http://schemas.microsoft.com/office/drawing/2014/main" id="{A370F9BA-795A-4CF4-8D94-B35DC977B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87751" y="3618532"/>
            <a:ext cx="288000" cy="28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C9B93F7-8276-4C19-8C8D-B41B3AB5F900}"/>
              </a:ext>
            </a:extLst>
          </p:cNvPr>
          <p:cNvSpPr txBox="1"/>
          <p:nvPr/>
        </p:nvSpPr>
        <p:spPr>
          <a:xfrm>
            <a:off x="4054888" y="3577866"/>
            <a:ext cx="61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    )</a:t>
            </a:r>
          </a:p>
        </p:txBody>
      </p:sp>
      <p:pic>
        <p:nvPicPr>
          <p:cNvPr id="16" name="Graphique 15" descr="Badge Tick1 avec un remplissage uni">
            <a:extLst>
              <a:ext uri="{FF2B5EF4-FFF2-40B4-BE49-F238E27FC236}">
                <a16:creationId xmlns:a16="http://schemas.microsoft.com/office/drawing/2014/main" id="{FF7FF213-507B-4B54-82CA-175DBBDF4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482708" y="3609439"/>
            <a:ext cx="288000" cy="288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1D1535D1-B4CE-4E32-9AE7-2DE1EF04A94E}"/>
              </a:ext>
            </a:extLst>
          </p:cNvPr>
          <p:cNvSpPr txBox="1"/>
          <p:nvPr/>
        </p:nvSpPr>
        <p:spPr>
          <a:xfrm>
            <a:off x="6349845" y="3568773"/>
            <a:ext cx="613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    )</a:t>
            </a:r>
          </a:p>
        </p:txBody>
      </p:sp>
    </p:spTree>
    <p:extLst>
      <p:ext uri="{BB962C8B-B14F-4D97-AF65-F5344CB8AC3E}">
        <p14:creationId xmlns:p14="http://schemas.microsoft.com/office/powerpoint/2010/main" val="2917060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AA7C9A-8874-4608-85F5-28178FBDE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Jura" pitchFamily="2" charset="0"/>
                <a:ea typeface="Jura" pitchFamily="2" charset="0"/>
              </a:rPr>
              <a:t>General principle of fiber optic distributed sensing</a:t>
            </a:r>
            <a:endParaRPr lang="en-GB" noProof="0" dirty="0">
              <a:latin typeface="Jura" pitchFamily="2" charset="0"/>
              <a:ea typeface="Jura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3E0F0CB-7E2D-4D94-9C64-C39EE2D6D9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624"/>
          <a:stretch/>
        </p:blipFill>
        <p:spPr>
          <a:xfrm>
            <a:off x="7100133" y="698330"/>
            <a:ext cx="5079173" cy="278548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A932638-6358-446B-80B8-D3A1540D27D1}"/>
              </a:ext>
            </a:extLst>
          </p:cNvPr>
          <p:cNvSpPr txBox="1"/>
          <p:nvPr/>
        </p:nvSpPr>
        <p:spPr>
          <a:xfrm>
            <a:off x="8447385" y="4046962"/>
            <a:ext cx="3715348" cy="116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b="1" i="1" dirty="0"/>
              <a:t>DTS: Distributed </a:t>
            </a:r>
            <a:r>
              <a:rPr lang="fr-FR" sz="1600" b="1" i="1" dirty="0" err="1"/>
              <a:t>Temperature</a:t>
            </a:r>
            <a:r>
              <a:rPr lang="fr-FR" sz="1600" b="1" i="1" dirty="0"/>
              <a:t> </a:t>
            </a:r>
            <a:r>
              <a:rPr lang="fr-FR" sz="1600" b="1" i="1" dirty="0" err="1"/>
              <a:t>Sensing</a:t>
            </a:r>
            <a:endParaRPr lang="fr-FR" sz="1600" b="1" i="1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b="1" i="1" dirty="0"/>
              <a:t>DSS: Distributed </a:t>
            </a:r>
            <a:r>
              <a:rPr lang="fr-FR" sz="1600" b="1" i="1" dirty="0" err="1"/>
              <a:t>Strain</a:t>
            </a:r>
            <a:r>
              <a:rPr lang="fr-FR" sz="1600" b="1" i="1" dirty="0"/>
              <a:t> </a:t>
            </a:r>
            <a:r>
              <a:rPr lang="fr-FR" sz="1600" b="1" i="1" dirty="0" err="1"/>
              <a:t>Sensing</a:t>
            </a:r>
            <a:endParaRPr lang="fr-FR" sz="1600" b="1" i="1" dirty="0"/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r-FR" sz="1600" b="1" i="1" dirty="0"/>
              <a:t>DAS: Distributed </a:t>
            </a:r>
            <a:r>
              <a:rPr lang="fr-FR" sz="1600" b="1" i="1" dirty="0" err="1"/>
              <a:t>Acoustic</a:t>
            </a:r>
            <a:r>
              <a:rPr lang="fr-FR" sz="1600" b="1" i="1" dirty="0"/>
              <a:t> </a:t>
            </a:r>
            <a:r>
              <a:rPr lang="fr-FR" sz="1600" b="1" i="1" dirty="0" err="1"/>
              <a:t>Sensing</a:t>
            </a:r>
            <a:endParaRPr lang="fr-FR" sz="1600" b="1" i="1" dirty="0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9E3AEE40-377A-4FD4-97E5-D1AAAE08EB94}"/>
              </a:ext>
            </a:extLst>
          </p:cNvPr>
          <p:cNvCxnSpPr>
            <a:cxnSpLocks/>
          </p:cNvCxnSpPr>
          <p:nvPr/>
        </p:nvCxnSpPr>
        <p:spPr>
          <a:xfrm flipH="1" flipV="1">
            <a:off x="8240908" y="3325962"/>
            <a:ext cx="381531" cy="315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FBBE4B4E-9046-4C2A-B7AD-3D3E421D9FE4}"/>
              </a:ext>
            </a:extLst>
          </p:cNvPr>
          <p:cNvCxnSpPr>
            <a:cxnSpLocks/>
          </p:cNvCxnSpPr>
          <p:nvPr/>
        </p:nvCxnSpPr>
        <p:spPr>
          <a:xfrm flipV="1">
            <a:off x="8734397" y="3325963"/>
            <a:ext cx="478352" cy="3156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1690E01-DE45-4038-B029-871B78C80668}"/>
              </a:ext>
            </a:extLst>
          </p:cNvPr>
          <p:cNvCxnSpPr>
            <a:cxnSpLocks/>
          </p:cNvCxnSpPr>
          <p:nvPr/>
        </p:nvCxnSpPr>
        <p:spPr>
          <a:xfrm flipH="1" flipV="1">
            <a:off x="9313359" y="3325963"/>
            <a:ext cx="100610" cy="315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BED99356-E24B-447B-8CDA-5F22652E74E7}"/>
              </a:ext>
            </a:extLst>
          </p:cNvPr>
          <p:cNvCxnSpPr>
            <a:cxnSpLocks/>
          </p:cNvCxnSpPr>
          <p:nvPr/>
        </p:nvCxnSpPr>
        <p:spPr>
          <a:xfrm flipH="1" flipV="1">
            <a:off x="9795501" y="3303103"/>
            <a:ext cx="104939" cy="3385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7A604479-B581-41B1-ABB6-85760937692F}"/>
              </a:ext>
            </a:extLst>
          </p:cNvPr>
          <p:cNvSpPr txBox="1"/>
          <p:nvPr/>
        </p:nvSpPr>
        <p:spPr>
          <a:xfrm>
            <a:off x="8416169" y="3584578"/>
            <a:ext cx="1863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DTS         DSS    DAS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9E0EDE6-4735-4F38-B2BA-88EF2CA0131D}"/>
              </a:ext>
            </a:extLst>
          </p:cNvPr>
          <p:cNvGrpSpPr>
            <a:grpSpLocks noChangeAspect="1"/>
          </p:cNvGrpSpPr>
          <p:nvPr/>
        </p:nvGrpSpPr>
        <p:grpSpPr>
          <a:xfrm>
            <a:off x="12694" y="1212397"/>
            <a:ext cx="7020000" cy="3210205"/>
            <a:chOff x="12694" y="775505"/>
            <a:chExt cx="7872614" cy="360011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B888F8-B9E1-4F14-92DC-95C04C32216F}"/>
                </a:ext>
              </a:extLst>
            </p:cNvPr>
            <p:cNvSpPr/>
            <p:nvPr/>
          </p:nvSpPr>
          <p:spPr>
            <a:xfrm>
              <a:off x="322263" y="997269"/>
              <a:ext cx="1688621" cy="2723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220E169-EAE4-477D-A364-E596E68D4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94" y="775505"/>
              <a:ext cx="7872614" cy="360011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CFE21FD-5DAF-4F94-888B-1BB6920DAC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5923" b="56294"/>
            <a:stretch/>
          </p:blipFill>
          <p:spPr>
            <a:xfrm>
              <a:off x="226926" y="1010824"/>
              <a:ext cx="3312985" cy="1385952"/>
            </a:xfrm>
            <a:prstGeom prst="rect">
              <a:avLst/>
            </a:prstGeom>
          </p:spPr>
        </p:pic>
      </p:grpSp>
      <p:sp>
        <p:nvSpPr>
          <p:cNvPr id="20" name="ZoneTexte 19">
            <a:extLst>
              <a:ext uri="{FF2B5EF4-FFF2-40B4-BE49-F238E27FC236}">
                <a16:creationId xmlns:a16="http://schemas.microsoft.com/office/drawing/2014/main" id="{70735922-DDEA-4664-AEAE-4CBBD572978D}"/>
              </a:ext>
            </a:extLst>
          </p:cNvPr>
          <p:cNvSpPr txBox="1"/>
          <p:nvPr/>
        </p:nvSpPr>
        <p:spPr>
          <a:xfrm>
            <a:off x="-43402" y="4562181"/>
            <a:ext cx="779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pulse of light is sent through the fiber</a:t>
            </a: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Back-scattering effect occurs continuously everywhere along the fiber</a:t>
            </a: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backscattering light contains information from where it was generated</a:t>
            </a: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Operation is repeated to increase S/N (DTS, DTSS) or access the dynamic (DAS)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2557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DC1791-D23E-4DD2-BB6B-CACA92051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>
                <a:latin typeface="Jura" pitchFamily="2" charset="0"/>
                <a:ea typeface="Jura" pitchFamily="2" charset="0"/>
              </a:rPr>
              <a:t>From</a:t>
            </a:r>
            <a:r>
              <a:rPr lang="fr-FR" dirty="0">
                <a:latin typeface="Jura" pitchFamily="2" charset="0"/>
                <a:ea typeface="Jura" pitchFamily="2" charset="0"/>
              </a:rPr>
              <a:t> </a:t>
            </a:r>
            <a:r>
              <a:rPr lang="fr-FR" dirty="0" err="1">
                <a:latin typeface="Jura" pitchFamily="2" charset="0"/>
                <a:ea typeface="Jura" pitchFamily="2" charset="0"/>
              </a:rPr>
              <a:t>optic</a:t>
            </a:r>
            <a:r>
              <a:rPr lang="fr-FR" dirty="0">
                <a:latin typeface="Jura" pitchFamily="2" charset="0"/>
                <a:ea typeface="Jura" pitchFamily="2" charset="0"/>
              </a:rPr>
              <a:t> to </a:t>
            </a:r>
            <a:r>
              <a:rPr lang="fr-FR" dirty="0" err="1">
                <a:latin typeface="Jura" pitchFamily="2" charset="0"/>
                <a:ea typeface="Jura" pitchFamily="2" charset="0"/>
              </a:rPr>
              <a:t>acoustic</a:t>
            </a:r>
            <a:endParaRPr lang="en-US" dirty="0">
              <a:latin typeface="Jura" pitchFamily="2" charset="0"/>
              <a:ea typeface="Jura" pitchFamily="2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E7FE075-ABDE-4608-85A8-6DF2701116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1"/>
          <a:stretch/>
        </p:blipFill>
        <p:spPr>
          <a:xfrm>
            <a:off x="0" y="1437332"/>
            <a:ext cx="6742248" cy="34913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F3B2219-4027-4656-A1EF-69CF474E9AF0}"/>
                  </a:ext>
                </a:extLst>
              </p:cNvPr>
              <p:cNvSpPr txBox="1"/>
              <p:nvPr/>
            </p:nvSpPr>
            <p:spPr>
              <a:xfrm>
                <a:off x="5946400" y="3558215"/>
                <a:ext cx="335737" cy="4258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</m:oMath>
                  </m:oMathPara>
                </a14:m>
                <a:endParaRPr lang="en-GB" sz="32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F3B2219-4027-4656-A1EF-69CF474E9A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400" y="3558215"/>
                <a:ext cx="335737" cy="42589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5B620C4-07BB-4501-9F2F-73DE9FA65CD6}"/>
                  </a:ext>
                </a:extLst>
              </p:cNvPr>
              <p:cNvSpPr/>
              <p:nvPr/>
            </p:nvSpPr>
            <p:spPr>
              <a:xfrm>
                <a:off x="9147113" y="2268843"/>
                <a:ext cx="1772972" cy="7402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  <m:r>
                        <a:rPr lang="fr-FR" sz="24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  <m:r>
                            <a:rPr lang="fr-F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.</m:t>
                          </m:r>
                          <m:r>
                            <a:rPr lang="fr-F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𝜟𝝓</m:t>
                          </m:r>
                        </m:num>
                        <m:den>
                          <m:r>
                            <a:rPr lang="fr-F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𝒏𝑮𝑳</m:t>
                          </m:r>
                          <m:r>
                            <a:rPr lang="fr-FR" sz="24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5B620C4-07BB-4501-9F2F-73DE9FA65CD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7113" y="2268843"/>
                <a:ext cx="1772972" cy="740210"/>
              </a:xfrm>
              <a:prstGeom prst="rect">
                <a:avLst/>
              </a:prstGeom>
              <a:blipFill>
                <a:blip r:embed="rId5"/>
                <a:stretch>
                  <a:fillRect r="-379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42913A32-1EF2-4D2A-9B13-78B8239D7163}"/>
              </a:ext>
            </a:extLst>
          </p:cNvPr>
          <p:cNvSpPr txBox="1"/>
          <p:nvPr/>
        </p:nvSpPr>
        <p:spPr>
          <a:xfrm>
            <a:off x="-15771" y="5321253"/>
            <a:ext cx="1036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-&gt; Need direct access to the phase of the pulse</a:t>
            </a:r>
          </a:p>
          <a:p>
            <a:r>
              <a:rPr lang="en-US" sz="2400" b="1"/>
              <a:t>-&gt; Need </a:t>
            </a:r>
            <a:r>
              <a:rPr lang="en-US" sz="2400" b="1" dirty="0"/>
              <a:t>to differentiate the phase of the light through the gauge length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BBFC7D33-582C-4F66-A769-50629F11100D}"/>
                  </a:ext>
                </a:extLst>
              </p:cNvPr>
              <p:cNvSpPr txBox="1"/>
              <p:nvPr/>
            </p:nvSpPr>
            <p:spPr>
              <a:xfrm>
                <a:off x="5092175" y="4718898"/>
                <a:ext cx="43095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EF6E0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EF6E0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EF6E03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EF6E03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BBFC7D33-582C-4F66-A769-50629F1110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175" y="4718898"/>
                <a:ext cx="430952" cy="369332"/>
              </a:xfrm>
              <a:prstGeom prst="rect">
                <a:avLst/>
              </a:prstGeom>
              <a:blipFill>
                <a:blip r:embed="rId6"/>
                <a:stretch>
                  <a:fillRect l="-23944" r="-7042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0744B2D-0677-458B-A8CF-0BED3A85055F}"/>
                  </a:ext>
                </a:extLst>
              </p:cNvPr>
              <p:cNvSpPr txBox="1"/>
              <p:nvPr/>
            </p:nvSpPr>
            <p:spPr>
              <a:xfrm>
                <a:off x="4348559" y="2629748"/>
                <a:ext cx="44999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EF6E0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solidFill>
                                <a:srgbClr val="EF6E0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fr-FR" sz="2400" b="0" i="1" smtClean="0">
                              <a:solidFill>
                                <a:srgbClr val="EF6E03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rgbClr val="EF6E03"/>
                  </a:solidFill>
                </a:endParaRPr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0744B2D-0677-458B-A8CF-0BED3A850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559" y="2629748"/>
                <a:ext cx="449995" cy="369332"/>
              </a:xfrm>
              <a:prstGeom prst="rect">
                <a:avLst/>
              </a:prstGeom>
              <a:blipFill>
                <a:blip r:embed="rId7"/>
                <a:stretch>
                  <a:fillRect l="-22973" r="-4054" b="-32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07404F0-96C2-4B6B-A9C5-9287F13BB49D}"/>
                  </a:ext>
                </a:extLst>
              </p:cNvPr>
              <p:cNvSpPr txBox="1"/>
              <p:nvPr/>
            </p:nvSpPr>
            <p:spPr>
              <a:xfrm>
                <a:off x="6349398" y="2497432"/>
                <a:ext cx="2043573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𝜟𝝓</m:t>
                      </m:r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fr-F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  <m:r>
                        <a:rPr lang="fr-FR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fr-FR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</m:t>
                          </m:r>
                        </m:sub>
                      </m:sSub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07404F0-96C2-4B6B-A9C5-9287F13BB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398" y="2497432"/>
                <a:ext cx="2043573" cy="369332"/>
              </a:xfrm>
              <a:prstGeom prst="rect">
                <a:avLst/>
              </a:prstGeom>
              <a:blipFill>
                <a:blip r:embed="rId8"/>
                <a:stretch>
                  <a:fillRect l="-5970" r="-209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 26">
            <a:extLst>
              <a:ext uri="{FF2B5EF4-FFF2-40B4-BE49-F238E27FC236}">
                <a16:creationId xmlns:a16="http://schemas.microsoft.com/office/drawing/2014/main" id="{70B3FC57-1927-447F-BB58-B52534D0192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4982" b="4211"/>
          <a:stretch/>
        </p:blipFill>
        <p:spPr>
          <a:xfrm>
            <a:off x="7539333" y="3589725"/>
            <a:ext cx="4334824" cy="2040663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6962EAB-BB46-4828-B0E9-3FC3DF500977}"/>
              </a:ext>
            </a:extLst>
          </p:cNvPr>
          <p:cNvSpPr txBox="1"/>
          <p:nvPr/>
        </p:nvSpPr>
        <p:spPr>
          <a:xfrm>
            <a:off x="7897428" y="3319377"/>
            <a:ext cx="1645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Without</a:t>
            </a:r>
            <a:r>
              <a:rPr lang="fr-FR" sz="1200" dirty="0"/>
              <a:t> </a:t>
            </a:r>
            <a:r>
              <a:rPr lang="fr-FR" sz="1200" dirty="0" err="1"/>
              <a:t>differenciation</a:t>
            </a:r>
            <a:endParaRPr lang="en-US" sz="1200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7E3FE442-6FDE-4801-889F-C39C224EC81A}"/>
              </a:ext>
            </a:extLst>
          </p:cNvPr>
          <p:cNvSpPr txBox="1"/>
          <p:nvPr/>
        </p:nvSpPr>
        <p:spPr>
          <a:xfrm>
            <a:off x="9938017" y="3319377"/>
            <a:ext cx="14326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With</a:t>
            </a:r>
            <a:r>
              <a:rPr lang="fr-FR" sz="1200" dirty="0"/>
              <a:t> </a:t>
            </a:r>
            <a:r>
              <a:rPr lang="fr-FR" sz="1200" dirty="0" err="1"/>
              <a:t>differenciation</a:t>
            </a:r>
            <a:endParaRPr lang="en-US" sz="1200" dirty="0"/>
          </a:p>
        </p:txBody>
      </p:sp>
      <p:sp>
        <p:nvSpPr>
          <p:cNvPr id="26" name="Espace réservé du texte 3">
            <a:extLst>
              <a:ext uri="{FF2B5EF4-FFF2-40B4-BE49-F238E27FC236}">
                <a16:creationId xmlns:a16="http://schemas.microsoft.com/office/drawing/2014/main" id="{DE2968CC-9771-478B-ACBE-547F746E70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2262" y="817563"/>
            <a:ext cx="11564937" cy="291034"/>
          </a:xfrm>
        </p:spPr>
        <p:txBody>
          <a:bodyPr>
            <a:normAutofit fontScale="92500" lnSpcReduction="20000"/>
          </a:bodyPr>
          <a:lstStyle/>
          <a:p>
            <a:r>
              <a:rPr lang="fr-FR" dirty="0" err="1">
                <a:latin typeface="Jura" pitchFamily="2" charset="0"/>
                <a:ea typeface="Jura" pitchFamily="2" charset="0"/>
              </a:rPr>
              <a:t>df</a:t>
            </a:r>
            <a:r>
              <a:rPr lang="fr-FR" dirty="0">
                <a:latin typeface="Jura" pitchFamily="2" charset="0"/>
                <a:ea typeface="Jura" pitchFamily="2" charset="0"/>
              </a:rPr>
              <a:t>-OTDR - Phase-</a:t>
            </a:r>
            <a:r>
              <a:rPr lang="fr-FR" dirty="0" err="1">
                <a:latin typeface="Jura" pitchFamily="2" charset="0"/>
                <a:ea typeface="Jura" pitchFamily="2" charset="0"/>
              </a:rPr>
              <a:t>based</a:t>
            </a:r>
            <a:r>
              <a:rPr lang="fr-FR" dirty="0">
                <a:latin typeface="Jura" pitchFamily="2" charset="0"/>
                <a:ea typeface="Jura" pitchFamily="2" charset="0"/>
              </a:rPr>
              <a:t> DAS and Gauge </a:t>
            </a:r>
            <a:r>
              <a:rPr lang="fr-FR" dirty="0" err="1">
                <a:latin typeface="Jura" pitchFamily="2" charset="0"/>
                <a:ea typeface="Jura" pitchFamily="2" charset="0"/>
              </a:rPr>
              <a:t>length</a:t>
            </a:r>
            <a:endParaRPr lang="fr-FR" dirty="0">
              <a:latin typeface="Jura" pitchFamily="2" charset="0"/>
              <a:ea typeface="Jura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952A39-2D99-486F-A07D-A7172415AD71}"/>
              </a:ext>
            </a:extLst>
          </p:cNvPr>
          <p:cNvSpPr/>
          <p:nvPr/>
        </p:nvSpPr>
        <p:spPr>
          <a:xfrm rot="3046479">
            <a:off x="4943953" y="4364069"/>
            <a:ext cx="609600" cy="147402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220CABB5-733C-401F-B174-2BD97AFCE0EF}"/>
              </a:ext>
            </a:extLst>
          </p:cNvPr>
          <p:cNvCxnSpPr>
            <a:cxnSpLocks/>
          </p:cNvCxnSpPr>
          <p:nvPr/>
        </p:nvCxnSpPr>
        <p:spPr>
          <a:xfrm flipH="1" flipV="1">
            <a:off x="4886429" y="3982450"/>
            <a:ext cx="279400" cy="36594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27017226-9A11-4D82-AED1-1A26EE74FBF8}"/>
              </a:ext>
            </a:extLst>
          </p:cNvPr>
          <p:cNvSpPr txBox="1"/>
          <p:nvPr/>
        </p:nvSpPr>
        <p:spPr>
          <a:xfrm>
            <a:off x="5401726" y="4025282"/>
            <a:ext cx="149745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Pulse </a:t>
            </a:r>
            <a:r>
              <a:rPr lang="fr-FR" sz="1600" dirty="0" err="1">
                <a:solidFill>
                  <a:srgbClr val="FF0000"/>
                </a:solidFill>
              </a:rPr>
              <a:t>propagating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AE79552-5A12-48CE-8CEC-A9D27E1D0949}"/>
              </a:ext>
            </a:extLst>
          </p:cNvPr>
          <p:cNvSpPr txBox="1"/>
          <p:nvPr/>
        </p:nvSpPr>
        <p:spPr>
          <a:xfrm>
            <a:off x="4281132" y="1237828"/>
            <a:ext cx="8070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Information of longitudinal strain applied on the optical fiber is contained on the phase of the optical pulse travelling to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Scattering has a fixed phase relation to the incident light</a:t>
            </a:r>
          </a:p>
        </p:txBody>
      </p:sp>
    </p:spTree>
    <p:extLst>
      <p:ext uri="{BB962C8B-B14F-4D97-AF65-F5344CB8AC3E}">
        <p14:creationId xmlns:p14="http://schemas.microsoft.com/office/powerpoint/2010/main" val="1012374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23E59F-B48D-4C26-BEC8-C893D2892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>
                <a:latin typeface="Symbol" panose="05050102010706020507" pitchFamily="18" charset="2"/>
              </a:rPr>
              <a:t>df</a:t>
            </a:r>
            <a:r>
              <a:rPr lang="fr-FR" dirty="0">
                <a:latin typeface="Jura" pitchFamily="2" charset="0"/>
                <a:ea typeface="Jura" pitchFamily="2" charset="0"/>
              </a:rPr>
              <a:t>-OTDR - Phase-</a:t>
            </a:r>
            <a:r>
              <a:rPr lang="fr-FR" dirty="0" err="1">
                <a:latin typeface="Jura" pitchFamily="2" charset="0"/>
                <a:ea typeface="Jura" pitchFamily="2" charset="0"/>
              </a:rPr>
              <a:t>based</a:t>
            </a:r>
            <a:r>
              <a:rPr lang="fr-FR" dirty="0">
                <a:latin typeface="Jura" pitchFamily="2" charset="0"/>
                <a:ea typeface="Jura" pitchFamily="2" charset="0"/>
              </a:rPr>
              <a:t> DAS</a:t>
            </a:r>
            <a:endParaRPr lang="en-US" dirty="0">
              <a:latin typeface="Jura" pitchFamily="2" charset="0"/>
              <a:ea typeface="Jura" pitchFamily="2" charset="0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5EC89C0-86AB-4F05-9A19-4174EFD1B728}"/>
              </a:ext>
            </a:extLst>
          </p:cNvPr>
          <p:cNvGrpSpPr>
            <a:grpSpLocks noChangeAspect="1"/>
          </p:cNvGrpSpPr>
          <p:nvPr/>
        </p:nvGrpSpPr>
        <p:grpSpPr>
          <a:xfrm>
            <a:off x="1733694" y="1108597"/>
            <a:ext cx="7756381" cy="2093797"/>
            <a:chOff x="1223962" y="904277"/>
            <a:chExt cx="8715375" cy="2352675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100FCF2-5154-497D-93C9-268F98020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34438"/>
            <a:stretch/>
          </p:blipFill>
          <p:spPr>
            <a:xfrm>
              <a:off x="1223962" y="904277"/>
              <a:ext cx="8715375" cy="1848448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E7F70183-BD15-4050-8F9D-675F301480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778"/>
            <a:stretch/>
          </p:blipFill>
          <p:spPr>
            <a:xfrm>
              <a:off x="1223962" y="2743200"/>
              <a:ext cx="8715375" cy="513752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59482A1-E8B3-4C65-A9C7-94EFCE64609A}"/>
                  </a:ext>
                </a:extLst>
              </p:cNvPr>
              <p:cNvSpPr/>
              <p:nvPr/>
            </p:nvSpPr>
            <p:spPr>
              <a:xfrm>
                <a:off x="9998271" y="1640597"/>
                <a:ext cx="1942012" cy="728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𝜺</m:t>
                      </m:r>
                      <m:r>
                        <a:rPr lang="fr-FR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.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𝜟𝝓</m:t>
                          </m:r>
                        </m:num>
                        <m:den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𝒏𝑮𝑳</m:t>
                          </m:r>
                          <m:r>
                            <a:rPr lang="fr-FR" sz="2000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𝝃</m:t>
                          </m:r>
                        </m:den>
                      </m:f>
                    </m:oMath>
                  </m:oMathPara>
                </a14:m>
                <a:endParaRPr lang="en-US" sz="2000" b="1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59482A1-E8B3-4C65-A9C7-94EFCE6460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8271" y="1640597"/>
                <a:ext cx="1942012" cy="7286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Image 41" descr="Une image contenant circuit&#10;&#10;Description générée automatiquement">
            <a:extLst>
              <a:ext uri="{FF2B5EF4-FFF2-40B4-BE49-F238E27FC236}">
                <a16:creationId xmlns:a16="http://schemas.microsoft.com/office/drawing/2014/main" id="{7A06D98F-95B7-4B98-B31C-891320753C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250" y="3324315"/>
            <a:ext cx="5342488" cy="291789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FEB3B28F-1351-42F7-B06E-F96BF2F5DA53}"/>
              </a:ext>
            </a:extLst>
          </p:cNvPr>
          <p:cNvSpPr/>
          <p:nvPr/>
        </p:nvSpPr>
        <p:spPr>
          <a:xfrm>
            <a:off x="415782" y="3741424"/>
            <a:ext cx="34117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SzPct val="50000"/>
              <a:buFont typeface="Arial" panose="020B0604020202020204" pitchFamily="34" charset="0"/>
              <a:buChar char="•"/>
            </a:pPr>
            <a:r>
              <a:rPr lang="en-US" dirty="0"/>
              <a:t>Fiber distance</a:t>
            </a:r>
          </a:p>
          <a:p>
            <a:pPr marL="285750" indent="-285750">
              <a:buSzPct val="50000"/>
              <a:buFont typeface="Arial" panose="020B0604020202020204" pitchFamily="34" charset="0"/>
              <a:buChar char="•"/>
            </a:pPr>
            <a:r>
              <a:rPr lang="en-US" dirty="0"/>
              <a:t>Optical power</a:t>
            </a:r>
          </a:p>
          <a:p>
            <a:pPr marL="285750" indent="-285750">
              <a:buSzPct val="50000"/>
              <a:buFont typeface="Arial" panose="020B0604020202020204" pitchFamily="34" charset="0"/>
              <a:buChar char="•"/>
            </a:pPr>
            <a:r>
              <a:rPr lang="en-US" dirty="0"/>
              <a:t>Pulse width </a:t>
            </a:r>
          </a:p>
          <a:p>
            <a:pPr marL="285750" indent="-285750">
              <a:buSzPct val="50000"/>
              <a:buFont typeface="Arial" panose="020B0604020202020204" pitchFamily="34" charset="0"/>
              <a:buChar char="•"/>
            </a:pPr>
            <a:r>
              <a:rPr lang="en-US" dirty="0"/>
              <a:t>Pulse rate frequency</a:t>
            </a:r>
          </a:p>
          <a:p>
            <a:pPr marL="285750" indent="-285750">
              <a:buSzPct val="50000"/>
              <a:buFont typeface="Arial" panose="020B0604020202020204" pitchFamily="34" charset="0"/>
              <a:buChar char="•"/>
            </a:pPr>
            <a:r>
              <a:rPr lang="en-US" dirty="0"/>
              <a:t>Spatial sampling resolution</a:t>
            </a:r>
          </a:p>
          <a:p>
            <a:pPr>
              <a:buSzPct val="50000"/>
            </a:pPr>
            <a:endParaRPr lang="en-US" i="1" dirty="0"/>
          </a:p>
          <a:p>
            <a:pPr marL="285750" indent="-285750">
              <a:buSzPct val="50000"/>
              <a:buFont typeface="Arial" panose="020B0604020202020204" pitchFamily="34" charset="0"/>
              <a:buChar char="•"/>
            </a:pPr>
            <a:r>
              <a:rPr lang="en-US" i="1" dirty="0"/>
              <a:t>Gauge length</a:t>
            </a:r>
          </a:p>
          <a:p>
            <a:pPr marL="285750" indent="-285750">
              <a:buSzPct val="50000"/>
              <a:buFont typeface="Arial" panose="020B0604020202020204" pitchFamily="34" charset="0"/>
              <a:buChar char="•"/>
            </a:pPr>
            <a:r>
              <a:rPr lang="en-US" i="1" dirty="0"/>
              <a:t>Derivation time (if strain-rate) 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29A00259-4261-486C-9E48-69D55E26536F}"/>
              </a:ext>
            </a:extLst>
          </p:cNvPr>
          <p:cNvSpPr txBox="1"/>
          <p:nvPr/>
        </p:nvSpPr>
        <p:spPr>
          <a:xfrm>
            <a:off x="121061" y="3353240"/>
            <a:ext cx="2749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Parameters to adjust : </a:t>
            </a:r>
          </a:p>
        </p:txBody>
      </p:sp>
      <p:sp>
        <p:nvSpPr>
          <p:cNvPr id="45" name="Espace réservé du texte 3">
            <a:extLst>
              <a:ext uri="{FF2B5EF4-FFF2-40B4-BE49-F238E27FC236}">
                <a16:creationId xmlns:a16="http://schemas.microsoft.com/office/drawing/2014/main" id="{13DD8F12-A6C9-473F-A013-7784CA2D6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2262" y="817563"/>
            <a:ext cx="11564937" cy="291034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Acquisition </a:t>
            </a:r>
            <a:r>
              <a:rPr lang="fr-FR" dirty="0" err="1"/>
              <a:t>parameters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469B1FE-3E8D-4FB7-ADC2-F87E842B0CE3}"/>
              </a:ext>
            </a:extLst>
          </p:cNvPr>
          <p:cNvSpPr txBox="1"/>
          <p:nvPr/>
        </p:nvSpPr>
        <p:spPr>
          <a:xfrm>
            <a:off x="5534435" y="2986950"/>
            <a:ext cx="455911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A.H. Hartog</a:t>
            </a:r>
            <a:r>
              <a:rPr lang="en-US" sz="8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An Introduction to Distributed Optical </a:t>
            </a:r>
            <a:r>
              <a:rPr lang="en-US" sz="800" b="0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Fibre</a:t>
            </a:r>
            <a:r>
              <a:rPr lang="en-US" sz="800" b="0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Sensors</a:t>
            </a:r>
            <a:r>
              <a:rPr lang="en-US" sz="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CRC Press, 2017</a:t>
            </a:r>
          </a:p>
        </p:txBody>
      </p:sp>
    </p:spTree>
    <p:extLst>
      <p:ext uri="{BB962C8B-B14F-4D97-AF65-F5344CB8AC3E}">
        <p14:creationId xmlns:p14="http://schemas.microsoft.com/office/powerpoint/2010/main" val="2342500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7A8800A2-4E07-4A83-9F72-0ABAD5926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Context</a:t>
            </a:r>
          </a:p>
        </p:txBody>
      </p:sp>
    </p:spTree>
    <p:extLst>
      <p:ext uri="{BB962C8B-B14F-4D97-AF65-F5344CB8AC3E}">
        <p14:creationId xmlns:p14="http://schemas.microsoft.com/office/powerpoint/2010/main" val="1852574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F10E84-19FB-4E40-829F-0F918FC36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Pipeline Monitoring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00D0BFB-9C94-4FA0-B260-443551823E36}"/>
              </a:ext>
            </a:extLst>
          </p:cNvPr>
          <p:cNvSpPr txBox="1"/>
          <p:nvPr/>
        </p:nvSpPr>
        <p:spPr>
          <a:xfrm>
            <a:off x="831874" y="1313557"/>
            <a:ext cx="6364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Risk identification: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Leaks,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Natural hazards,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Anthropogenic hazards,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Intrusion</a:t>
            </a:r>
            <a:endParaRPr lang="fr-FR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1FB2000-7CD3-47E8-84EA-594AEAC4F9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148" b="591"/>
          <a:stretch/>
        </p:blipFill>
        <p:spPr>
          <a:xfrm>
            <a:off x="8626936" y="1975277"/>
            <a:ext cx="2508118" cy="18351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2084E75-6E06-45CC-A6AB-A4D66EC320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899"/>
          <a:stretch/>
        </p:blipFill>
        <p:spPr>
          <a:xfrm>
            <a:off x="8237480" y="3866862"/>
            <a:ext cx="3287030" cy="1835195"/>
          </a:xfrm>
          <a:prstGeom prst="rect">
            <a:avLst/>
          </a:prstGeom>
        </p:spPr>
      </p:pic>
      <p:pic>
        <p:nvPicPr>
          <p:cNvPr id="8" name="Image 7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734382EE-5741-4A14-B4D2-5B1E95F37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74" y="2849591"/>
            <a:ext cx="6664544" cy="289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90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F10E84-19FB-4E40-829F-0F918FC36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Pipeline Monitoring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D898FE0-6B37-4CF2-8F01-BB0F185331AE}"/>
              </a:ext>
            </a:extLst>
          </p:cNvPr>
          <p:cNvSpPr txBox="1"/>
          <p:nvPr/>
        </p:nvSpPr>
        <p:spPr>
          <a:xfrm>
            <a:off x="322263" y="1998982"/>
            <a:ext cx="62218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800" b="1" u="sng" dirty="0">
                <a:latin typeface="Calibri "/>
              </a:rPr>
              <a:t>Challenges:</a:t>
            </a:r>
          </a:p>
          <a:p>
            <a:pPr algn="just"/>
            <a:endParaRPr lang="fr-FR" sz="1800" dirty="0">
              <a:latin typeface="Calibri 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>
                <a:latin typeface="Calibri "/>
              </a:rPr>
              <a:t>Use of DAS for </a:t>
            </a:r>
            <a:r>
              <a:rPr lang="fr-FR" sz="1800" dirty="0" err="1">
                <a:latin typeface="Calibri "/>
              </a:rPr>
              <a:t>risk</a:t>
            </a:r>
            <a:r>
              <a:rPr lang="fr-FR" sz="1800" dirty="0">
                <a:latin typeface="Calibri "/>
              </a:rPr>
              <a:t> identification.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 err="1">
                <a:latin typeface="Calibri "/>
              </a:rPr>
              <a:t>Handle</a:t>
            </a:r>
            <a:r>
              <a:rPr lang="fr-FR" sz="1800" dirty="0">
                <a:latin typeface="Calibri "/>
              </a:rPr>
              <a:t> the large </a:t>
            </a:r>
            <a:r>
              <a:rPr lang="fr-FR" sz="1800" dirty="0" err="1">
                <a:latin typeface="Calibri "/>
              </a:rPr>
              <a:t>amounts</a:t>
            </a:r>
            <a:r>
              <a:rPr lang="fr-FR" sz="1800" dirty="0">
                <a:latin typeface="Calibri "/>
              </a:rPr>
              <a:t> of data </a:t>
            </a:r>
            <a:r>
              <a:rPr lang="fr-FR" sz="1800" dirty="0" err="1">
                <a:latin typeface="Calibri "/>
              </a:rPr>
              <a:t>generated</a:t>
            </a:r>
            <a:r>
              <a:rPr lang="fr-FR" sz="1800" dirty="0">
                <a:latin typeface="Calibri "/>
              </a:rPr>
              <a:t> by DAS acquisitions.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800" dirty="0">
                <a:latin typeface="Calibri "/>
              </a:rPr>
              <a:t>Release an </a:t>
            </a:r>
            <a:r>
              <a:rPr lang="fr-FR" sz="1800" dirty="0" err="1">
                <a:latin typeface="Calibri "/>
              </a:rPr>
              <a:t>accurate</a:t>
            </a:r>
            <a:r>
              <a:rPr lang="fr-FR" sz="1800" dirty="0">
                <a:latin typeface="Calibri "/>
              </a:rPr>
              <a:t> </a:t>
            </a:r>
            <a:r>
              <a:rPr lang="fr-FR" sz="1800" dirty="0" err="1">
                <a:latin typeface="Calibri "/>
              </a:rPr>
              <a:t>alert</a:t>
            </a:r>
            <a:r>
              <a:rPr lang="fr-FR" sz="1800" dirty="0">
                <a:latin typeface="Calibri "/>
              </a:rPr>
              <a:t> if </a:t>
            </a:r>
            <a:r>
              <a:rPr lang="fr-FR" sz="1800" dirty="0" err="1">
                <a:latin typeface="Calibri "/>
              </a:rPr>
              <a:t>necessary</a:t>
            </a:r>
            <a:r>
              <a:rPr lang="fr-FR" sz="1800" dirty="0">
                <a:latin typeface="Calibri "/>
              </a:rPr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800" dirty="0">
              <a:latin typeface="Calibri "/>
            </a:endParaRPr>
          </a:p>
          <a:p>
            <a:pPr algn="just"/>
            <a:r>
              <a:rPr lang="fr-FR" sz="1800" b="1" u="sng" dirty="0">
                <a:latin typeface="Calibri "/>
              </a:rPr>
              <a:t>Solution:</a:t>
            </a:r>
          </a:p>
          <a:p>
            <a:pPr algn="just"/>
            <a:endParaRPr lang="fr-FR" sz="1800" dirty="0">
              <a:latin typeface="Calibri "/>
            </a:endParaRPr>
          </a:p>
          <a:p>
            <a:pPr algn="just"/>
            <a:r>
              <a:rPr lang="fr-FR" sz="1800" dirty="0">
                <a:latin typeface="Calibri "/>
              </a:rPr>
              <a:t>Use of </a:t>
            </a:r>
            <a:r>
              <a:rPr lang="fr-FR" sz="1800" b="1" dirty="0">
                <a:latin typeface="Calibri "/>
              </a:rPr>
              <a:t>Machine Learning</a:t>
            </a:r>
            <a:r>
              <a:rPr lang="fr-FR" sz="1800" dirty="0">
                <a:latin typeface="Calibri "/>
              </a:rPr>
              <a:t> techniques for </a:t>
            </a:r>
            <a:r>
              <a:rPr lang="fr-FR" sz="1800" dirty="0" err="1">
                <a:latin typeface="Calibri "/>
              </a:rPr>
              <a:t>event</a:t>
            </a:r>
            <a:r>
              <a:rPr lang="fr-FR" sz="1800" dirty="0">
                <a:latin typeface="Calibri "/>
              </a:rPr>
              <a:t> classification.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AE31A68-F391-44F1-8447-A2C0649636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26" t="19518" r="44972" b="15805"/>
          <a:stretch/>
        </p:blipFill>
        <p:spPr>
          <a:xfrm>
            <a:off x="6883171" y="1750116"/>
            <a:ext cx="4818871" cy="363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18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8808E0D-BCC7-4BA1-B923-DA556D15AC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The algorithm</a:t>
            </a:r>
          </a:p>
        </p:txBody>
      </p:sp>
    </p:spTree>
    <p:extLst>
      <p:ext uri="{BB962C8B-B14F-4D97-AF65-F5344CB8AC3E}">
        <p14:creationId xmlns:p14="http://schemas.microsoft.com/office/powerpoint/2010/main" val="316549049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7859</TotalTime>
  <Words>831</Words>
  <Application>Microsoft Office PowerPoint</Application>
  <PresentationFormat>Grand écran</PresentationFormat>
  <Paragraphs>218</Paragraphs>
  <Slides>23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5" baseType="lpstr">
      <vt:lpstr>Arial</vt:lpstr>
      <vt:lpstr>Calibri</vt:lpstr>
      <vt:lpstr>Calibri </vt:lpstr>
      <vt:lpstr>Calibri Light</vt:lpstr>
      <vt:lpstr>Cambria Math</vt:lpstr>
      <vt:lpstr>Courier New</vt:lpstr>
      <vt:lpstr>Jura</vt:lpstr>
      <vt:lpstr>Open Sans</vt:lpstr>
      <vt:lpstr>Symbol</vt:lpstr>
      <vt:lpstr>Times New Roman</vt:lpstr>
      <vt:lpstr>Wingdings</vt:lpstr>
      <vt:lpstr>Thème Office</vt:lpstr>
      <vt:lpstr>MachineLearning and Distributed Acoustic Sensing: A case study</vt:lpstr>
      <vt:lpstr>Présentation PowerPoint</vt:lpstr>
      <vt:lpstr>General principle of fiber optic distributed sensing</vt:lpstr>
      <vt:lpstr>From optic to acoustic</vt:lpstr>
      <vt:lpstr>df-OTDR - Phase-based DAS</vt:lpstr>
      <vt:lpstr>Présentation PowerPoint</vt:lpstr>
      <vt:lpstr>Pipeline Monitoring</vt:lpstr>
      <vt:lpstr>Pipeline Monitoring</vt:lpstr>
      <vt:lpstr>Présentation PowerPoint</vt:lpstr>
      <vt:lpstr>The Random Forest algorithm</vt:lpstr>
      <vt:lpstr>The Processing chain</vt:lpstr>
      <vt:lpstr>Implementation of the algorithm for real time monitoring</vt:lpstr>
      <vt:lpstr>Présentation PowerPoint</vt:lpstr>
      <vt:lpstr>The event catalogues</vt:lpstr>
      <vt:lpstr>The event catalogues</vt:lpstr>
      <vt:lpstr>Présentation PowerPoint</vt:lpstr>
      <vt:lpstr>Results of classification</vt:lpstr>
      <vt:lpstr>Results of classification</vt:lpstr>
      <vt:lpstr>Présentation PowerPoint</vt:lpstr>
      <vt:lpstr>Conclusions</vt:lpstr>
      <vt:lpstr>Présentation PowerPoint</vt:lpstr>
      <vt:lpstr>Scattering mechanisms</vt:lpstr>
      <vt:lpstr>Scattering mechanisms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study: Distributed Acoustic Sensing applications</dc:title>
  <dc:creator>JESTIN Camille</dc:creator>
  <cp:lastModifiedBy>JESTIN Camille</cp:lastModifiedBy>
  <cp:revision>7</cp:revision>
  <dcterms:created xsi:type="dcterms:W3CDTF">2021-09-09T14:46:38Z</dcterms:created>
  <dcterms:modified xsi:type="dcterms:W3CDTF">2021-11-17T16:52:15Z</dcterms:modified>
</cp:coreProperties>
</file>