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Lst>
  <p:notesMasterIdLst>
    <p:notesMasterId r:id="rId15"/>
  </p:notesMasterIdLst>
  <p:sldIdLst>
    <p:sldId id="743" r:id="rId2"/>
    <p:sldId id="744" r:id="rId3"/>
    <p:sldId id="742" r:id="rId4"/>
    <p:sldId id="480" r:id="rId5"/>
    <p:sldId id="708" r:id="rId6"/>
    <p:sldId id="709" r:id="rId7"/>
    <p:sldId id="731" r:id="rId8"/>
    <p:sldId id="737" r:id="rId9"/>
    <p:sldId id="745" r:id="rId10"/>
    <p:sldId id="715" r:id="rId11"/>
    <p:sldId id="739" r:id="rId12"/>
    <p:sldId id="431" r:id="rId13"/>
    <p:sldId id="714" r:id="rId14"/>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1" userDrawn="1">
          <p15:clr>
            <a:srgbClr val="A4A3A4"/>
          </p15:clr>
        </p15:guide>
        <p15:guide id="2" orient="horz" pos="2160" userDrawn="1">
          <p15:clr>
            <a:srgbClr val="A4A3A4"/>
          </p15:clr>
        </p15:guide>
        <p15:guide id="3" pos="40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76355"/>
  </p:normalViewPr>
  <p:slideViewPr>
    <p:cSldViewPr snapToGrid="0" snapToObjects="1">
      <p:cViewPr>
        <p:scale>
          <a:sx n="87" d="100"/>
          <a:sy n="87" d="100"/>
        </p:scale>
        <p:origin x="232" y="392"/>
      </p:cViewPr>
      <p:guideLst>
        <p:guide pos="461"/>
        <p:guide orient="horz" pos="2160"/>
        <p:guide pos="40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8D3A8-7B4E-784A-9137-6565DA780EA3}" type="datetimeFigureOut">
              <a:rPr lang="en-CH" smtClean="0"/>
              <a:t>12.11.21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97B88-F18D-B448-8855-AEAE5D94944E}" type="slidenum">
              <a:rPr lang="en-CH" smtClean="0"/>
              <a:t>‹#›</a:t>
            </a:fld>
            <a:endParaRPr lang="en-CH"/>
          </a:p>
        </p:txBody>
      </p:sp>
    </p:spTree>
    <p:extLst>
      <p:ext uri="{BB962C8B-B14F-4D97-AF65-F5344CB8AC3E}">
        <p14:creationId xmlns:p14="http://schemas.microsoft.com/office/powerpoint/2010/main" val="160039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a:t>
            </a:r>
            <a:r>
              <a:rPr lang="fr-FR" dirty="0" err="1"/>
              <a:t>torrential</a:t>
            </a:r>
            <a:r>
              <a:rPr lang="fr-FR" dirty="0"/>
              <a:t> </a:t>
            </a:r>
            <a:r>
              <a:rPr lang="fr-FR" dirty="0" err="1"/>
              <a:t>rains</a:t>
            </a:r>
            <a:r>
              <a:rPr lang="fr-FR" dirty="0"/>
              <a:t> </a:t>
            </a:r>
            <a:r>
              <a:rPr lang="fr-FR" dirty="0" err="1"/>
              <a:t>triggered</a:t>
            </a:r>
            <a:r>
              <a:rPr lang="fr-FR" dirty="0"/>
              <a:t> </a:t>
            </a:r>
            <a:r>
              <a:rPr lang="fr-FR" dirty="0" err="1"/>
              <a:t>hazardous</a:t>
            </a:r>
            <a:r>
              <a:rPr lang="fr-FR" dirty="0"/>
              <a:t> flash </a:t>
            </a:r>
            <a:r>
              <a:rPr lang="fr-FR" dirty="0" err="1"/>
              <a:t>floods</a:t>
            </a:r>
            <a:r>
              <a:rPr lang="fr-FR" dirty="0"/>
              <a:t> and </a:t>
            </a:r>
            <a:r>
              <a:rPr lang="fr-FR" dirty="0" err="1"/>
              <a:t>landslides</a:t>
            </a:r>
            <a:r>
              <a:rPr lang="fr-FR" dirty="0"/>
              <a:t> of an </a:t>
            </a:r>
            <a:r>
              <a:rPr lang="fr-FR" dirty="0" err="1"/>
              <a:t>intensity</a:t>
            </a:r>
            <a:r>
              <a:rPr lang="fr-FR" dirty="0"/>
              <a:t> and spatial </a:t>
            </a:r>
            <a:r>
              <a:rPr lang="fr-FR" dirty="0" err="1"/>
              <a:t>extent</a:t>
            </a:r>
            <a:r>
              <a:rPr lang="fr-FR" dirty="0"/>
              <a:t> </a:t>
            </a:r>
            <a:r>
              <a:rPr lang="fr-FR" dirty="0" err="1"/>
              <a:t>that</a:t>
            </a:r>
            <a:r>
              <a:rPr lang="fr-FR" dirty="0"/>
              <a:t> have </a:t>
            </a:r>
            <a:r>
              <a:rPr lang="fr-FR" dirty="0" err="1"/>
              <a:t>never</a:t>
            </a:r>
            <a:r>
              <a:rPr lang="fr-FR" dirty="0"/>
              <a:t> been </a:t>
            </a:r>
            <a:r>
              <a:rPr lang="fr-FR" dirty="0" err="1"/>
              <a:t>observed</a:t>
            </a:r>
            <a:r>
              <a:rPr lang="fr-FR" dirty="0"/>
              <a:t> </a:t>
            </a:r>
            <a:r>
              <a:rPr lang="fr-FR" dirty="0" err="1"/>
              <a:t>yet</a:t>
            </a:r>
            <a:r>
              <a:rPr lang="fr-FR" dirty="0"/>
              <a:t> in </a:t>
            </a:r>
            <a:r>
              <a:rPr lang="fr-FR" dirty="0" err="1"/>
              <a:t>this</a:t>
            </a:r>
            <a:r>
              <a:rPr lang="fr-FR" dirty="0"/>
              <a:t> area, </a:t>
            </a:r>
            <a:r>
              <a:rPr lang="fr-FR" dirty="0" err="1"/>
              <a:t>causing</a:t>
            </a:r>
            <a:r>
              <a:rPr lang="fr-FR" dirty="0"/>
              <a:t> </a:t>
            </a:r>
            <a:r>
              <a:rPr lang="fr-FR" dirty="0" err="1"/>
              <a:t>several</a:t>
            </a:r>
            <a:r>
              <a:rPr lang="fr-FR" dirty="0"/>
              <a:t> </a:t>
            </a:r>
            <a:r>
              <a:rPr lang="fr-FR" dirty="0" err="1"/>
              <a:t>casualties</a:t>
            </a:r>
            <a:r>
              <a:rPr lang="fr-FR" dirty="0"/>
              <a:t> as </a:t>
            </a:r>
            <a:r>
              <a:rPr lang="fr-FR" dirty="0" err="1"/>
              <a:t>well</a:t>
            </a:r>
            <a:r>
              <a:rPr lang="fr-FR" dirty="0"/>
              <a:t> as large infrastructure and </a:t>
            </a:r>
            <a:r>
              <a:rPr lang="fr-FR" dirty="0" err="1"/>
              <a:t>economic</a:t>
            </a:r>
            <a:r>
              <a:rPr lang="fr-FR" dirty="0"/>
              <a:t> damage [Figure 1A,B1, 60 </a:t>
            </a:r>
            <a:r>
              <a:rPr lang="fr-FR" dirty="0" err="1"/>
              <a:t>Brigode</a:t>
            </a:r>
            <a:r>
              <a:rPr lang="fr-FR" dirty="0"/>
              <a:t> et al. (2021b)]. </a:t>
            </a:r>
          </a:p>
          <a:p>
            <a:endParaRPr lang="fr-FR" dirty="0"/>
          </a:p>
          <a:p>
            <a:r>
              <a:rPr lang="fr-FR" dirty="0"/>
              <a:t>On </a:t>
            </a:r>
            <a:r>
              <a:rPr lang="fr-FR" dirty="0" err="1"/>
              <a:t>October</a:t>
            </a:r>
            <a:r>
              <a:rPr lang="fr-FR" dirty="0"/>
              <a:t> 2, 2020, the Maritime </a:t>
            </a:r>
            <a:r>
              <a:rPr lang="fr-FR" dirty="0" err="1"/>
              <a:t>Alps</a:t>
            </a:r>
            <a:r>
              <a:rPr lang="fr-FR" dirty="0"/>
              <a:t> in </a:t>
            </a:r>
            <a:r>
              <a:rPr lang="fr-FR" dirty="0" err="1"/>
              <a:t>southern</a:t>
            </a:r>
            <a:r>
              <a:rPr lang="fr-FR" dirty="0"/>
              <a:t> France </a:t>
            </a:r>
            <a:r>
              <a:rPr lang="fr-FR" dirty="0" err="1"/>
              <a:t>were</a:t>
            </a:r>
            <a:r>
              <a:rPr lang="fr-FR" dirty="0"/>
              <a:t> </a:t>
            </a:r>
            <a:r>
              <a:rPr lang="fr-FR" dirty="0" err="1"/>
              <a:t>struck</a:t>
            </a:r>
            <a:r>
              <a:rPr lang="fr-FR" dirty="0"/>
              <a:t> by the </a:t>
            </a:r>
            <a:r>
              <a:rPr lang="fr-FR" dirty="0" err="1"/>
              <a:t>devastating</a:t>
            </a:r>
            <a:r>
              <a:rPr lang="fr-FR" dirty="0"/>
              <a:t> </a:t>
            </a:r>
            <a:r>
              <a:rPr lang="fr-FR" dirty="0" err="1"/>
              <a:t>storm</a:t>
            </a:r>
            <a:r>
              <a:rPr lang="fr-FR" dirty="0"/>
              <a:t> Alex </a:t>
            </a:r>
            <a:r>
              <a:rPr lang="fr-FR" dirty="0" err="1"/>
              <a:t>that</a:t>
            </a:r>
            <a:r>
              <a:rPr lang="fr-FR" dirty="0"/>
              <a:t> </a:t>
            </a:r>
            <a:r>
              <a:rPr lang="fr-FR" dirty="0" err="1"/>
              <a:t>caused</a:t>
            </a:r>
            <a:r>
              <a:rPr lang="fr-FR" dirty="0"/>
              <a:t> </a:t>
            </a:r>
            <a:r>
              <a:rPr lang="fr-FR" dirty="0" err="1"/>
              <a:t>locally</a:t>
            </a:r>
            <a:r>
              <a:rPr lang="fr-FR" dirty="0"/>
              <a:t> &gt;600 mm of </a:t>
            </a:r>
            <a:r>
              <a:rPr lang="fr-FR" dirty="0" err="1"/>
              <a:t>rain</a:t>
            </a:r>
            <a:r>
              <a:rPr lang="fr-FR" dirty="0"/>
              <a:t> in </a:t>
            </a:r>
            <a:r>
              <a:rPr lang="fr-FR" dirty="0" err="1"/>
              <a:t>less</a:t>
            </a:r>
            <a:r>
              <a:rPr lang="fr-FR" dirty="0"/>
              <a:t> </a:t>
            </a:r>
            <a:r>
              <a:rPr lang="fr-FR" dirty="0" err="1"/>
              <a:t>than</a:t>
            </a:r>
            <a:r>
              <a:rPr lang="fr-FR" dirty="0"/>
              <a:t> 24 h</a:t>
            </a:r>
            <a:endParaRPr lang="en-US" dirty="0"/>
          </a:p>
          <a:p>
            <a:endParaRPr lang="en-CH" dirty="0"/>
          </a:p>
          <a:p>
            <a:r>
              <a:rPr lang="en-GB" dirty="0"/>
              <a:t>Analyse </a:t>
            </a:r>
            <a:r>
              <a:rPr lang="en-GB" dirty="0" err="1"/>
              <a:t>sismologique</a:t>
            </a:r>
            <a:r>
              <a:rPr lang="en-GB" dirty="0"/>
              <a:t> de la </a:t>
            </a:r>
            <a:r>
              <a:rPr lang="en-GB" dirty="0" err="1"/>
              <a:t>dynamique</a:t>
            </a:r>
            <a:r>
              <a:rPr lang="en-GB" dirty="0"/>
              <a:t> des </a:t>
            </a:r>
            <a:r>
              <a:rPr lang="en-GB" dirty="0" err="1"/>
              <a:t>crues</a:t>
            </a:r>
            <a:r>
              <a:rPr lang="en-GB" dirty="0"/>
              <a:t> et des </a:t>
            </a:r>
            <a:r>
              <a:rPr lang="en-GB" dirty="0" err="1"/>
              <a:t>essaims</a:t>
            </a:r>
            <a:r>
              <a:rPr lang="en-GB" dirty="0"/>
              <a:t> de </a:t>
            </a:r>
            <a:r>
              <a:rPr lang="en-GB" dirty="0" err="1"/>
              <a:t>séismes</a:t>
            </a:r>
            <a:r>
              <a:rPr lang="en-GB" dirty="0"/>
              <a:t> </a:t>
            </a:r>
            <a:r>
              <a:rPr lang="en-GB" dirty="0" err="1"/>
              <a:t>déclenchés</a:t>
            </a:r>
            <a:r>
              <a:rPr lang="en-GB" dirty="0"/>
              <a:t> par </a:t>
            </a:r>
            <a:r>
              <a:rPr lang="en-GB" dirty="0" err="1"/>
              <a:t>l'hydrologie</a:t>
            </a:r>
            <a:r>
              <a:rPr lang="en-GB" dirty="0"/>
              <a:t> </a:t>
            </a:r>
            <a:r>
              <a:rPr lang="en-GB" dirty="0" err="1"/>
              <a:t>associés</a:t>
            </a:r>
            <a:r>
              <a:rPr lang="en-GB" dirty="0"/>
              <a:t> </a:t>
            </a:r>
            <a:r>
              <a:rPr lang="en-GB" dirty="0" err="1"/>
              <a:t>à</a:t>
            </a:r>
            <a:r>
              <a:rPr lang="en-GB" dirty="0"/>
              <a:t> la </a:t>
            </a:r>
            <a:r>
              <a:rPr lang="en-GB" dirty="0" err="1"/>
              <a:t>tempête</a:t>
            </a:r>
            <a:r>
              <a:rPr lang="en-GB" dirty="0"/>
              <a:t> Alex</a:t>
            </a:r>
            <a:endParaRPr lang="en-CH" dirty="0"/>
          </a:p>
          <a:p>
            <a:endParaRPr lang="en-CH" dirty="0"/>
          </a:p>
          <a:p>
            <a:r>
              <a:rPr lang="en-GB" dirty="0"/>
              <a:t>Les </a:t>
            </a:r>
            <a:r>
              <a:rPr lang="en-GB" dirty="0" err="1"/>
              <a:t>pluies</a:t>
            </a:r>
            <a:r>
              <a:rPr lang="en-GB" dirty="0"/>
              <a:t> </a:t>
            </a:r>
            <a:r>
              <a:rPr lang="en-GB" dirty="0" err="1"/>
              <a:t>torrentielles</a:t>
            </a:r>
            <a:r>
              <a:rPr lang="en-GB" dirty="0"/>
              <a:t> </a:t>
            </a:r>
            <a:r>
              <a:rPr lang="en-GB" dirty="0" err="1"/>
              <a:t>ont</a:t>
            </a:r>
            <a:r>
              <a:rPr lang="en-GB" dirty="0"/>
              <a:t> </a:t>
            </a:r>
            <a:r>
              <a:rPr lang="en-GB" dirty="0" err="1"/>
              <a:t>déclenché</a:t>
            </a:r>
            <a:r>
              <a:rPr lang="en-GB" dirty="0"/>
              <a:t> des </a:t>
            </a:r>
            <a:r>
              <a:rPr lang="en-GB" dirty="0" err="1"/>
              <a:t>crues</a:t>
            </a:r>
            <a:r>
              <a:rPr lang="en-GB" dirty="0"/>
              <a:t> </a:t>
            </a:r>
            <a:r>
              <a:rPr lang="en-GB" dirty="0" err="1"/>
              <a:t>soudaines</a:t>
            </a:r>
            <a:r>
              <a:rPr lang="en-GB" dirty="0"/>
              <a:t> et des </a:t>
            </a:r>
            <a:r>
              <a:rPr lang="en-GB" dirty="0" err="1"/>
              <a:t>glissements</a:t>
            </a:r>
            <a:r>
              <a:rPr lang="en-GB" dirty="0"/>
              <a:t> de terrain </a:t>
            </a:r>
            <a:r>
              <a:rPr lang="en-GB" dirty="0" err="1"/>
              <a:t>dangereux</a:t>
            </a:r>
            <a:r>
              <a:rPr lang="en-GB" dirty="0"/>
              <a:t> </a:t>
            </a:r>
            <a:r>
              <a:rPr lang="en-GB" dirty="0" err="1"/>
              <a:t>d'une</a:t>
            </a:r>
            <a:r>
              <a:rPr lang="en-GB" dirty="0"/>
              <a:t> </a:t>
            </a:r>
            <a:r>
              <a:rPr lang="en-GB" dirty="0" err="1"/>
              <a:t>intensité</a:t>
            </a:r>
            <a:r>
              <a:rPr lang="en-GB" dirty="0"/>
              <a:t> et </a:t>
            </a:r>
            <a:r>
              <a:rPr lang="en-GB" dirty="0" err="1"/>
              <a:t>d'une</a:t>
            </a:r>
            <a:r>
              <a:rPr lang="en-GB" dirty="0"/>
              <a:t> </a:t>
            </a:r>
            <a:r>
              <a:rPr lang="en-GB" dirty="0" err="1"/>
              <a:t>étendue</a:t>
            </a:r>
            <a:r>
              <a:rPr lang="en-GB" dirty="0"/>
              <a:t> </a:t>
            </a:r>
            <a:r>
              <a:rPr lang="en-GB" dirty="0" err="1"/>
              <a:t>spatiale</a:t>
            </a:r>
            <a:r>
              <a:rPr lang="en-GB" dirty="0"/>
              <a:t> qui </a:t>
            </a:r>
            <a:r>
              <a:rPr lang="en-GB" dirty="0" err="1"/>
              <a:t>n'ont</a:t>
            </a:r>
            <a:r>
              <a:rPr lang="en-GB" dirty="0"/>
              <a:t> encore jamais </a:t>
            </a:r>
            <a:r>
              <a:rPr lang="en-GB" dirty="0" err="1"/>
              <a:t>été</a:t>
            </a:r>
            <a:r>
              <a:rPr lang="en-GB" dirty="0"/>
              <a:t> </a:t>
            </a:r>
            <a:r>
              <a:rPr lang="en-GB" dirty="0" err="1"/>
              <a:t>observées</a:t>
            </a:r>
            <a:r>
              <a:rPr lang="en-GB" dirty="0"/>
              <a:t> dans </a:t>
            </a:r>
            <a:r>
              <a:rPr lang="en-GB" dirty="0" err="1"/>
              <a:t>cette</a:t>
            </a:r>
            <a:r>
              <a:rPr lang="en-GB" dirty="0"/>
              <a:t> zone, </a:t>
            </a:r>
            <a:r>
              <a:rPr lang="en-GB" dirty="0" err="1"/>
              <a:t>causant</a:t>
            </a:r>
            <a:r>
              <a:rPr lang="en-GB" dirty="0"/>
              <a:t> </a:t>
            </a:r>
            <a:r>
              <a:rPr lang="en-GB" dirty="0" err="1"/>
              <a:t>plusieurs</a:t>
            </a:r>
            <a:r>
              <a:rPr lang="en-GB" dirty="0"/>
              <a:t> </a:t>
            </a:r>
            <a:r>
              <a:rPr lang="en-GB" dirty="0" err="1"/>
              <a:t>victimes</a:t>
            </a:r>
            <a:r>
              <a:rPr lang="en-GB" dirty="0"/>
              <a:t> </a:t>
            </a:r>
            <a:r>
              <a:rPr lang="en-GB" dirty="0" err="1"/>
              <a:t>ainsi</a:t>
            </a:r>
            <a:r>
              <a:rPr lang="en-GB" dirty="0"/>
              <a:t> que </a:t>
            </a:r>
            <a:r>
              <a:rPr lang="en-GB" dirty="0" err="1"/>
              <a:t>d'importantes</a:t>
            </a:r>
            <a:r>
              <a:rPr lang="en-GB" dirty="0"/>
              <a:t> infrastructures et des </a:t>
            </a:r>
            <a:r>
              <a:rPr lang="en-GB" dirty="0" err="1"/>
              <a:t>dommages</a:t>
            </a:r>
            <a:r>
              <a:rPr lang="en-GB" dirty="0"/>
              <a:t> </a:t>
            </a:r>
            <a:r>
              <a:rPr lang="en-GB" dirty="0" err="1"/>
              <a:t>économiques</a:t>
            </a:r>
            <a:r>
              <a:rPr lang="en-GB" dirty="0"/>
              <a:t> [Figure 1A,B1, 60 </a:t>
            </a:r>
            <a:r>
              <a:rPr lang="en-GB" dirty="0" err="1"/>
              <a:t>Brigode</a:t>
            </a:r>
            <a:r>
              <a:rPr lang="en-GB" dirty="0"/>
              <a:t> et al. (2021b)].</a:t>
            </a:r>
          </a:p>
          <a:p>
            <a:endParaRPr lang="en-GB" dirty="0"/>
          </a:p>
          <a:p>
            <a:r>
              <a:rPr lang="en-GB" dirty="0"/>
              <a:t>Le 2 </a:t>
            </a:r>
            <a:r>
              <a:rPr lang="en-GB" dirty="0" err="1"/>
              <a:t>octobre</a:t>
            </a:r>
            <a:r>
              <a:rPr lang="en-GB" dirty="0"/>
              <a:t> 2020, les Alpes Maritimes du </a:t>
            </a:r>
            <a:r>
              <a:rPr lang="en-GB" dirty="0" err="1"/>
              <a:t>sud</a:t>
            </a:r>
            <a:r>
              <a:rPr lang="en-GB" dirty="0"/>
              <a:t> de la France </a:t>
            </a:r>
            <a:r>
              <a:rPr lang="en-GB" dirty="0" err="1"/>
              <a:t>ont</a:t>
            </a:r>
            <a:r>
              <a:rPr lang="en-GB" dirty="0"/>
              <a:t> </a:t>
            </a:r>
            <a:r>
              <a:rPr lang="en-GB" dirty="0" err="1"/>
              <a:t>été</a:t>
            </a:r>
            <a:r>
              <a:rPr lang="en-GB" dirty="0"/>
              <a:t> </a:t>
            </a:r>
            <a:r>
              <a:rPr lang="en-GB" dirty="0" err="1"/>
              <a:t>frappées</a:t>
            </a:r>
            <a:r>
              <a:rPr lang="en-GB" dirty="0"/>
              <a:t> par la </a:t>
            </a:r>
            <a:r>
              <a:rPr lang="en-GB" dirty="0" err="1"/>
              <a:t>tempête</a:t>
            </a:r>
            <a:r>
              <a:rPr lang="en-GB" dirty="0"/>
              <a:t> </a:t>
            </a:r>
            <a:r>
              <a:rPr lang="en-GB" dirty="0" err="1"/>
              <a:t>dévastatrice</a:t>
            </a:r>
            <a:r>
              <a:rPr lang="en-GB" dirty="0"/>
              <a:t> Alex qui a </a:t>
            </a:r>
            <a:r>
              <a:rPr lang="en-GB" dirty="0" err="1"/>
              <a:t>provoqué</a:t>
            </a:r>
            <a:r>
              <a:rPr lang="en-GB" dirty="0"/>
              <a:t> </a:t>
            </a:r>
            <a:r>
              <a:rPr lang="en-GB" dirty="0" err="1"/>
              <a:t>localement</a:t>
            </a:r>
            <a:r>
              <a:rPr lang="en-GB" dirty="0"/>
              <a:t> &gt;600 mm de </a:t>
            </a:r>
            <a:r>
              <a:rPr lang="en-GB" dirty="0" err="1"/>
              <a:t>pluie</a:t>
            </a:r>
            <a:r>
              <a:rPr lang="en-GB" dirty="0"/>
              <a:t> </a:t>
            </a:r>
            <a:r>
              <a:rPr lang="en-GB" dirty="0" err="1"/>
              <a:t>en</a:t>
            </a:r>
            <a:r>
              <a:rPr lang="en-GB" dirty="0"/>
              <a:t> </a:t>
            </a:r>
            <a:r>
              <a:rPr lang="en-GB" dirty="0" err="1"/>
              <a:t>moins</a:t>
            </a:r>
            <a:r>
              <a:rPr lang="en-GB" dirty="0"/>
              <a:t> de 24 h</a:t>
            </a:r>
            <a:endParaRPr lang="en-CH" dirty="0"/>
          </a:p>
        </p:txBody>
      </p:sp>
      <p:sp>
        <p:nvSpPr>
          <p:cNvPr id="4" name="Slide Number Placeholder 3"/>
          <p:cNvSpPr>
            <a:spLocks noGrp="1"/>
          </p:cNvSpPr>
          <p:nvPr>
            <p:ph type="sldNum" sz="quarter" idx="5"/>
          </p:nvPr>
        </p:nvSpPr>
        <p:spPr/>
        <p:txBody>
          <a:bodyPr/>
          <a:lstStyle/>
          <a:p>
            <a:fld id="{43597B88-F18D-B448-8855-AEAE5D94944E}" type="slidenum">
              <a:rPr lang="en-CH" smtClean="0"/>
              <a:t>1</a:t>
            </a:fld>
            <a:endParaRPr lang="en-CH"/>
          </a:p>
        </p:txBody>
      </p:sp>
    </p:spTree>
    <p:extLst>
      <p:ext uri="{BB962C8B-B14F-4D97-AF65-F5344CB8AC3E}">
        <p14:creationId xmlns:p14="http://schemas.microsoft.com/office/powerpoint/2010/main" val="1329063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3" indent="174625">
              <a:buClr>
                <a:srgbClr val="00B0F0"/>
              </a:buClr>
              <a:buFont typeface="Arial" panose="020B0604020202020204" pitchFamily="34" charset="0"/>
              <a:buChar char="•"/>
            </a:pPr>
            <a:r>
              <a:rPr lang="en-US" sz="1200" dirty="0"/>
              <a:t>A </a:t>
            </a:r>
            <a:r>
              <a:rPr lang="en-US" sz="1200" b="1" dirty="0"/>
              <a:t>cluster</a:t>
            </a:r>
            <a:r>
              <a:rPr lang="en-US" sz="1200" dirty="0"/>
              <a:t> of </a:t>
            </a:r>
            <a:r>
              <a:rPr lang="en-US" sz="1200" b="1" dirty="0"/>
              <a:t>23 earthquakes </a:t>
            </a:r>
            <a:r>
              <a:rPr lang="en-US" sz="1200" dirty="0"/>
              <a:t>was detected and located around 4 km depth in the area where rainfall was maximum. </a:t>
            </a:r>
            <a:endParaRPr lang="en-US" sz="1000" dirty="0"/>
          </a:p>
          <a:p>
            <a:pPr marL="11113" indent="174625">
              <a:buClr>
                <a:srgbClr val="00B0F0"/>
              </a:buClr>
              <a:buFont typeface="Arial" panose="020B0604020202020204" pitchFamily="34" charset="0"/>
              <a:buChar char="•"/>
            </a:pPr>
            <a:endParaRPr lang="en-US" sz="1000" dirty="0"/>
          </a:p>
          <a:p>
            <a:pPr marL="11113" indent="174625">
              <a:buClr>
                <a:srgbClr val="00B0F0"/>
              </a:buClr>
              <a:buFont typeface="Arial" panose="020B0604020202020204" pitchFamily="34" charset="0"/>
              <a:buChar char="•"/>
            </a:pPr>
            <a:r>
              <a:rPr lang="en-US" sz="1200" dirty="0"/>
              <a:t>This area (</a:t>
            </a:r>
            <a:r>
              <a:rPr lang="en-US" sz="1200" dirty="0" err="1"/>
              <a:t>Tinée</a:t>
            </a:r>
            <a:r>
              <a:rPr lang="en-US" sz="1200" dirty="0"/>
              <a:t> valley) has on average </a:t>
            </a:r>
            <a:r>
              <a:rPr lang="en-US" sz="1200" b="1" dirty="0"/>
              <a:t>2</a:t>
            </a:r>
            <a:r>
              <a:rPr lang="en-US" sz="1200" dirty="0"/>
              <a:t> earthquakes of </a:t>
            </a:r>
            <a:r>
              <a:rPr lang="en-US" sz="1200" b="1" dirty="0"/>
              <a:t>ML&gt;= 0.4 </a:t>
            </a:r>
            <a:r>
              <a:rPr lang="en-US" sz="1200" dirty="0"/>
              <a:t>per month and transient increases up to 11 earthquakes/month over the 7 last years. </a:t>
            </a:r>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r>
              <a:rPr lang="en-US" sz="1200" dirty="0"/>
              <a:t>augmentations </a:t>
            </a:r>
            <a:r>
              <a:rPr lang="en-US" sz="1200" dirty="0" err="1"/>
              <a:t>transitoires</a:t>
            </a:r>
            <a:endParaRPr lang="en-US" sz="1200" dirty="0"/>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r>
              <a:rPr lang="en-US" sz="1200" dirty="0" err="1"/>
              <a:t>Karstique</a:t>
            </a:r>
            <a:endParaRPr lang="en-US" sz="1200" dirty="0"/>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r>
              <a:rPr lang="en-US" sz="1200" dirty="0"/>
              <a:t>front de pression </a:t>
            </a:r>
            <a:r>
              <a:rPr lang="en-US" sz="1200" dirty="0" err="1"/>
              <a:t>interstitielle</a:t>
            </a:r>
            <a:r>
              <a:rPr lang="en-US" sz="1200" dirty="0"/>
              <a:t>,</a:t>
            </a:r>
          </a:p>
          <a:p>
            <a:pPr marL="11113" indent="174625">
              <a:buClr>
                <a:srgbClr val="00B0F0"/>
              </a:buClr>
              <a:buFont typeface="Arial" panose="020B0604020202020204" pitchFamily="34" charset="0"/>
              <a:buChar char="•"/>
            </a:pPr>
            <a:endParaRPr lang="en-US" sz="1200" dirty="0"/>
          </a:p>
          <a:p>
            <a:pPr rtl="0"/>
            <a:r>
              <a:rPr lang="en-GB" sz="1200" b="0" i="0" kern="1200" dirty="0">
                <a:solidFill>
                  <a:schemeClr val="tx1"/>
                </a:solidFill>
                <a:effectLst/>
                <a:latin typeface="+mn-lt"/>
                <a:ea typeface="+mn-ea"/>
                <a:cs typeface="+mn-cs"/>
              </a:rPr>
              <a:t>Une charge </a:t>
            </a:r>
            <a:r>
              <a:rPr lang="en-GB" sz="1200" b="0" i="0" kern="1200" dirty="0" err="1">
                <a:solidFill>
                  <a:schemeClr val="tx1"/>
                </a:solidFill>
                <a:effectLst/>
                <a:latin typeface="+mn-lt"/>
                <a:ea typeface="+mn-ea"/>
                <a:cs typeface="+mn-cs"/>
              </a:rPr>
              <a:t>verticale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provoquée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immédiatement</a:t>
            </a:r>
            <a:r>
              <a:rPr lang="en-GB" sz="1200" b="0" i="0" kern="1200" dirty="0">
                <a:solidFill>
                  <a:schemeClr val="tx1"/>
                </a:solidFill>
                <a:effectLst/>
                <a:latin typeface="+mn-lt"/>
                <a:ea typeface="+mn-ea"/>
                <a:cs typeface="+mn-cs"/>
              </a:rPr>
              <a:t> par le </a:t>
            </a:r>
            <a:r>
              <a:rPr lang="en-GB" sz="1200" b="0" i="0" kern="1200" dirty="0" err="1">
                <a:solidFill>
                  <a:schemeClr val="tx1"/>
                </a:solidFill>
                <a:effectLst/>
                <a:latin typeface="+mn-lt"/>
                <a:ea typeface="+mn-ea"/>
                <a:cs typeface="+mn-cs"/>
              </a:rPr>
              <a:t>poids</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l'eau</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pluie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accumulée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près</a:t>
            </a:r>
            <a:r>
              <a:rPr lang="en-GB" sz="1200" b="0" i="0" kern="1200" dirty="0">
                <a:solidFill>
                  <a:schemeClr val="tx1"/>
                </a:solidFill>
                <a:effectLst/>
                <a:latin typeface="+mn-lt"/>
                <a:ea typeface="+mn-ea"/>
                <a:cs typeface="+mn-cs"/>
              </a:rPr>
              <a:t> de la surface du sol. Augmentation de la pression </a:t>
            </a:r>
            <a:r>
              <a:rPr lang="en-GB" sz="1200" b="0" i="0" kern="1200" dirty="0" err="1">
                <a:solidFill>
                  <a:schemeClr val="tx1"/>
                </a:solidFill>
                <a:effectLst/>
                <a:latin typeface="+mn-lt"/>
                <a:ea typeface="+mn-ea"/>
                <a:cs typeface="+mn-cs"/>
              </a:rPr>
              <a:t>interstitielle</a:t>
            </a:r>
            <a:r>
              <a:rPr lang="en-GB" sz="1200" b="0" i="0" kern="1200" dirty="0">
                <a:solidFill>
                  <a:schemeClr val="tx1"/>
                </a:solidFill>
                <a:effectLst/>
                <a:latin typeface="+mn-lt"/>
                <a:ea typeface="+mn-ea"/>
                <a:cs typeface="+mn-cs"/>
              </a:rPr>
              <a:t> dans la zone </a:t>
            </a:r>
            <a:r>
              <a:rPr lang="en-GB" sz="1200" b="0" i="0" kern="1200" dirty="0" err="1">
                <a:solidFill>
                  <a:schemeClr val="tx1"/>
                </a:solidFill>
                <a:effectLst/>
                <a:latin typeface="+mn-lt"/>
                <a:ea typeface="+mn-ea"/>
                <a:cs typeface="+mn-cs"/>
              </a:rPr>
              <a:t>hypocentrale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raison de la charge </a:t>
            </a:r>
            <a:r>
              <a:rPr lang="en-GB" sz="1200" b="0" i="0" kern="1200" dirty="0" err="1">
                <a:solidFill>
                  <a:schemeClr val="tx1"/>
                </a:solidFill>
                <a:effectLst/>
                <a:latin typeface="+mn-lt"/>
                <a:ea typeface="+mn-ea"/>
                <a:cs typeface="+mn-cs"/>
              </a:rPr>
              <a:t>verticale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ou</a:t>
            </a:r>
            <a:r>
              <a:rPr lang="en-GB" sz="1200" b="0" i="0" kern="1200" dirty="0">
                <a:solidFill>
                  <a:schemeClr val="tx1"/>
                </a:solidFill>
                <a:effectLst/>
                <a:latin typeface="+mn-lt"/>
                <a:ea typeface="+mn-ea"/>
                <a:cs typeface="+mn-cs"/>
              </a:rPr>
              <a:t> de la migration de </a:t>
            </a:r>
            <a:r>
              <a:rPr lang="en-GB" sz="1200" b="0" i="0" kern="1200" dirty="0" err="1">
                <a:solidFill>
                  <a:schemeClr val="tx1"/>
                </a:solidFill>
                <a:effectLst/>
                <a:latin typeface="+mn-lt"/>
                <a:ea typeface="+mn-ea"/>
                <a:cs typeface="+mn-cs"/>
              </a:rPr>
              <a:t>l'eau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ou</a:t>
            </a:r>
            <a:r>
              <a:rPr lang="en-GB" sz="1200" b="0" i="0" kern="1200" dirty="0">
                <a:solidFill>
                  <a:schemeClr val="tx1"/>
                </a:solidFill>
                <a:effectLst/>
                <a:latin typeface="+mn-lt"/>
                <a:ea typeface="+mn-ea"/>
                <a:cs typeface="+mn-cs"/>
              </a:rPr>
              <a:t> de la diffusion de la pression de la surface </a:t>
            </a:r>
            <a:r>
              <a:rPr lang="en-GB" sz="1200" b="0" i="0" kern="1200" dirty="0" err="1">
                <a:solidFill>
                  <a:schemeClr val="tx1"/>
                </a:solidFill>
                <a:effectLst/>
                <a:latin typeface="+mn-lt"/>
                <a:ea typeface="+mn-ea"/>
                <a:cs typeface="+mn-cs"/>
              </a:rPr>
              <a:t>à</a:t>
            </a:r>
            <a:r>
              <a:rPr lang="en-GB" sz="1200" b="0" i="0" kern="1200" dirty="0">
                <a:solidFill>
                  <a:schemeClr val="tx1"/>
                </a:solidFill>
                <a:effectLst/>
                <a:latin typeface="+mn-lt"/>
                <a:ea typeface="+mn-ea"/>
                <a:cs typeface="+mn-cs"/>
              </a:rPr>
              <a:t> la </a:t>
            </a:r>
            <a:r>
              <a:rPr lang="en-GB" sz="1200" b="0" i="0" kern="1200" dirty="0" err="1">
                <a:solidFill>
                  <a:schemeClr val="tx1"/>
                </a:solidFill>
                <a:effectLst/>
                <a:latin typeface="+mn-lt"/>
                <a:ea typeface="+mn-ea"/>
                <a:cs typeface="+mn-cs"/>
              </a:rPr>
              <a:t>profondeur</a:t>
            </a:r>
            <a:r>
              <a:rPr lang="en-GB" sz="1200" b="0" i="0" kern="1200" dirty="0">
                <a:solidFill>
                  <a:schemeClr val="tx1"/>
                </a:solidFill>
                <a:effectLst/>
                <a:latin typeface="+mn-lt"/>
                <a:ea typeface="+mn-ea"/>
                <a:cs typeface="+mn-cs"/>
              </a:rPr>
              <a:t>. </a:t>
            </a:r>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endParaRPr lang="en-US" sz="1000" dirty="0"/>
          </a:p>
          <a:p>
            <a:pPr marL="11113" indent="174625">
              <a:buClr>
                <a:srgbClr val="00B0F0"/>
              </a:buClr>
              <a:buFont typeface="Arial" panose="020B0604020202020204" pitchFamily="34" charset="0"/>
              <a:buChar char="•"/>
            </a:pPr>
            <a:r>
              <a:rPr lang="en-US" sz="1200" dirty="0"/>
              <a:t>In October 2020, the seismic rate significantly increased up to </a:t>
            </a:r>
            <a:r>
              <a:rPr lang="en-US" sz="1200" b="1" dirty="0"/>
              <a:t>22</a:t>
            </a:r>
            <a:r>
              <a:rPr lang="en-US" sz="1200" dirty="0"/>
              <a:t> </a:t>
            </a:r>
            <a:r>
              <a:rPr lang="en-US" sz="1200" b="1" dirty="0"/>
              <a:t>earthquakes/month </a:t>
            </a:r>
            <a:r>
              <a:rPr lang="en-US" sz="1200" dirty="0"/>
              <a:t>(the</a:t>
            </a:r>
            <a:r>
              <a:rPr lang="en-US" sz="1200" b="1" dirty="0"/>
              <a:t> </a:t>
            </a:r>
            <a:r>
              <a:rPr lang="en-US" sz="1200" dirty="0"/>
              <a:t>maximum value since 2014).</a:t>
            </a:r>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r>
              <a:rPr lang="fr-FR" dirty="0"/>
              <a:t>The spatial </a:t>
            </a:r>
            <a:r>
              <a:rPr lang="fr-FR" dirty="0" err="1"/>
              <a:t>coincidence</a:t>
            </a:r>
            <a:r>
              <a:rPr lang="fr-FR" dirty="0"/>
              <a:t> </a:t>
            </a:r>
            <a:r>
              <a:rPr lang="fr-FR" dirty="0" err="1"/>
              <a:t>between</a:t>
            </a:r>
            <a:r>
              <a:rPr lang="fr-FR" dirty="0"/>
              <a:t> the maximum </a:t>
            </a:r>
            <a:r>
              <a:rPr lang="fr-FR" dirty="0" err="1"/>
              <a:t>rainfall</a:t>
            </a:r>
            <a:r>
              <a:rPr lang="fr-FR" dirty="0"/>
              <a:t> of </a:t>
            </a:r>
            <a:r>
              <a:rPr lang="fr-FR" dirty="0" err="1"/>
              <a:t>storm</a:t>
            </a:r>
            <a:r>
              <a:rPr lang="fr-FR" dirty="0"/>
              <a:t> Alex, in the Tinée </a:t>
            </a:r>
            <a:r>
              <a:rPr lang="fr-FR" dirty="0" err="1"/>
              <a:t>valley</a:t>
            </a:r>
            <a:r>
              <a:rPr lang="fr-FR" dirty="0"/>
              <a:t>, and the </a:t>
            </a:r>
            <a:r>
              <a:rPr lang="fr-FR" dirty="0" err="1"/>
              <a:t>seismic</a:t>
            </a:r>
            <a:r>
              <a:rPr lang="fr-FR" dirty="0"/>
              <a:t> </a:t>
            </a:r>
            <a:r>
              <a:rPr lang="fr-FR" dirty="0" err="1"/>
              <a:t>sequence</a:t>
            </a:r>
            <a:r>
              <a:rPr lang="fr-FR" dirty="0"/>
              <a:t> a few </a:t>
            </a:r>
            <a:r>
              <a:rPr lang="fr-FR" dirty="0" err="1"/>
              <a:t>hours</a:t>
            </a:r>
            <a:r>
              <a:rPr lang="fr-FR" dirty="0"/>
              <a:t> </a:t>
            </a:r>
            <a:r>
              <a:rPr lang="fr-FR" dirty="0" err="1"/>
              <a:t>later</a:t>
            </a:r>
            <a:r>
              <a:rPr lang="fr-FR" dirty="0"/>
              <a:t> (Figure 1A) </a:t>
            </a:r>
            <a:r>
              <a:rPr lang="fr-FR" dirty="0" err="1"/>
              <a:t>raises</a:t>
            </a:r>
            <a:r>
              <a:rPr lang="fr-FR" dirty="0"/>
              <a:t> the question </a:t>
            </a:r>
            <a:r>
              <a:rPr lang="fr-FR" dirty="0" err="1"/>
              <a:t>whether</a:t>
            </a:r>
            <a:r>
              <a:rPr lang="fr-FR" dirty="0"/>
              <a:t> the </a:t>
            </a:r>
            <a:r>
              <a:rPr lang="fr-FR" dirty="0" err="1"/>
              <a:t>earthquakes</a:t>
            </a:r>
            <a:r>
              <a:rPr lang="fr-FR" dirty="0"/>
              <a:t> </a:t>
            </a:r>
            <a:r>
              <a:rPr lang="fr-FR" dirty="0" err="1"/>
              <a:t>were</a:t>
            </a:r>
            <a:r>
              <a:rPr lang="fr-FR" dirty="0"/>
              <a:t> </a:t>
            </a:r>
            <a:r>
              <a:rPr lang="fr-FR" dirty="0" err="1"/>
              <a:t>triggered</a:t>
            </a:r>
            <a:r>
              <a:rPr lang="fr-FR" dirty="0"/>
              <a:t> by the </a:t>
            </a:r>
            <a:r>
              <a:rPr lang="fr-FR" dirty="0" err="1"/>
              <a:t>heavy</a:t>
            </a:r>
            <a:r>
              <a:rPr lang="fr-FR" dirty="0"/>
              <a:t> </a:t>
            </a:r>
            <a:r>
              <a:rPr lang="fr-FR" dirty="0" err="1"/>
              <a:t>rainfall</a:t>
            </a:r>
            <a:r>
              <a:rPr lang="fr-FR" dirty="0"/>
              <a:t>. </a:t>
            </a:r>
          </a:p>
          <a:p>
            <a:pPr marL="11113" indent="174625">
              <a:buClr>
                <a:srgbClr val="00B0F0"/>
              </a:buClr>
              <a:buFont typeface="Arial" panose="020B0604020202020204" pitchFamily="34" charset="0"/>
              <a:buChar char="•"/>
            </a:pPr>
            <a:endParaRPr lang="fr-FR" sz="1200" dirty="0"/>
          </a:p>
          <a:p>
            <a:pPr marL="11113" indent="174625">
              <a:buClr>
                <a:srgbClr val="00B0F0"/>
              </a:buClr>
              <a:buFont typeface="Arial" panose="020B0604020202020204" pitchFamily="34" charset="0"/>
              <a:buChar char="•"/>
            </a:pPr>
            <a:r>
              <a:rPr lang="fr-FR" dirty="0"/>
              <a:t>First </a:t>
            </a:r>
            <a:r>
              <a:rPr lang="fr-FR" dirty="0" err="1"/>
              <a:t>hypothesis</a:t>
            </a:r>
            <a:r>
              <a:rPr lang="fr-FR" dirty="0"/>
              <a:t> </a:t>
            </a:r>
            <a:r>
              <a:rPr lang="fr-FR" dirty="0" err="1"/>
              <a:t>is</a:t>
            </a:r>
            <a:r>
              <a:rPr lang="fr-FR" dirty="0"/>
              <a:t> a pore pressure </a:t>
            </a:r>
            <a:r>
              <a:rPr lang="fr-FR" dirty="0" err="1"/>
              <a:t>increase</a:t>
            </a:r>
            <a:r>
              <a:rPr lang="fr-FR" dirty="0"/>
              <a:t> at </a:t>
            </a:r>
            <a:r>
              <a:rPr lang="fr-FR" dirty="0" err="1"/>
              <a:t>depth</a:t>
            </a:r>
            <a:r>
              <a:rPr lang="fr-FR" dirty="0"/>
              <a:t> 205 </a:t>
            </a:r>
            <a:r>
              <a:rPr lang="fr-FR" dirty="0" err="1"/>
              <a:t>caused</a:t>
            </a:r>
            <a:r>
              <a:rPr lang="fr-FR" dirty="0"/>
              <a:t> by </a:t>
            </a:r>
            <a:r>
              <a:rPr lang="fr-FR" dirty="0" err="1"/>
              <a:t>fluid</a:t>
            </a:r>
            <a:r>
              <a:rPr lang="fr-FR" dirty="0"/>
              <a:t> migration </a:t>
            </a:r>
            <a:r>
              <a:rPr lang="fr-FR" dirty="0" err="1"/>
              <a:t>from</a:t>
            </a:r>
            <a:r>
              <a:rPr lang="fr-FR" dirty="0"/>
              <a:t> the surface </a:t>
            </a:r>
            <a:r>
              <a:rPr lang="fr-FR" dirty="0" err="1"/>
              <a:t>through</a:t>
            </a:r>
            <a:r>
              <a:rPr lang="fr-FR" dirty="0"/>
              <a:t> </a:t>
            </a:r>
            <a:r>
              <a:rPr lang="fr-FR" dirty="0" err="1"/>
              <a:t>hydraulically</a:t>
            </a:r>
            <a:r>
              <a:rPr lang="fr-FR" dirty="0"/>
              <a:t> </a:t>
            </a:r>
            <a:r>
              <a:rPr lang="fr-FR" dirty="0" err="1"/>
              <a:t>connected</a:t>
            </a:r>
            <a:r>
              <a:rPr lang="fr-FR" dirty="0"/>
              <a:t> fractures. In </a:t>
            </a:r>
            <a:r>
              <a:rPr lang="fr-FR" dirty="0" err="1"/>
              <a:t>this</a:t>
            </a:r>
            <a:r>
              <a:rPr lang="fr-FR" dirty="0"/>
              <a:t> case the time </a:t>
            </a:r>
            <a:r>
              <a:rPr lang="fr-FR" dirty="0" err="1"/>
              <a:t>lag</a:t>
            </a:r>
            <a:r>
              <a:rPr lang="fr-FR" dirty="0"/>
              <a:t> </a:t>
            </a:r>
            <a:r>
              <a:rPr lang="fr-FR" dirty="0" err="1"/>
              <a:t>between</a:t>
            </a:r>
            <a:r>
              <a:rPr lang="fr-FR" dirty="0"/>
              <a:t> </a:t>
            </a:r>
            <a:r>
              <a:rPr lang="fr-FR" dirty="0" err="1"/>
              <a:t>rainfall</a:t>
            </a:r>
            <a:r>
              <a:rPr lang="fr-FR" dirty="0"/>
              <a:t> at the surface and </a:t>
            </a:r>
            <a:r>
              <a:rPr lang="fr-FR" dirty="0" err="1"/>
              <a:t>earthquakes</a:t>
            </a:r>
            <a:r>
              <a:rPr lang="fr-FR" dirty="0"/>
              <a:t> at </a:t>
            </a:r>
            <a:r>
              <a:rPr lang="fr-FR" dirty="0" err="1"/>
              <a:t>depth</a:t>
            </a:r>
            <a:r>
              <a:rPr lang="fr-FR" dirty="0"/>
              <a:t> </a:t>
            </a:r>
            <a:r>
              <a:rPr lang="fr-FR" dirty="0" err="1"/>
              <a:t>is</a:t>
            </a:r>
            <a:r>
              <a:rPr lang="fr-FR" dirty="0"/>
              <a:t> </a:t>
            </a:r>
            <a:r>
              <a:rPr lang="fr-FR" dirty="0" err="1"/>
              <a:t>dependent</a:t>
            </a:r>
            <a:r>
              <a:rPr lang="fr-FR" dirty="0"/>
              <a:t> on the </a:t>
            </a:r>
            <a:r>
              <a:rPr lang="fr-FR" dirty="0" err="1"/>
              <a:t>hydraulic</a:t>
            </a:r>
            <a:r>
              <a:rPr lang="fr-FR" dirty="0"/>
              <a:t> </a:t>
            </a:r>
            <a:r>
              <a:rPr lang="fr-FR" dirty="0" err="1"/>
              <a:t>diffusivity</a:t>
            </a:r>
            <a:r>
              <a:rPr lang="fr-FR" dirty="0"/>
              <a:t> </a:t>
            </a:r>
            <a:r>
              <a:rPr lang="fr-FR" dirty="0" err="1"/>
              <a:t>along</a:t>
            </a:r>
            <a:r>
              <a:rPr lang="fr-FR" dirty="0"/>
              <a:t> the fractures</a:t>
            </a:r>
            <a:endParaRPr lang="en-US" sz="1200" dirty="0"/>
          </a:p>
          <a:p>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10</a:t>
            </a:fld>
            <a:endParaRPr lang="de-CH" dirty="0"/>
          </a:p>
        </p:txBody>
      </p:sp>
    </p:spTree>
    <p:extLst>
      <p:ext uri="{BB962C8B-B14F-4D97-AF65-F5344CB8AC3E}">
        <p14:creationId xmlns:p14="http://schemas.microsoft.com/office/powerpoint/2010/main" val="72034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3" indent="174625">
              <a:buClr>
                <a:srgbClr val="00B0F0"/>
              </a:buClr>
              <a:buFont typeface="Arial" panose="020B0604020202020204" pitchFamily="34" charset="0"/>
              <a:buChar char="•"/>
            </a:pPr>
            <a:r>
              <a:rPr lang="en-US" sz="1200" dirty="0"/>
              <a:t>A </a:t>
            </a:r>
            <a:r>
              <a:rPr lang="en-US" sz="1200" b="1" dirty="0"/>
              <a:t>cluster</a:t>
            </a:r>
            <a:r>
              <a:rPr lang="en-US" sz="1200" dirty="0"/>
              <a:t> of </a:t>
            </a:r>
            <a:r>
              <a:rPr lang="en-US" sz="1200" b="1" dirty="0"/>
              <a:t>23 earthquakes </a:t>
            </a:r>
            <a:r>
              <a:rPr lang="en-US" sz="1200" dirty="0"/>
              <a:t>was detected and located around 4 km depth in the area where rainfall was maximum. </a:t>
            </a:r>
            <a:endParaRPr lang="en-US" sz="1000" dirty="0"/>
          </a:p>
          <a:p>
            <a:pPr marL="11113" indent="174625">
              <a:buClr>
                <a:srgbClr val="00B0F0"/>
              </a:buClr>
              <a:buFont typeface="Arial" panose="020B0604020202020204" pitchFamily="34" charset="0"/>
              <a:buChar char="•"/>
            </a:pPr>
            <a:endParaRPr lang="en-US" sz="1000" dirty="0"/>
          </a:p>
          <a:p>
            <a:pPr marL="11113" indent="174625">
              <a:buClr>
                <a:srgbClr val="00B0F0"/>
              </a:buClr>
              <a:buFont typeface="Arial" panose="020B0604020202020204" pitchFamily="34" charset="0"/>
              <a:buChar char="•"/>
            </a:pPr>
            <a:r>
              <a:rPr lang="en-US" sz="1200" dirty="0"/>
              <a:t>This area (</a:t>
            </a:r>
            <a:r>
              <a:rPr lang="en-US" sz="1200" dirty="0" err="1"/>
              <a:t>Tinée</a:t>
            </a:r>
            <a:r>
              <a:rPr lang="en-US" sz="1200" dirty="0"/>
              <a:t> valley) has on average </a:t>
            </a:r>
            <a:r>
              <a:rPr lang="en-US" sz="1200" b="1" dirty="0"/>
              <a:t>2</a:t>
            </a:r>
            <a:r>
              <a:rPr lang="en-US" sz="1200" dirty="0"/>
              <a:t> earthquakes of </a:t>
            </a:r>
            <a:r>
              <a:rPr lang="en-US" sz="1200" b="1" dirty="0"/>
              <a:t>ML&gt;= 0.4 </a:t>
            </a:r>
            <a:r>
              <a:rPr lang="en-US" sz="1200" dirty="0"/>
              <a:t>per month and transient increases up to 11 earthquakes/month over the 7 last years. </a:t>
            </a:r>
          </a:p>
          <a:p>
            <a:pPr marL="11113" indent="174625">
              <a:buClr>
                <a:srgbClr val="00B0F0"/>
              </a:buClr>
              <a:buFont typeface="Arial" panose="020B0604020202020204" pitchFamily="34" charset="0"/>
              <a:buChar char="•"/>
            </a:pPr>
            <a:endParaRPr lang="en-US" sz="1000" dirty="0"/>
          </a:p>
          <a:p>
            <a:pPr marL="11113" indent="174625">
              <a:buClr>
                <a:srgbClr val="00B0F0"/>
              </a:buClr>
              <a:buFont typeface="Arial" panose="020B0604020202020204" pitchFamily="34" charset="0"/>
              <a:buChar char="•"/>
            </a:pPr>
            <a:r>
              <a:rPr lang="en-US" sz="1200" dirty="0"/>
              <a:t>In October 2020, the seismic rate significantly increased up to </a:t>
            </a:r>
            <a:r>
              <a:rPr lang="en-US" sz="1200" b="1" dirty="0"/>
              <a:t>22</a:t>
            </a:r>
            <a:r>
              <a:rPr lang="en-US" sz="1200" dirty="0"/>
              <a:t> </a:t>
            </a:r>
            <a:r>
              <a:rPr lang="en-US" sz="1200" b="1" dirty="0"/>
              <a:t>earthquakes/month </a:t>
            </a:r>
            <a:r>
              <a:rPr lang="en-US" sz="1200" dirty="0"/>
              <a:t>(the</a:t>
            </a:r>
            <a:r>
              <a:rPr lang="en-US" sz="1200" b="1" dirty="0"/>
              <a:t> </a:t>
            </a:r>
            <a:r>
              <a:rPr lang="en-US" sz="1200" dirty="0"/>
              <a:t>maximum value since 2014).</a:t>
            </a:r>
          </a:p>
          <a:p>
            <a:pPr marL="11113" indent="174625">
              <a:buClr>
                <a:srgbClr val="00B0F0"/>
              </a:buClr>
              <a:buFont typeface="Arial" panose="020B0604020202020204" pitchFamily="34" charset="0"/>
              <a:buChar char="•"/>
            </a:pPr>
            <a:endParaRPr lang="en-US" sz="1200" dirty="0"/>
          </a:p>
          <a:p>
            <a:pPr marL="11113" indent="174625">
              <a:buClr>
                <a:srgbClr val="00B0F0"/>
              </a:buClr>
              <a:buFont typeface="Arial" panose="020B0604020202020204" pitchFamily="34" charset="0"/>
              <a:buChar char="•"/>
            </a:pPr>
            <a:r>
              <a:rPr lang="fr-FR" dirty="0"/>
              <a:t>The spatial </a:t>
            </a:r>
            <a:r>
              <a:rPr lang="fr-FR" dirty="0" err="1"/>
              <a:t>coincidence</a:t>
            </a:r>
            <a:r>
              <a:rPr lang="fr-FR" dirty="0"/>
              <a:t> </a:t>
            </a:r>
            <a:r>
              <a:rPr lang="fr-FR" dirty="0" err="1"/>
              <a:t>between</a:t>
            </a:r>
            <a:r>
              <a:rPr lang="fr-FR" dirty="0"/>
              <a:t> the maximum </a:t>
            </a:r>
            <a:r>
              <a:rPr lang="fr-FR" dirty="0" err="1"/>
              <a:t>rainfall</a:t>
            </a:r>
            <a:r>
              <a:rPr lang="fr-FR" dirty="0"/>
              <a:t> of </a:t>
            </a:r>
            <a:r>
              <a:rPr lang="fr-FR" dirty="0" err="1"/>
              <a:t>storm</a:t>
            </a:r>
            <a:r>
              <a:rPr lang="fr-FR" dirty="0"/>
              <a:t> Alex, in the Tinée </a:t>
            </a:r>
            <a:r>
              <a:rPr lang="fr-FR" dirty="0" err="1"/>
              <a:t>valley</a:t>
            </a:r>
            <a:r>
              <a:rPr lang="fr-FR" dirty="0"/>
              <a:t>, and the </a:t>
            </a:r>
            <a:r>
              <a:rPr lang="fr-FR" dirty="0" err="1"/>
              <a:t>seismic</a:t>
            </a:r>
            <a:r>
              <a:rPr lang="fr-FR" dirty="0"/>
              <a:t> </a:t>
            </a:r>
            <a:r>
              <a:rPr lang="fr-FR" dirty="0" err="1"/>
              <a:t>sequence</a:t>
            </a:r>
            <a:r>
              <a:rPr lang="fr-FR" dirty="0"/>
              <a:t> a few </a:t>
            </a:r>
            <a:r>
              <a:rPr lang="fr-FR" dirty="0" err="1"/>
              <a:t>hours</a:t>
            </a:r>
            <a:r>
              <a:rPr lang="fr-FR" dirty="0"/>
              <a:t> </a:t>
            </a:r>
            <a:r>
              <a:rPr lang="fr-FR" dirty="0" err="1"/>
              <a:t>later</a:t>
            </a:r>
            <a:r>
              <a:rPr lang="fr-FR" dirty="0"/>
              <a:t> (Figure 1A) </a:t>
            </a:r>
            <a:r>
              <a:rPr lang="fr-FR" dirty="0" err="1"/>
              <a:t>raises</a:t>
            </a:r>
            <a:r>
              <a:rPr lang="fr-FR" dirty="0"/>
              <a:t> the question </a:t>
            </a:r>
            <a:r>
              <a:rPr lang="fr-FR" dirty="0" err="1"/>
              <a:t>whether</a:t>
            </a:r>
            <a:r>
              <a:rPr lang="fr-FR" dirty="0"/>
              <a:t> the </a:t>
            </a:r>
            <a:r>
              <a:rPr lang="fr-FR" dirty="0" err="1"/>
              <a:t>earthquakes</a:t>
            </a:r>
            <a:r>
              <a:rPr lang="fr-FR" dirty="0"/>
              <a:t> </a:t>
            </a:r>
            <a:r>
              <a:rPr lang="fr-FR" dirty="0" err="1"/>
              <a:t>were</a:t>
            </a:r>
            <a:r>
              <a:rPr lang="fr-FR" dirty="0"/>
              <a:t> </a:t>
            </a:r>
            <a:r>
              <a:rPr lang="fr-FR" dirty="0" err="1"/>
              <a:t>triggered</a:t>
            </a:r>
            <a:r>
              <a:rPr lang="fr-FR" dirty="0"/>
              <a:t> by the </a:t>
            </a:r>
            <a:r>
              <a:rPr lang="fr-FR" dirty="0" err="1"/>
              <a:t>heavy</a:t>
            </a:r>
            <a:r>
              <a:rPr lang="fr-FR" dirty="0"/>
              <a:t> </a:t>
            </a:r>
            <a:r>
              <a:rPr lang="fr-FR" dirty="0" err="1"/>
              <a:t>rainfall</a:t>
            </a:r>
            <a:r>
              <a:rPr lang="fr-FR" dirty="0"/>
              <a:t>. </a:t>
            </a:r>
          </a:p>
          <a:p>
            <a:pPr marL="11113" indent="174625">
              <a:buClr>
                <a:srgbClr val="00B0F0"/>
              </a:buClr>
              <a:buFont typeface="Arial" panose="020B0604020202020204" pitchFamily="34" charset="0"/>
              <a:buChar char="•"/>
            </a:pPr>
            <a:endParaRPr lang="fr-FR" sz="1200" dirty="0"/>
          </a:p>
          <a:p>
            <a:pPr marL="11113" indent="174625">
              <a:buClr>
                <a:srgbClr val="00B0F0"/>
              </a:buClr>
              <a:buFont typeface="Arial" panose="020B0604020202020204" pitchFamily="34" charset="0"/>
              <a:buChar char="•"/>
            </a:pPr>
            <a:r>
              <a:rPr lang="fr-FR" dirty="0"/>
              <a:t>First </a:t>
            </a:r>
            <a:r>
              <a:rPr lang="fr-FR" dirty="0" err="1"/>
              <a:t>hypothesis</a:t>
            </a:r>
            <a:r>
              <a:rPr lang="fr-FR" dirty="0"/>
              <a:t> </a:t>
            </a:r>
            <a:r>
              <a:rPr lang="fr-FR" dirty="0" err="1"/>
              <a:t>is</a:t>
            </a:r>
            <a:r>
              <a:rPr lang="fr-FR" dirty="0"/>
              <a:t> a pore pressure </a:t>
            </a:r>
            <a:r>
              <a:rPr lang="fr-FR" dirty="0" err="1"/>
              <a:t>increase</a:t>
            </a:r>
            <a:r>
              <a:rPr lang="fr-FR" dirty="0"/>
              <a:t> at </a:t>
            </a:r>
            <a:r>
              <a:rPr lang="fr-FR" dirty="0" err="1"/>
              <a:t>depth</a:t>
            </a:r>
            <a:r>
              <a:rPr lang="fr-FR" dirty="0"/>
              <a:t> 205 </a:t>
            </a:r>
            <a:r>
              <a:rPr lang="fr-FR" dirty="0" err="1"/>
              <a:t>caused</a:t>
            </a:r>
            <a:r>
              <a:rPr lang="fr-FR" dirty="0"/>
              <a:t> by </a:t>
            </a:r>
            <a:r>
              <a:rPr lang="fr-FR" dirty="0" err="1"/>
              <a:t>fluid</a:t>
            </a:r>
            <a:r>
              <a:rPr lang="fr-FR" dirty="0"/>
              <a:t> migration </a:t>
            </a:r>
            <a:r>
              <a:rPr lang="fr-FR" dirty="0" err="1"/>
              <a:t>from</a:t>
            </a:r>
            <a:r>
              <a:rPr lang="fr-FR" dirty="0"/>
              <a:t> the surface </a:t>
            </a:r>
            <a:r>
              <a:rPr lang="fr-FR" dirty="0" err="1"/>
              <a:t>through</a:t>
            </a:r>
            <a:r>
              <a:rPr lang="fr-FR" dirty="0"/>
              <a:t> </a:t>
            </a:r>
            <a:r>
              <a:rPr lang="fr-FR" dirty="0" err="1"/>
              <a:t>hydraulically</a:t>
            </a:r>
            <a:r>
              <a:rPr lang="fr-FR" dirty="0"/>
              <a:t> </a:t>
            </a:r>
            <a:r>
              <a:rPr lang="fr-FR" dirty="0" err="1"/>
              <a:t>connected</a:t>
            </a:r>
            <a:r>
              <a:rPr lang="fr-FR" dirty="0"/>
              <a:t> fractures. In </a:t>
            </a:r>
            <a:r>
              <a:rPr lang="fr-FR" dirty="0" err="1"/>
              <a:t>this</a:t>
            </a:r>
            <a:r>
              <a:rPr lang="fr-FR" dirty="0"/>
              <a:t> case the time </a:t>
            </a:r>
            <a:r>
              <a:rPr lang="fr-FR" dirty="0" err="1"/>
              <a:t>lag</a:t>
            </a:r>
            <a:r>
              <a:rPr lang="fr-FR" dirty="0"/>
              <a:t> </a:t>
            </a:r>
            <a:r>
              <a:rPr lang="fr-FR" dirty="0" err="1"/>
              <a:t>between</a:t>
            </a:r>
            <a:r>
              <a:rPr lang="fr-FR" dirty="0"/>
              <a:t> </a:t>
            </a:r>
            <a:r>
              <a:rPr lang="fr-FR" dirty="0" err="1"/>
              <a:t>rainfall</a:t>
            </a:r>
            <a:r>
              <a:rPr lang="fr-FR" dirty="0"/>
              <a:t> at the surface and </a:t>
            </a:r>
            <a:r>
              <a:rPr lang="fr-FR" dirty="0" err="1"/>
              <a:t>earthquakes</a:t>
            </a:r>
            <a:r>
              <a:rPr lang="fr-FR" dirty="0"/>
              <a:t> at </a:t>
            </a:r>
            <a:r>
              <a:rPr lang="fr-FR" dirty="0" err="1"/>
              <a:t>depth</a:t>
            </a:r>
            <a:r>
              <a:rPr lang="fr-FR" dirty="0"/>
              <a:t> </a:t>
            </a:r>
            <a:r>
              <a:rPr lang="fr-FR" dirty="0" err="1"/>
              <a:t>is</a:t>
            </a:r>
            <a:r>
              <a:rPr lang="fr-FR" dirty="0"/>
              <a:t> </a:t>
            </a:r>
            <a:r>
              <a:rPr lang="fr-FR" dirty="0" err="1"/>
              <a:t>dependent</a:t>
            </a:r>
            <a:r>
              <a:rPr lang="fr-FR" dirty="0"/>
              <a:t> on the </a:t>
            </a:r>
            <a:r>
              <a:rPr lang="fr-FR" dirty="0" err="1"/>
              <a:t>hydraulic</a:t>
            </a:r>
            <a:r>
              <a:rPr lang="fr-FR" dirty="0"/>
              <a:t> </a:t>
            </a:r>
            <a:r>
              <a:rPr lang="fr-FR" dirty="0" err="1"/>
              <a:t>diffusivity</a:t>
            </a:r>
            <a:r>
              <a:rPr lang="fr-FR" dirty="0"/>
              <a:t> </a:t>
            </a:r>
            <a:r>
              <a:rPr lang="fr-FR" dirty="0" err="1"/>
              <a:t>along</a:t>
            </a:r>
            <a:r>
              <a:rPr lang="fr-FR" dirty="0"/>
              <a:t> the fractures</a:t>
            </a:r>
            <a:endParaRPr lang="en-US" sz="1200" dirty="0"/>
          </a:p>
          <a:p>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11</a:t>
            </a:fld>
            <a:endParaRPr lang="de-CH" dirty="0"/>
          </a:p>
        </p:txBody>
      </p:sp>
    </p:spTree>
    <p:extLst>
      <p:ext uri="{BB962C8B-B14F-4D97-AF65-F5344CB8AC3E}">
        <p14:creationId xmlns:p14="http://schemas.microsoft.com/office/powerpoint/2010/main" val="4043408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Erosion and accumulations – no </a:t>
            </a:r>
            <a:r>
              <a:rPr lang="fr-FR" dirty="0" err="1"/>
              <a:t>defined</a:t>
            </a:r>
            <a:r>
              <a:rPr lang="fr-FR" dirty="0"/>
              <a:t> </a:t>
            </a:r>
            <a:r>
              <a:rPr lang="fr-FR" dirty="0" err="1"/>
              <a:t>seismological</a:t>
            </a:r>
            <a:r>
              <a:rPr lang="fr-FR" dirty="0"/>
              <a:t> signature</a:t>
            </a:r>
          </a:p>
          <a:p>
            <a:r>
              <a:rPr lang="fr-FR" dirty="0" err="1"/>
              <a:t>Integrate</a:t>
            </a:r>
            <a:r>
              <a:rPr lang="fr-FR" dirty="0"/>
              <a:t> </a:t>
            </a:r>
            <a:r>
              <a:rPr lang="fr-FR" dirty="0" err="1"/>
              <a:t>strain</a:t>
            </a:r>
            <a:r>
              <a:rPr lang="fr-FR" dirty="0"/>
              <a:t> rate to </a:t>
            </a:r>
            <a:r>
              <a:rPr lang="fr-FR" dirty="0" err="1"/>
              <a:t>get</a:t>
            </a:r>
            <a:r>
              <a:rPr lang="fr-FR" dirty="0"/>
              <a:t> the </a:t>
            </a:r>
            <a:r>
              <a:rPr lang="fr-FR" dirty="0" err="1"/>
              <a:t>particle</a:t>
            </a:r>
            <a:r>
              <a:rPr lang="fr-FR" dirty="0"/>
              <a:t> motion </a:t>
            </a:r>
          </a:p>
          <a:p>
            <a:r>
              <a:rPr lang="fr-FR" dirty="0" err="1"/>
              <a:t>Impedence</a:t>
            </a:r>
            <a:r>
              <a:rPr lang="fr-FR" dirty="0"/>
              <a:t> </a:t>
            </a:r>
            <a:r>
              <a:rPr lang="fr-FR" dirty="0" err="1"/>
              <a:t>contrast</a:t>
            </a:r>
            <a:r>
              <a:rPr lang="fr-FR" dirty="0"/>
              <a:t> in </a:t>
            </a:r>
            <a:r>
              <a:rPr lang="fr-FR" dirty="0" err="1"/>
              <a:t>rehology</a:t>
            </a:r>
            <a:endParaRPr lang="fr-FR" dirty="0"/>
          </a:p>
          <a:p>
            <a:endParaRPr lang="fr-FR" dirty="0"/>
          </a:p>
          <a:p>
            <a:endParaRPr lang="fr-FR" dirty="0"/>
          </a:p>
          <a:p>
            <a:r>
              <a:rPr lang="fr-FR" sz="1200" kern="1200" dirty="0">
                <a:solidFill>
                  <a:schemeClr val="tx1"/>
                </a:solidFill>
                <a:effectLst/>
                <a:latin typeface="Arial" panose="020B0604020202020204" pitchFamily="34" charset="0"/>
                <a:ea typeface="+mn-ea"/>
                <a:cs typeface="+mn-cs"/>
              </a:rPr>
              <a:t>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supports the </a:t>
            </a:r>
            <a:r>
              <a:rPr lang="fr-FR" sz="1200" kern="1200" dirty="0" err="1">
                <a:solidFill>
                  <a:schemeClr val="tx1"/>
                </a:solidFill>
                <a:effectLst/>
                <a:latin typeface="Arial" panose="020B0604020202020204" pitchFamily="34" charset="0"/>
                <a:ea typeface="+mn-ea"/>
                <a:cs typeface="+mn-cs"/>
              </a:rPr>
              <a:t>fact</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that</a:t>
            </a:r>
            <a:r>
              <a:rPr lang="fr-FR" sz="1200" kern="1200" dirty="0">
                <a:solidFill>
                  <a:schemeClr val="tx1"/>
                </a:solidFill>
                <a:effectLst/>
                <a:latin typeface="Arial" panose="020B0604020202020204" pitchFamily="34" charset="0"/>
                <a:ea typeface="+mn-ea"/>
                <a:cs typeface="+mn-cs"/>
              </a:rPr>
              <a:t> local water 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or </a:t>
            </a:r>
            <a:r>
              <a:rPr lang="fr-FR" sz="1200" kern="1200" dirty="0" err="1">
                <a:solidFill>
                  <a:schemeClr val="tx1"/>
                </a:solidFill>
                <a:effectLst/>
                <a:latin typeface="Arial" panose="020B0604020202020204" pitchFamily="34" charset="0"/>
                <a:ea typeface="+mn-ea"/>
                <a:cs typeface="+mn-cs"/>
              </a:rPr>
              <a:t>bed</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shear</a:t>
            </a:r>
            <a:r>
              <a:rPr lang="fr-FR" sz="1200" kern="1200" dirty="0">
                <a:solidFill>
                  <a:schemeClr val="tx1"/>
                </a:solidFill>
                <a:effectLst/>
                <a:latin typeface="Arial" panose="020B0604020202020204" pitchFamily="34" charset="0"/>
                <a:ea typeface="+mn-ea"/>
                <a:cs typeface="+mn-cs"/>
              </a:rPr>
              <a:t> stress </a:t>
            </a:r>
            <a:r>
              <a:rPr lang="fr-FR" sz="1200" kern="1200" dirty="0" err="1">
                <a:solidFill>
                  <a:schemeClr val="tx1"/>
                </a:solidFill>
                <a:effectLst/>
                <a:latin typeface="Arial" panose="020B0604020202020204" pitchFamily="34" charset="0"/>
                <a:ea typeface="+mn-ea"/>
                <a:cs typeface="+mn-cs"/>
              </a:rPr>
              <a:t>can</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be</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inverted</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from</a:t>
            </a:r>
            <a:endParaRPr lang="fr-FR" sz="1200" kern="1200" dirty="0">
              <a:solidFill>
                <a:schemeClr val="tx1"/>
              </a:solidFill>
              <a:effectLst/>
              <a:latin typeface="Arial" panose="020B0604020202020204" pitchFamily="34" charset="0"/>
              <a:ea typeface="+mn-ea"/>
              <a:cs typeface="+mn-cs"/>
            </a:endParaRPr>
          </a:p>
          <a:p>
            <a:r>
              <a:rPr lang="fr-FR" sz="1200" kern="1200" dirty="0" err="1">
                <a:solidFill>
                  <a:schemeClr val="tx1"/>
                </a:solidFill>
                <a:effectLst/>
                <a:latin typeface="Arial" panose="020B0604020202020204" pitchFamily="34" charset="0"/>
                <a:ea typeface="+mn-ea"/>
                <a:cs typeface="+mn-cs"/>
              </a:rPr>
              <a:t>seismic</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measurements</a:t>
            </a:r>
            <a:r>
              <a:rPr lang="fr-FR" sz="1200" kern="1200" dirty="0">
                <a:solidFill>
                  <a:schemeClr val="tx1"/>
                </a:solidFill>
                <a:effectLst/>
                <a:latin typeface="Arial" panose="020B0604020202020204" pitchFamily="34" charset="0"/>
                <a:ea typeface="+mn-ea"/>
                <a:cs typeface="+mn-cs"/>
              </a:rPr>
              <a:t>.</a:t>
            </a:r>
          </a:p>
          <a:p>
            <a:endParaRPr lang="fr-FR" dirty="0"/>
          </a:p>
          <a:p>
            <a:endParaRPr lang="fr-FR" dirty="0"/>
          </a:p>
          <a:p>
            <a:r>
              <a:rPr lang="fr-FR" dirty="0" err="1"/>
              <a:t>Advacnes</a:t>
            </a:r>
            <a:r>
              <a:rPr lang="fr-FR" dirty="0"/>
              <a:t> in </a:t>
            </a:r>
            <a:r>
              <a:rPr lang="fr-FR" dirty="0" err="1"/>
              <a:t>acquition</a:t>
            </a:r>
            <a:r>
              <a:rPr lang="fr-FR" dirty="0"/>
              <a:t> and </a:t>
            </a:r>
            <a:r>
              <a:rPr lang="fr-FR" dirty="0" err="1"/>
              <a:t>processing</a:t>
            </a:r>
            <a:r>
              <a:rPr lang="fr-FR" dirty="0"/>
              <a:t> </a:t>
            </a:r>
            <a:r>
              <a:rPr lang="fr-FR" dirty="0" err="1"/>
              <a:t>method</a:t>
            </a:r>
            <a:r>
              <a:rPr lang="fr-FR" dirty="0"/>
              <a:t> </a:t>
            </a:r>
            <a:r>
              <a:rPr lang="fr-FR" dirty="0" err="1"/>
              <a:t>allow</a:t>
            </a:r>
            <a:r>
              <a:rPr lang="fr-FR" dirty="0"/>
              <a:t> to </a:t>
            </a:r>
            <a:r>
              <a:rPr lang="fr-FR" dirty="0" err="1"/>
              <a:t>better</a:t>
            </a:r>
            <a:r>
              <a:rPr lang="fr-FR" dirty="0"/>
              <a:t> monitor mass </a:t>
            </a:r>
            <a:r>
              <a:rPr lang="fr-FR" dirty="0" err="1"/>
              <a:t>movement</a:t>
            </a:r>
            <a:r>
              <a:rPr lang="fr-FR" dirty="0"/>
              <a:t> </a:t>
            </a:r>
            <a:r>
              <a:rPr lang="fr-FR" dirty="0" err="1"/>
              <a:t>processes</a:t>
            </a:r>
            <a:r>
              <a:rPr lang="fr-FR" dirty="0"/>
              <a:t> </a:t>
            </a:r>
          </a:p>
          <a:p>
            <a:r>
              <a:rPr lang="fr-FR" dirty="0" err="1"/>
              <a:t>Combining</a:t>
            </a:r>
            <a:r>
              <a:rPr lang="fr-FR" dirty="0"/>
              <a:t> DAS </a:t>
            </a:r>
            <a:r>
              <a:rPr lang="fr-FR" dirty="0" err="1"/>
              <a:t>measurements</a:t>
            </a:r>
            <a:r>
              <a:rPr lang="fr-FR" dirty="0"/>
              <a:t> </a:t>
            </a:r>
            <a:r>
              <a:rPr lang="fr-FR" dirty="0" err="1"/>
              <a:t>with</a:t>
            </a:r>
            <a:r>
              <a:rPr lang="fr-FR" dirty="0"/>
              <a:t> Machine </a:t>
            </a:r>
            <a:r>
              <a:rPr lang="fr-FR" dirty="0" err="1"/>
              <a:t>learnin</a:t>
            </a:r>
            <a:endParaRPr lang="fr-FR" dirty="0"/>
          </a:p>
          <a:p>
            <a:endParaRPr lang="fr-FR" dirty="0"/>
          </a:p>
          <a:p>
            <a:endParaRPr lang="fr-FR" dirty="0"/>
          </a:p>
          <a:p>
            <a:r>
              <a:rPr lang="fr-FR" dirty="0"/>
              <a:t>Dense </a:t>
            </a:r>
            <a:r>
              <a:rPr lang="fr-FR" dirty="0" err="1"/>
              <a:t>arrays</a:t>
            </a:r>
            <a:r>
              <a:rPr lang="fr-FR" dirty="0"/>
              <a:t>! The </a:t>
            </a:r>
            <a:r>
              <a:rPr lang="fr-FR" dirty="0" err="1"/>
              <a:t>advantage</a:t>
            </a:r>
            <a:r>
              <a:rPr lang="fr-FR" dirty="0"/>
              <a:t> of </a:t>
            </a:r>
            <a:r>
              <a:rPr lang="fr-FR" dirty="0" err="1"/>
              <a:t>having</a:t>
            </a:r>
            <a:r>
              <a:rPr lang="fr-FR" dirty="0"/>
              <a:t> multiple </a:t>
            </a:r>
            <a:r>
              <a:rPr lang="fr-FR" dirty="0" err="1"/>
              <a:t>sensors</a:t>
            </a:r>
            <a:r>
              <a:rPr lang="fr-FR" dirty="0"/>
              <a:t>. </a:t>
            </a:r>
          </a:p>
          <a:p>
            <a:endParaRPr lang="fr-FR" dirty="0"/>
          </a:p>
          <a:p>
            <a:r>
              <a:rPr lang="fr-FR" dirty="0"/>
              <a:t>DAS, w</a:t>
            </a:r>
          </a:p>
        </p:txBody>
      </p:sp>
      <p:sp>
        <p:nvSpPr>
          <p:cNvPr id="4" name="Slide Number Placeholder 3"/>
          <p:cNvSpPr>
            <a:spLocks noGrp="1"/>
          </p:cNvSpPr>
          <p:nvPr>
            <p:ph type="sldNum" sz="quarter" idx="5"/>
          </p:nvPr>
        </p:nvSpPr>
        <p:spPr/>
        <p:txBody>
          <a:bodyPr/>
          <a:lstStyle/>
          <a:p>
            <a:fld id="{A51C0C35-A9A2-4EFD-9BAF-1E52E29E03D1}" type="slidenum">
              <a:rPr lang="de-CH" smtClean="0"/>
              <a:pPr/>
              <a:t>12</a:t>
            </a:fld>
            <a:endParaRPr lang="de-CH" dirty="0"/>
          </a:p>
        </p:txBody>
      </p:sp>
    </p:spTree>
    <p:extLst>
      <p:ext uri="{BB962C8B-B14F-4D97-AF65-F5344CB8AC3E}">
        <p14:creationId xmlns:p14="http://schemas.microsoft.com/office/powerpoint/2010/main" val="45759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b="1" dirty="0" err="1"/>
              <a:t>inital</a:t>
            </a:r>
            <a:r>
              <a:rPr lang="en-US" sz="1200" b="1" dirty="0"/>
              <a:t> phase</a:t>
            </a:r>
            <a:r>
              <a:rPr lang="en-US" sz="1200" dirty="0"/>
              <a:t> of the flood (~12:00-15:00) seems to be dominated by (coarse) </a:t>
            </a:r>
            <a:r>
              <a:rPr lang="en-US" sz="1200" b="1" dirty="0"/>
              <a:t>bedload transport</a:t>
            </a:r>
            <a:r>
              <a:rPr lang="en-US" sz="1200" dirty="0"/>
              <a:t> and/or strong sediment supply to the river</a:t>
            </a:r>
          </a:p>
          <a:p>
            <a:endParaRPr lang="en-US" sz="1200" dirty="0"/>
          </a:p>
          <a:p>
            <a:r>
              <a:rPr lang="fr-FR" sz="1200" b="0" i="0" kern="1200" dirty="0">
                <a:solidFill>
                  <a:schemeClr val="tx1"/>
                </a:solidFill>
                <a:effectLst/>
                <a:latin typeface="Arial" panose="020B0604020202020204" pitchFamily="34" charset="0"/>
                <a:ea typeface="+mn-ea"/>
                <a:cs typeface="+mn-cs"/>
              </a:rPr>
              <a:t> the </a:t>
            </a:r>
            <a:r>
              <a:rPr lang="fr-FR" sz="1200" b="0" i="0" kern="1200" dirty="0" err="1">
                <a:solidFill>
                  <a:schemeClr val="tx1"/>
                </a:solidFill>
                <a:effectLst/>
                <a:latin typeface="Arial" panose="020B0604020202020204" pitchFamily="34" charset="0"/>
                <a:ea typeface="+mn-ea"/>
                <a:cs typeface="+mn-cs"/>
              </a:rPr>
              <a:t>upper</a:t>
            </a:r>
            <a:r>
              <a:rPr lang="fr-FR" sz="1200" b="0" i="0" kern="1200" dirty="0">
                <a:solidFill>
                  <a:schemeClr val="tx1"/>
                </a:solidFill>
                <a:effectLst/>
                <a:latin typeface="Arial" panose="020B0604020202020204" pitchFamily="34" charset="0"/>
                <a:ea typeface="+mn-ea"/>
                <a:cs typeface="+mn-cs"/>
              </a:rPr>
              <a:t> part of </a:t>
            </a:r>
            <a:r>
              <a:rPr lang="fr-FR" sz="1200" b="0" i="0" kern="1200" dirty="0" err="1">
                <a:solidFill>
                  <a:schemeClr val="tx1"/>
                </a:solidFill>
                <a:effectLst/>
                <a:latin typeface="Arial" panose="020B0604020202020204" pitchFamily="34" charset="0"/>
                <a:ea typeface="+mn-ea"/>
                <a:cs typeface="+mn-cs"/>
              </a:rPr>
              <a:t>mountain</a:t>
            </a:r>
            <a:r>
              <a:rPr lang="fr-FR" sz="1200" b="0" i="0" kern="1200" dirty="0">
                <a:solidFill>
                  <a:schemeClr val="tx1"/>
                </a:solidFill>
                <a:effectLst/>
                <a:latin typeface="Arial" panose="020B0604020202020204" pitchFamily="34" charset="0"/>
                <a:ea typeface="+mn-ea"/>
                <a:cs typeface="+mn-cs"/>
              </a:rPr>
              <a:t> river </a:t>
            </a:r>
            <a:r>
              <a:rPr lang="fr-FR" sz="1200" b="0" i="0" kern="1200" dirty="0" err="1">
                <a:solidFill>
                  <a:schemeClr val="tx1"/>
                </a:solidFill>
                <a:effectLst/>
                <a:latin typeface="Arial" panose="020B0604020202020204" pitchFamily="34" charset="0"/>
                <a:ea typeface="+mn-ea"/>
                <a:cs typeface="+mn-cs"/>
              </a:rPr>
              <a:t>catchments</a:t>
            </a:r>
            <a:r>
              <a:rPr lang="fr-FR" sz="1200" b="0" i="0" kern="1200" dirty="0">
                <a:solidFill>
                  <a:schemeClr val="tx1"/>
                </a:solidFill>
                <a:effectLst/>
                <a:latin typeface="Arial" panose="020B0604020202020204" pitchFamily="34" charset="0"/>
                <a:ea typeface="+mn-ea"/>
                <a:cs typeface="+mn-cs"/>
              </a:rPr>
              <a:t>, large </a:t>
            </a:r>
            <a:r>
              <a:rPr lang="fr-FR" sz="1200" b="0" i="0" kern="1200" dirty="0" err="1">
                <a:solidFill>
                  <a:schemeClr val="tx1"/>
                </a:solidFill>
                <a:effectLst/>
                <a:latin typeface="Arial" panose="020B0604020202020204" pitchFamily="34" charset="0"/>
                <a:ea typeface="+mn-ea"/>
                <a:cs typeface="+mn-cs"/>
              </a:rPr>
              <a:t>amounts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loose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debris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produced</a:t>
            </a:r>
            <a:r>
              <a:rPr lang="fr-FR" sz="1200" b="0" i="0" kern="1200" dirty="0">
                <a:solidFill>
                  <a:schemeClr val="tx1"/>
                </a:solidFill>
                <a:effectLst/>
                <a:latin typeface="Arial" panose="020B0604020202020204" pitchFamily="34" charset="0"/>
                <a:ea typeface="+mn-ea"/>
                <a:cs typeface="+mn-cs"/>
              </a:rPr>
              <a:t> by mass </a:t>
            </a:r>
            <a:r>
              <a:rPr lang="fr-FR" sz="1200" b="0" i="0" kern="1200" dirty="0" err="1">
                <a:solidFill>
                  <a:schemeClr val="tx1"/>
                </a:solidFill>
                <a:effectLst/>
                <a:latin typeface="Arial" panose="020B0604020202020204" pitchFamily="34" charset="0"/>
                <a:ea typeface="+mn-ea"/>
                <a:cs typeface="+mn-cs"/>
              </a:rPr>
              <a:t>wasting</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can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accumulate</a:t>
            </a:r>
            <a:r>
              <a:rPr lang="fr-FR" sz="1200" b="0" i="0" kern="1200" dirty="0">
                <a:solidFill>
                  <a:schemeClr val="tx1"/>
                </a:solidFill>
                <a:effectLst/>
                <a:latin typeface="Arial" panose="020B0604020202020204" pitchFamily="34" charset="0"/>
                <a:ea typeface="+mn-ea"/>
                <a:cs typeface="+mn-cs"/>
              </a:rPr>
              <a:t> at the base of </a:t>
            </a:r>
            <a:r>
              <a:rPr lang="fr-FR" sz="1200" b="0" i="0" kern="1200" dirty="0" err="1">
                <a:solidFill>
                  <a:schemeClr val="tx1"/>
                </a:solidFill>
                <a:effectLst/>
                <a:latin typeface="Arial" panose="020B0604020202020204" pitchFamily="34" charset="0"/>
                <a:ea typeface="+mn-ea"/>
                <a:cs typeface="+mn-cs"/>
              </a:rPr>
              <a:t>slopes</a:t>
            </a:r>
            <a:r>
              <a:rPr lang="fr-FR" sz="1200" b="0" i="0" kern="1200" dirty="0">
                <a:solidFill>
                  <a:schemeClr val="tx1"/>
                </a:solidFill>
                <a:effectLst/>
                <a:latin typeface="Arial" panose="020B0604020202020204" pitchFamily="34" charset="0"/>
                <a:ea typeface="+mn-ea"/>
                <a:cs typeface="+mn-cs"/>
              </a:rPr>
              <a:t> and </a:t>
            </a:r>
            <a:r>
              <a:rPr lang="fr-FR" sz="1200" b="0" i="0" kern="1200" dirty="0" err="1">
                <a:solidFill>
                  <a:schemeClr val="tx1"/>
                </a:solidFill>
                <a:effectLst/>
                <a:latin typeface="Arial" panose="020B0604020202020204" pitchFamily="34" charset="0"/>
                <a:ea typeface="+mn-ea"/>
                <a:cs typeface="+mn-cs"/>
              </a:rPr>
              <a:t>cliffs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Sudden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destabilizations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deposits</a:t>
            </a:r>
            <a:r>
              <a:rPr lang="fr-FR" sz="1200" b="0" i="0" kern="1200" dirty="0">
                <a:solidFill>
                  <a:schemeClr val="tx1"/>
                </a:solidFill>
                <a:effectLst/>
                <a:latin typeface="Arial" panose="020B0604020202020204" pitchFamily="34" charset="0"/>
                <a:ea typeface="+mn-ea"/>
                <a:cs typeface="+mn-cs"/>
              </a:rPr>
              <a:t> are </a:t>
            </a:r>
            <a:r>
              <a:rPr lang="fr-FR" sz="1200" b="0" i="0" kern="1200" dirty="0" err="1">
                <a:solidFill>
                  <a:schemeClr val="tx1"/>
                </a:solidFill>
                <a:effectLst/>
                <a:latin typeface="Arial" panose="020B0604020202020204" pitchFamily="34" charset="0"/>
                <a:ea typeface="+mn-ea"/>
                <a:cs typeface="+mn-cs"/>
              </a:rPr>
              <a:t>thought</a:t>
            </a:r>
            <a:r>
              <a:rPr lang="fr-FR" sz="1200" b="0" i="0" kern="1200" dirty="0">
                <a:solidFill>
                  <a:schemeClr val="tx1"/>
                </a:solidFill>
                <a:effectLst/>
                <a:latin typeface="Arial" panose="020B0604020202020204" pitchFamily="34" charset="0"/>
                <a:ea typeface="+mn-ea"/>
                <a:cs typeface="+mn-cs"/>
              </a:rPr>
              <a:t> to trigger </a:t>
            </a:r>
            <a:r>
              <a:rPr lang="fr-FR" sz="1200" b="0" i="0" kern="1200" dirty="0" err="1">
                <a:solidFill>
                  <a:schemeClr val="tx1"/>
                </a:solidFill>
                <a:effectLst/>
                <a:latin typeface="Arial" panose="020B0604020202020204" pitchFamily="34" charset="0"/>
                <a:ea typeface="+mn-ea"/>
                <a:cs typeface="+mn-cs"/>
              </a:rPr>
              <a:t>energetic</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may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travel</a:t>
            </a:r>
            <a:r>
              <a:rPr lang="fr-FR" sz="1200" b="0" i="0" kern="1200" dirty="0">
                <a:solidFill>
                  <a:schemeClr val="tx1"/>
                </a:solidFill>
                <a:effectLst/>
                <a:latin typeface="Arial" panose="020B0604020202020204" pitchFamily="34" charset="0"/>
                <a:ea typeface="+mn-ea"/>
                <a:cs typeface="+mn-cs"/>
              </a:rPr>
              <a:t> in </a:t>
            </a:r>
            <a:r>
              <a:rPr lang="fr-FR" sz="1200" b="0" i="0" kern="1200" dirty="0" err="1">
                <a:solidFill>
                  <a:schemeClr val="tx1"/>
                </a:solidFill>
                <a:effectLst/>
                <a:latin typeface="Arial" panose="020B0604020202020204" pitchFamily="34" charset="0"/>
                <a:ea typeface="+mn-ea"/>
                <a:cs typeface="+mn-cs"/>
              </a:rPr>
              <a:t>downstream</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rivers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little</a:t>
            </a:r>
            <a:r>
              <a:rPr lang="fr-FR" sz="1200" b="0" i="0" kern="1200" dirty="0">
                <a:solidFill>
                  <a:schemeClr val="tx1"/>
                </a:solidFill>
                <a:effectLst/>
                <a:latin typeface="Arial" panose="020B0604020202020204" pitchFamily="34" charset="0"/>
                <a:ea typeface="+mn-ea"/>
                <a:cs typeface="+mn-cs"/>
              </a:rPr>
              <a:t> exchange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the local </a:t>
            </a:r>
            <a:r>
              <a:rPr lang="fr-FR" sz="1200" b="0" i="0" kern="1200" dirty="0" err="1">
                <a:solidFill>
                  <a:schemeClr val="tx1"/>
                </a:solidFill>
                <a:effectLst/>
                <a:latin typeface="Arial" panose="020B0604020202020204" pitchFamily="34" charset="0"/>
                <a:ea typeface="+mn-ea"/>
                <a:cs typeface="+mn-cs"/>
              </a:rPr>
              <a:t>bed</a:t>
            </a:r>
            <a:r>
              <a:rPr lang="fr-FR" sz="1200" b="0" i="0" kern="1200" dirty="0">
                <a:solidFill>
                  <a:schemeClr val="tx1"/>
                </a:solidFill>
                <a:effectLst/>
                <a:latin typeface="Arial" panose="020B0604020202020204" pitchFamily="34" charset="0"/>
                <a:ea typeface="+mn-ea"/>
                <a:cs typeface="+mn-cs"/>
              </a:rPr>
              <a:t>. The </a:t>
            </a:r>
            <a:r>
              <a:rPr lang="fr-FR" sz="1200" b="0" i="0" kern="1200" dirty="0" err="1">
                <a:solidFill>
                  <a:schemeClr val="tx1"/>
                </a:solidFill>
                <a:effectLst/>
                <a:latin typeface="Arial" panose="020B0604020202020204" pitchFamily="34" charset="0"/>
                <a:ea typeface="+mn-ea"/>
                <a:cs typeface="+mn-cs"/>
              </a:rPr>
              <a:t>dynamics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exogenous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remain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poorly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known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because</a:t>
            </a:r>
            <a:r>
              <a:rPr lang="fr-FR" sz="1200" b="0" i="0" kern="1200" dirty="0">
                <a:solidFill>
                  <a:schemeClr val="tx1"/>
                </a:solidFill>
                <a:effectLst/>
                <a:latin typeface="Arial" panose="020B0604020202020204" pitchFamily="34" charset="0"/>
                <a:ea typeface="+mn-ea"/>
                <a:cs typeface="+mn-cs"/>
              </a:rPr>
              <a:t> direct </a:t>
            </a:r>
            <a:r>
              <a:rPr lang="fr-FR" sz="1200" b="0" i="0" kern="1200" dirty="0" err="1">
                <a:solidFill>
                  <a:schemeClr val="tx1"/>
                </a:solidFill>
                <a:effectLst/>
                <a:latin typeface="Arial" panose="020B0604020202020204" pitchFamily="34" charset="0"/>
                <a:ea typeface="+mn-ea"/>
                <a:cs typeface="+mn-cs"/>
              </a:rPr>
              <a:t>field</a:t>
            </a:r>
            <a:r>
              <a:rPr lang="fr-FR" sz="1200" b="0" i="0" kern="1200" dirty="0">
                <a:solidFill>
                  <a:schemeClr val="tx1"/>
                </a:solidFill>
                <a:effectLst/>
                <a:latin typeface="Arial" panose="020B0604020202020204" pitchFamily="34" charset="0"/>
                <a:ea typeface="+mn-ea"/>
                <a:cs typeface="+mn-cs"/>
              </a:rPr>
              <a:t> observations are </a:t>
            </a:r>
            <a:r>
              <a:rPr lang="fr-FR" sz="1200" b="0" i="0" kern="1200" dirty="0" err="1">
                <a:solidFill>
                  <a:schemeClr val="tx1"/>
                </a:solidFill>
                <a:effectLst/>
                <a:latin typeface="Arial" panose="020B0604020202020204" pitchFamily="34" charset="0"/>
                <a:ea typeface="+mn-ea"/>
                <a:cs typeface="+mn-cs"/>
              </a:rPr>
              <a:t>lacking</a:t>
            </a:r>
            <a:r>
              <a:rPr lang="fr-FR" sz="1200" b="0" i="0" kern="1200" dirty="0">
                <a:solidFill>
                  <a:schemeClr val="tx1"/>
                </a:solidFill>
                <a:effectLst/>
                <a:latin typeface="Arial" panose="020B0604020202020204" pitchFamily="34" charset="0"/>
                <a:ea typeface="+mn-ea"/>
                <a:cs typeface="+mn-cs"/>
              </a:rPr>
              <a:t>, and the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control </a:t>
            </a:r>
            <a:r>
              <a:rPr lang="fr-FR" sz="1200" b="0" i="0" kern="1200" dirty="0" err="1">
                <a:solidFill>
                  <a:schemeClr val="tx1"/>
                </a:solidFill>
                <a:effectLst/>
                <a:latin typeface="Arial" panose="020B0604020202020204" pitchFamily="34" charset="0"/>
                <a:ea typeface="+mn-ea"/>
                <a:cs typeface="+mn-cs"/>
              </a:rPr>
              <a:t>their</a:t>
            </a:r>
            <a:r>
              <a:rPr lang="fr-FR" sz="1200" b="0" i="0" kern="1200" dirty="0">
                <a:solidFill>
                  <a:schemeClr val="tx1"/>
                </a:solidFill>
                <a:effectLst/>
                <a:latin typeface="Arial" panose="020B0604020202020204" pitchFamily="34" charset="0"/>
                <a:ea typeface="+mn-ea"/>
                <a:cs typeface="+mn-cs"/>
              </a:rPr>
              <a:t> formation and propagation have </a:t>
            </a:r>
            <a:r>
              <a:rPr lang="fr-FR" sz="1200" b="0" i="0" kern="1200" dirty="0" err="1">
                <a:solidFill>
                  <a:schemeClr val="tx1"/>
                </a:solidFill>
                <a:effectLst/>
                <a:latin typeface="Arial" panose="020B0604020202020204" pitchFamily="34" charset="0"/>
                <a:ea typeface="+mn-ea"/>
                <a:cs typeface="+mn-cs"/>
              </a:rPr>
              <a:t>rarely</a:t>
            </a:r>
            <a:r>
              <a:rPr lang="fr-FR" sz="1200" b="0" i="0" kern="1200" dirty="0">
                <a:solidFill>
                  <a:schemeClr val="tx1"/>
                </a:solidFill>
                <a:effectLst/>
                <a:latin typeface="Arial" panose="020B0604020202020204" pitchFamily="34" charset="0"/>
                <a:ea typeface="+mn-ea"/>
                <a:cs typeface="+mn-cs"/>
              </a:rPr>
              <a:t> been </a:t>
            </a:r>
            <a:r>
              <a:rPr lang="fr-FR" sz="1200" b="0" i="0" kern="1200" dirty="0" err="1">
                <a:solidFill>
                  <a:schemeClr val="tx1"/>
                </a:solidFill>
                <a:effectLst/>
                <a:latin typeface="Arial" panose="020B0604020202020204" pitchFamily="34" charset="0"/>
                <a:ea typeface="+mn-ea"/>
                <a:cs typeface="+mn-cs"/>
              </a:rPr>
              <a:t>explored</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experimentally</a:t>
            </a:r>
            <a:r>
              <a:rPr lang="fr-FR" sz="1200" b="0" i="0" kern="1200" dirty="0">
                <a:solidFill>
                  <a:schemeClr val="tx1"/>
                </a:solidFill>
                <a:effectLst/>
                <a:latin typeface="Arial" panose="020B0604020202020204" pitchFamily="34" charset="0"/>
                <a:ea typeface="+mn-ea"/>
                <a:cs typeface="+mn-cs"/>
              </a:rPr>
              <a:t>.</a:t>
            </a:r>
          </a:p>
          <a:p>
            <a:endParaRPr lang="fr-FR" sz="1200" b="0" i="0" kern="1200" dirty="0">
              <a:solidFill>
                <a:schemeClr val="tx1"/>
              </a:solidFill>
              <a:effectLst/>
              <a:latin typeface="Arial" panose="020B0604020202020204" pitchFamily="34" charset="0"/>
              <a:ea typeface="+mn-ea"/>
              <a:cs typeface="+mn-cs"/>
            </a:endParaRPr>
          </a:p>
          <a:p>
            <a:r>
              <a:rPr lang="fr-FR" dirty="0"/>
              <a:t>The relative contributions of </a:t>
            </a:r>
            <a:r>
              <a:rPr lang="fr-FR" dirty="0" err="1"/>
              <a:t>low</a:t>
            </a:r>
            <a:r>
              <a:rPr lang="fr-FR" dirty="0"/>
              <a:t>- (2-10 Hz) and high- (10-45 Hz) </a:t>
            </a:r>
            <a:r>
              <a:rPr lang="fr-FR" dirty="0" err="1"/>
              <a:t>frequency</a:t>
            </a:r>
            <a:r>
              <a:rPr lang="fr-FR" dirty="0"/>
              <a:t> </a:t>
            </a:r>
            <a:r>
              <a:rPr lang="fr-FR" dirty="0" err="1"/>
              <a:t>seismic</a:t>
            </a:r>
            <a:r>
              <a:rPr lang="fr-FR" dirty="0"/>
              <a:t> power are </a:t>
            </a:r>
            <a:r>
              <a:rPr lang="fr-FR" dirty="0" err="1"/>
              <a:t>shown</a:t>
            </a:r>
            <a:r>
              <a:rPr lang="fr-FR" dirty="0"/>
              <a:t> in Figure 2G. </a:t>
            </a:r>
            <a:r>
              <a:rPr lang="fr-FR" dirty="0" err="1"/>
              <a:t>Different</a:t>
            </a:r>
            <a:r>
              <a:rPr lang="fr-FR" dirty="0"/>
              <a:t> time </a:t>
            </a:r>
            <a:r>
              <a:rPr lang="fr-FR" dirty="0" err="1"/>
              <a:t>periods</a:t>
            </a:r>
            <a:r>
              <a:rPr lang="fr-FR" dirty="0"/>
              <a:t> </a:t>
            </a:r>
            <a:r>
              <a:rPr lang="fr-FR" dirty="0" err="1"/>
              <a:t>characterized</a:t>
            </a:r>
            <a:r>
              <a:rPr lang="fr-FR" dirty="0"/>
              <a:t> by a </a:t>
            </a:r>
            <a:r>
              <a:rPr lang="fr-FR" dirty="0" err="1"/>
              <a:t>varying</a:t>
            </a:r>
            <a:r>
              <a:rPr lang="fr-FR" dirty="0"/>
              <a:t> </a:t>
            </a:r>
            <a:r>
              <a:rPr lang="fr-FR" dirty="0" err="1"/>
              <a:t>relationship</a:t>
            </a:r>
            <a:r>
              <a:rPr lang="fr-FR" dirty="0"/>
              <a:t> </a:t>
            </a:r>
            <a:r>
              <a:rPr lang="fr-FR" dirty="0" err="1"/>
              <a:t>between</a:t>
            </a:r>
            <a:r>
              <a:rPr lang="fr-FR" dirty="0"/>
              <a:t> </a:t>
            </a:r>
            <a:r>
              <a:rPr lang="fr-FR" dirty="0" err="1"/>
              <a:t>low</a:t>
            </a:r>
            <a:r>
              <a:rPr lang="fr-FR" dirty="0"/>
              <a:t> </a:t>
            </a:r>
            <a:r>
              <a:rPr lang="fr-FR" dirty="0" err="1"/>
              <a:t>frequency</a:t>
            </a:r>
            <a:r>
              <a:rPr lang="fr-FR" dirty="0"/>
              <a:t> and high </a:t>
            </a:r>
            <a:r>
              <a:rPr lang="fr-FR" dirty="0" err="1"/>
              <a:t>frequency</a:t>
            </a:r>
            <a:r>
              <a:rPr lang="fr-FR" dirty="0"/>
              <a:t> </a:t>
            </a:r>
            <a:r>
              <a:rPr lang="fr-FR" dirty="0" err="1"/>
              <a:t>seismic</a:t>
            </a:r>
            <a:r>
              <a:rPr lang="fr-FR" dirty="0"/>
              <a:t> power </a:t>
            </a:r>
            <a:r>
              <a:rPr lang="fr-FR" dirty="0" err="1"/>
              <a:t>can</a:t>
            </a:r>
            <a:r>
              <a:rPr lang="fr-FR" dirty="0"/>
              <a:t> </a:t>
            </a:r>
            <a:r>
              <a:rPr lang="fr-FR" dirty="0" err="1"/>
              <a:t>be</a:t>
            </a:r>
            <a:r>
              <a:rPr lang="fr-FR" dirty="0"/>
              <a:t> </a:t>
            </a:r>
            <a:r>
              <a:rPr lang="fr-FR" dirty="0" err="1"/>
              <a:t>identified</a:t>
            </a:r>
            <a:r>
              <a:rPr lang="fr-FR" dirty="0"/>
              <a:t>: </a:t>
            </a:r>
            <a:r>
              <a:rPr lang="fr-FR" dirty="0" err="1"/>
              <a:t>between</a:t>
            </a:r>
            <a:r>
              <a:rPr lang="fr-FR" dirty="0"/>
              <a:t> 08:30 and 10:00 UTC the </a:t>
            </a:r>
            <a:r>
              <a:rPr lang="fr-FR" dirty="0" err="1"/>
              <a:t>seismic</a:t>
            </a:r>
            <a:r>
              <a:rPr lang="fr-FR" dirty="0"/>
              <a:t> power </a:t>
            </a:r>
            <a:r>
              <a:rPr lang="fr-FR" dirty="0" err="1"/>
              <a:t>increases</a:t>
            </a:r>
            <a:r>
              <a:rPr lang="fr-FR" dirty="0"/>
              <a:t> </a:t>
            </a:r>
            <a:r>
              <a:rPr lang="fr-FR" dirty="0" err="1"/>
              <a:t>with</a:t>
            </a:r>
            <a:r>
              <a:rPr lang="fr-FR" dirty="0"/>
              <a:t> the </a:t>
            </a:r>
            <a:r>
              <a:rPr lang="fr-FR" dirty="0" err="1"/>
              <a:t>same</a:t>
            </a:r>
            <a:r>
              <a:rPr lang="fr-FR" dirty="0"/>
              <a:t> </a:t>
            </a:r>
            <a:r>
              <a:rPr lang="fr-FR" dirty="0" err="1"/>
              <a:t>velocity</a:t>
            </a:r>
            <a:r>
              <a:rPr lang="fr-FR" dirty="0"/>
              <a:t> in the </a:t>
            </a:r>
            <a:r>
              <a:rPr lang="fr-FR" dirty="0" err="1"/>
              <a:t>two-frequency</a:t>
            </a:r>
            <a:r>
              <a:rPr lang="fr-FR" dirty="0"/>
              <a:t> range (</a:t>
            </a:r>
            <a:r>
              <a:rPr lang="fr-FR" dirty="0" err="1"/>
              <a:t>slope</a:t>
            </a:r>
            <a:r>
              <a:rPr lang="fr-FR" dirty="0"/>
              <a:t> ∼1), </a:t>
            </a:r>
            <a:r>
              <a:rPr lang="fr-FR" dirty="0" err="1"/>
              <a:t>between</a:t>
            </a:r>
            <a:r>
              <a:rPr lang="fr-FR" dirty="0"/>
              <a:t> 10:00 and 16:00 UTC the high </a:t>
            </a:r>
            <a:r>
              <a:rPr lang="fr-FR" dirty="0" err="1"/>
              <a:t>frequency</a:t>
            </a:r>
            <a:r>
              <a:rPr lang="fr-FR" dirty="0"/>
              <a:t> </a:t>
            </a:r>
            <a:r>
              <a:rPr lang="fr-FR" dirty="0" err="1"/>
              <a:t>seismic</a:t>
            </a:r>
            <a:r>
              <a:rPr lang="fr-FR" dirty="0"/>
              <a:t> power </a:t>
            </a:r>
            <a:r>
              <a:rPr lang="fr-FR" dirty="0" err="1"/>
              <a:t>increases</a:t>
            </a:r>
            <a:r>
              <a:rPr lang="fr-FR" dirty="0"/>
              <a:t> </a:t>
            </a:r>
            <a:r>
              <a:rPr lang="fr-FR" dirty="0" err="1"/>
              <a:t>faster</a:t>
            </a:r>
            <a:r>
              <a:rPr lang="fr-FR" dirty="0"/>
              <a:t> (</a:t>
            </a:r>
            <a:r>
              <a:rPr lang="fr-FR" dirty="0" err="1"/>
              <a:t>slope</a:t>
            </a:r>
            <a:r>
              <a:rPr lang="fr-FR" dirty="0"/>
              <a:t> &gt;1), and </a:t>
            </a:r>
            <a:r>
              <a:rPr lang="fr-FR" dirty="0" err="1"/>
              <a:t>finally</a:t>
            </a:r>
            <a:r>
              <a:rPr lang="fr-FR" dirty="0"/>
              <a:t> </a:t>
            </a:r>
            <a:r>
              <a:rPr lang="fr-FR" dirty="0" err="1"/>
              <a:t>between</a:t>
            </a:r>
            <a:r>
              <a:rPr lang="fr-FR" dirty="0"/>
              <a:t> 16:00 UTC </a:t>
            </a:r>
            <a:r>
              <a:rPr lang="fr-FR" dirty="0" err="1"/>
              <a:t>October</a:t>
            </a:r>
            <a:r>
              <a:rPr lang="fr-FR" dirty="0"/>
              <a:t> 2 and 07:00 UTC </a:t>
            </a:r>
            <a:r>
              <a:rPr lang="fr-FR" dirty="0" err="1"/>
              <a:t>October</a:t>
            </a:r>
            <a:r>
              <a:rPr lang="fr-FR" dirty="0"/>
              <a:t> 3 the </a:t>
            </a:r>
            <a:r>
              <a:rPr lang="fr-FR" dirty="0" err="1"/>
              <a:t>seismic</a:t>
            </a:r>
            <a:r>
              <a:rPr lang="fr-FR" dirty="0"/>
              <a:t> power </a:t>
            </a:r>
            <a:r>
              <a:rPr lang="fr-FR" dirty="0" err="1"/>
              <a:t>decreases</a:t>
            </a:r>
            <a:r>
              <a:rPr lang="fr-FR" dirty="0"/>
              <a:t> </a:t>
            </a:r>
            <a:r>
              <a:rPr lang="fr-FR" dirty="0" err="1"/>
              <a:t>with</a:t>
            </a:r>
            <a:r>
              <a:rPr lang="fr-FR" dirty="0"/>
              <a:t> the </a:t>
            </a:r>
            <a:r>
              <a:rPr lang="fr-FR" dirty="0" err="1"/>
              <a:t>same</a:t>
            </a:r>
            <a:r>
              <a:rPr lang="fr-FR" dirty="0"/>
              <a:t> </a:t>
            </a:r>
            <a:r>
              <a:rPr lang="fr-FR" dirty="0" err="1"/>
              <a:t>velocity</a:t>
            </a:r>
            <a:r>
              <a:rPr lang="fr-FR" dirty="0"/>
              <a:t>. </a:t>
            </a:r>
            <a:r>
              <a:rPr lang="fr-FR" dirty="0" err="1"/>
              <a:t>We</a:t>
            </a:r>
            <a:r>
              <a:rPr lang="fr-FR" dirty="0"/>
              <a:t> </a:t>
            </a:r>
            <a:r>
              <a:rPr lang="fr-FR" dirty="0" err="1"/>
              <a:t>discuss</a:t>
            </a:r>
            <a:r>
              <a:rPr lang="fr-FR" dirty="0"/>
              <a:t> the </a:t>
            </a:r>
            <a:r>
              <a:rPr lang="fr-FR" dirty="0" err="1"/>
              <a:t>significance</a:t>
            </a:r>
            <a:r>
              <a:rPr lang="fr-FR" dirty="0"/>
              <a:t> of </a:t>
            </a:r>
            <a:r>
              <a:rPr lang="fr-FR" dirty="0" err="1"/>
              <a:t>slope</a:t>
            </a:r>
            <a:r>
              <a:rPr lang="fr-FR" dirty="0"/>
              <a:t> changes in the </a:t>
            </a:r>
            <a:r>
              <a:rPr lang="fr-FR" dirty="0" err="1"/>
              <a:t>following</a:t>
            </a:r>
            <a:r>
              <a:rPr lang="fr-FR" dirty="0"/>
              <a:t> section</a:t>
            </a:r>
          </a:p>
          <a:p>
            <a:endParaRPr lang="fr-FR" dirty="0"/>
          </a:p>
          <a:p>
            <a:r>
              <a:rPr lang="fr-FR" dirty="0" err="1"/>
              <a:t>Since</a:t>
            </a:r>
            <a:r>
              <a:rPr lang="fr-FR" dirty="0"/>
              <a:t> river flow turbulence </a:t>
            </a:r>
            <a:r>
              <a:rPr lang="fr-FR" dirty="0" err="1"/>
              <a:t>is</a:t>
            </a:r>
            <a:r>
              <a:rPr lang="fr-FR" dirty="0"/>
              <a:t> </a:t>
            </a:r>
            <a:r>
              <a:rPr lang="fr-FR" dirty="0" err="1"/>
              <a:t>expected</a:t>
            </a:r>
            <a:r>
              <a:rPr lang="fr-FR" dirty="0"/>
              <a:t> to </a:t>
            </a:r>
            <a:r>
              <a:rPr lang="fr-FR" dirty="0" err="1"/>
              <a:t>preferentially</a:t>
            </a:r>
            <a:r>
              <a:rPr lang="fr-FR" dirty="0"/>
              <a:t> </a:t>
            </a:r>
            <a:r>
              <a:rPr lang="fr-FR" dirty="0" err="1"/>
              <a:t>generate</a:t>
            </a:r>
            <a:r>
              <a:rPr lang="fr-FR" dirty="0"/>
              <a:t> </a:t>
            </a:r>
            <a:r>
              <a:rPr lang="fr-FR" dirty="0" err="1"/>
              <a:t>ground</a:t>
            </a:r>
            <a:r>
              <a:rPr lang="fr-FR" dirty="0"/>
              <a:t> motion at </a:t>
            </a:r>
            <a:r>
              <a:rPr lang="fr-FR" dirty="0" err="1"/>
              <a:t>low</a:t>
            </a:r>
            <a:r>
              <a:rPr lang="fr-FR" dirty="0"/>
              <a:t> </a:t>
            </a:r>
            <a:r>
              <a:rPr lang="fr-FR" dirty="0" err="1"/>
              <a:t>frequencies</a:t>
            </a:r>
            <a:r>
              <a:rPr lang="fr-FR" dirty="0"/>
              <a:t> </a:t>
            </a:r>
            <a:r>
              <a:rPr lang="fr-FR" dirty="0" err="1"/>
              <a:t>compared</a:t>
            </a:r>
            <a:r>
              <a:rPr lang="fr-FR" dirty="0"/>
              <a:t> to </a:t>
            </a:r>
            <a:r>
              <a:rPr lang="fr-FR" dirty="0" err="1"/>
              <a:t>bedload</a:t>
            </a:r>
            <a:r>
              <a:rPr lang="fr-FR" dirty="0"/>
              <a:t> transport (</a:t>
            </a:r>
            <a:r>
              <a:rPr lang="fr-FR" dirty="0" err="1"/>
              <a:t>e.g</a:t>
            </a:r>
            <a:r>
              <a:rPr lang="fr-FR" dirty="0"/>
              <a:t>., </a:t>
            </a:r>
            <a:r>
              <a:rPr lang="fr-FR" dirty="0" err="1"/>
              <a:t>Burtin</a:t>
            </a:r>
            <a:r>
              <a:rPr lang="fr-FR" dirty="0"/>
              <a:t> et al., 2011; </a:t>
            </a:r>
            <a:r>
              <a:rPr lang="fr-FR" dirty="0" err="1"/>
              <a:t>Schmandt</a:t>
            </a:r>
            <a:r>
              <a:rPr lang="fr-FR" dirty="0"/>
              <a:t> et al., 2013; Gimbert et al., 2014), the </a:t>
            </a:r>
            <a:r>
              <a:rPr lang="fr-FR" dirty="0" err="1"/>
              <a:t>relationships</a:t>
            </a:r>
            <a:r>
              <a:rPr lang="fr-FR" dirty="0"/>
              <a:t> </a:t>
            </a:r>
            <a:r>
              <a:rPr lang="fr-FR" dirty="0" err="1"/>
              <a:t>between</a:t>
            </a:r>
            <a:r>
              <a:rPr lang="fr-FR" dirty="0"/>
              <a:t> </a:t>
            </a:r>
            <a:r>
              <a:rPr lang="fr-FR" dirty="0" err="1"/>
              <a:t>seismic</a:t>
            </a:r>
            <a:r>
              <a:rPr lang="fr-FR" dirty="0"/>
              <a:t> power at </a:t>
            </a:r>
            <a:r>
              <a:rPr lang="fr-FR" dirty="0" err="1"/>
              <a:t>low</a:t>
            </a:r>
            <a:r>
              <a:rPr lang="fr-FR" dirty="0"/>
              <a:t> versus high </a:t>
            </a:r>
            <a:r>
              <a:rPr lang="fr-FR" dirty="0" err="1"/>
              <a:t>frequencies</a:t>
            </a:r>
            <a:r>
              <a:rPr lang="fr-FR" dirty="0"/>
              <a:t> </a:t>
            </a:r>
            <a:r>
              <a:rPr lang="fr-FR" dirty="0" err="1"/>
              <a:t>can</a:t>
            </a:r>
            <a:r>
              <a:rPr lang="fr-FR" dirty="0"/>
              <a:t> tell us </a:t>
            </a:r>
            <a:r>
              <a:rPr lang="fr-FR" dirty="0" err="1"/>
              <a:t>whether</a:t>
            </a:r>
            <a:r>
              <a:rPr lang="fr-FR" dirty="0"/>
              <a:t> </a:t>
            </a:r>
            <a:r>
              <a:rPr lang="fr-FR" dirty="0" err="1"/>
              <a:t>our</a:t>
            </a:r>
            <a:r>
              <a:rPr lang="fr-FR" dirty="0"/>
              <a:t> observations </a:t>
            </a:r>
            <a:r>
              <a:rPr lang="fr-FR" dirty="0" err="1"/>
              <a:t>may</a:t>
            </a:r>
            <a:r>
              <a:rPr lang="fr-FR" dirty="0"/>
              <a:t> </a:t>
            </a:r>
            <a:r>
              <a:rPr lang="fr-FR" dirty="0" err="1"/>
              <a:t>be</a:t>
            </a:r>
            <a:r>
              <a:rPr lang="fr-FR" dirty="0"/>
              <a:t> sensitive to </a:t>
            </a:r>
            <a:r>
              <a:rPr lang="fr-FR" dirty="0" err="1"/>
              <a:t>bedload</a:t>
            </a:r>
            <a:r>
              <a:rPr lang="fr-FR" dirty="0"/>
              <a:t> transport (</a:t>
            </a:r>
            <a:r>
              <a:rPr lang="fr-FR" dirty="0" err="1"/>
              <a:t>Bakker</a:t>
            </a:r>
            <a:r>
              <a:rPr lang="fr-FR" dirty="0"/>
              <a:t> et al., 2020). As the flood </a:t>
            </a:r>
            <a:r>
              <a:rPr lang="fr-FR" dirty="0" err="1"/>
              <a:t>develops</a:t>
            </a:r>
            <a:r>
              <a:rPr lang="fr-FR" dirty="0"/>
              <a:t> </a:t>
            </a:r>
            <a:r>
              <a:rPr lang="fr-FR" dirty="0" err="1"/>
              <a:t>we</a:t>
            </a:r>
            <a:r>
              <a:rPr lang="fr-FR" dirty="0"/>
              <a:t> observe a change in </a:t>
            </a:r>
            <a:r>
              <a:rPr lang="fr-FR" dirty="0" err="1"/>
              <a:t>scaling</a:t>
            </a:r>
            <a:r>
              <a:rPr lang="fr-FR" dirty="0"/>
              <a:t> </a:t>
            </a:r>
            <a:r>
              <a:rPr lang="fr-FR" dirty="0" err="1"/>
              <a:t>between</a:t>
            </a:r>
            <a:r>
              <a:rPr lang="fr-FR" dirty="0"/>
              <a:t> </a:t>
            </a:r>
            <a:r>
              <a:rPr lang="fr-FR" dirty="0" err="1"/>
              <a:t>low</a:t>
            </a:r>
            <a:r>
              <a:rPr lang="fr-FR" dirty="0"/>
              <a:t>- and high-</a:t>
            </a:r>
            <a:r>
              <a:rPr lang="fr-FR" dirty="0" err="1"/>
              <a:t>frequency</a:t>
            </a:r>
            <a:r>
              <a:rPr lang="fr-FR" dirty="0"/>
              <a:t> </a:t>
            </a:r>
            <a:r>
              <a:rPr lang="fr-FR" dirty="0" err="1"/>
              <a:t>seismic</a:t>
            </a:r>
            <a:r>
              <a:rPr lang="fr-FR" dirty="0"/>
              <a:t> power, </a:t>
            </a:r>
            <a:r>
              <a:rPr lang="fr-FR" dirty="0" err="1"/>
              <a:t>materialized</a:t>
            </a:r>
            <a:r>
              <a:rPr lang="fr-FR" dirty="0"/>
              <a:t> by a transition 170 </a:t>
            </a:r>
            <a:r>
              <a:rPr lang="fr-FR" dirty="0" err="1"/>
              <a:t>from</a:t>
            </a:r>
            <a:r>
              <a:rPr lang="fr-FR" dirty="0"/>
              <a:t> a 0.8 to a 1.3 </a:t>
            </a:r>
            <a:r>
              <a:rPr lang="fr-FR" dirty="0" err="1"/>
              <a:t>scaling</a:t>
            </a:r>
            <a:r>
              <a:rPr lang="fr-FR" dirty="0"/>
              <a:t> </a:t>
            </a:r>
            <a:r>
              <a:rPr lang="fr-FR" dirty="0" err="1"/>
              <a:t>exponent</a:t>
            </a:r>
            <a:r>
              <a:rPr lang="fr-FR" dirty="0"/>
              <a:t> as high </a:t>
            </a:r>
            <a:r>
              <a:rPr lang="fr-FR" dirty="0" err="1"/>
              <a:t>frequency</a:t>
            </a:r>
            <a:r>
              <a:rPr lang="fr-FR" dirty="0"/>
              <a:t> </a:t>
            </a:r>
            <a:r>
              <a:rPr lang="fr-FR" dirty="0" err="1"/>
              <a:t>seismic</a:t>
            </a:r>
            <a:r>
              <a:rPr lang="fr-FR" dirty="0"/>
              <a:t> power </a:t>
            </a:r>
            <a:r>
              <a:rPr lang="fr-FR" dirty="0" err="1"/>
              <a:t>becomes</a:t>
            </a:r>
            <a:r>
              <a:rPr lang="fr-FR" dirty="0"/>
              <a:t> </a:t>
            </a:r>
            <a:r>
              <a:rPr lang="fr-FR" dirty="0" err="1"/>
              <a:t>higher</a:t>
            </a:r>
            <a:r>
              <a:rPr lang="fr-FR" dirty="0"/>
              <a:t> </a:t>
            </a:r>
            <a:r>
              <a:rPr lang="fr-FR" dirty="0" err="1"/>
              <a:t>than</a:t>
            </a:r>
            <a:r>
              <a:rPr lang="fr-FR" dirty="0"/>
              <a:t> -158dB (Figure 2G). </a:t>
            </a:r>
            <a:r>
              <a:rPr lang="fr-FR" dirty="0" err="1"/>
              <a:t>We</a:t>
            </a:r>
            <a:r>
              <a:rPr lang="fr-FR" dirty="0"/>
              <a:t> </a:t>
            </a:r>
            <a:r>
              <a:rPr lang="fr-FR" dirty="0" err="1"/>
              <a:t>interpret</a:t>
            </a:r>
            <a:r>
              <a:rPr lang="fr-FR" dirty="0"/>
              <a:t> ´ </a:t>
            </a:r>
            <a:r>
              <a:rPr lang="fr-FR" dirty="0" err="1"/>
              <a:t>this</a:t>
            </a:r>
            <a:r>
              <a:rPr lang="fr-FR" dirty="0"/>
              <a:t> observation as an indication </a:t>
            </a:r>
            <a:r>
              <a:rPr lang="fr-FR" dirty="0" err="1"/>
              <a:t>that</a:t>
            </a:r>
            <a:r>
              <a:rPr lang="fr-FR" dirty="0"/>
              <a:t> high </a:t>
            </a:r>
            <a:r>
              <a:rPr lang="fr-FR" dirty="0" err="1"/>
              <a:t>frequency</a:t>
            </a:r>
            <a:r>
              <a:rPr lang="fr-FR" dirty="0"/>
              <a:t> </a:t>
            </a:r>
            <a:r>
              <a:rPr lang="fr-FR" dirty="0" err="1"/>
              <a:t>seismic</a:t>
            </a:r>
            <a:r>
              <a:rPr lang="fr-FR" dirty="0"/>
              <a:t> power </a:t>
            </a:r>
            <a:r>
              <a:rPr lang="fr-FR" dirty="0" err="1"/>
              <a:t>above</a:t>
            </a:r>
            <a:r>
              <a:rPr lang="fr-FR" dirty="0"/>
              <a:t> the -158dB </a:t>
            </a:r>
            <a:r>
              <a:rPr lang="fr-FR" dirty="0" err="1"/>
              <a:t>threshold</a:t>
            </a:r>
            <a:r>
              <a:rPr lang="fr-FR" dirty="0"/>
              <a:t> </a:t>
            </a:r>
            <a:r>
              <a:rPr lang="fr-FR" dirty="0" err="1"/>
              <a:t>is</a:t>
            </a:r>
            <a:r>
              <a:rPr lang="fr-FR" dirty="0"/>
              <a:t> </a:t>
            </a:r>
            <a:r>
              <a:rPr lang="fr-FR" dirty="0" err="1"/>
              <a:t>mostly</a:t>
            </a:r>
            <a:r>
              <a:rPr lang="fr-FR" dirty="0"/>
              <a:t> </a:t>
            </a:r>
            <a:r>
              <a:rPr lang="fr-FR" dirty="0" err="1"/>
              <a:t>bedload</a:t>
            </a:r>
            <a:r>
              <a:rPr lang="fr-FR" dirty="0"/>
              <a:t> </a:t>
            </a:r>
            <a:r>
              <a:rPr lang="fr-FR" dirty="0" err="1"/>
              <a:t>induced</a:t>
            </a:r>
            <a:r>
              <a:rPr lang="fr-FR" dirty="0"/>
              <a:t>. ´ This </a:t>
            </a:r>
            <a:r>
              <a:rPr lang="fr-FR" dirty="0" err="1"/>
              <a:t>is</a:t>
            </a:r>
            <a:r>
              <a:rPr lang="fr-FR" dirty="0"/>
              <a:t> consistent </a:t>
            </a:r>
            <a:r>
              <a:rPr lang="fr-FR" dirty="0" err="1"/>
              <a:t>with</a:t>
            </a:r>
            <a:r>
              <a:rPr lang="fr-FR" dirty="0"/>
              <a:t> expectation of </a:t>
            </a:r>
            <a:r>
              <a:rPr lang="fr-FR" dirty="0" err="1"/>
              <a:t>enhanced</a:t>
            </a:r>
            <a:r>
              <a:rPr lang="fr-FR" dirty="0"/>
              <a:t> </a:t>
            </a:r>
            <a:r>
              <a:rPr lang="fr-FR" dirty="0" err="1"/>
              <a:t>bedload</a:t>
            </a:r>
            <a:r>
              <a:rPr lang="fr-FR" dirty="0"/>
              <a:t> transport </a:t>
            </a:r>
            <a:r>
              <a:rPr lang="fr-FR" dirty="0" err="1"/>
              <a:t>from</a:t>
            </a:r>
            <a:r>
              <a:rPr lang="fr-FR" dirty="0"/>
              <a:t> </a:t>
            </a:r>
            <a:r>
              <a:rPr lang="fr-FR" dirty="0" err="1"/>
              <a:t>this</a:t>
            </a:r>
            <a:r>
              <a:rPr lang="fr-FR" dirty="0"/>
              <a:t> stage </a:t>
            </a:r>
            <a:r>
              <a:rPr lang="fr-FR" dirty="0" err="1"/>
              <a:t>onwards</a:t>
            </a:r>
            <a:r>
              <a:rPr lang="fr-FR" dirty="0"/>
              <a:t> due to </a:t>
            </a:r>
            <a:r>
              <a:rPr lang="fr-FR" dirty="0" err="1"/>
              <a:t>increased</a:t>
            </a:r>
            <a:r>
              <a:rPr lang="fr-FR" dirty="0"/>
              <a:t> </a:t>
            </a:r>
            <a:r>
              <a:rPr lang="fr-FR" dirty="0" err="1"/>
              <a:t>bed</a:t>
            </a:r>
            <a:r>
              <a:rPr lang="fr-FR" dirty="0"/>
              <a:t> </a:t>
            </a:r>
            <a:r>
              <a:rPr lang="fr-FR" dirty="0" err="1"/>
              <a:t>shear</a:t>
            </a:r>
            <a:r>
              <a:rPr lang="fr-FR" dirty="0"/>
              <a:t> stress and/or the activation of </a:t>
            </a:r>
            <a:r>
              <a:rPr lang="fr-FR" dirty="0" err="1"/>
              <a:t>additional</a:t>
            </a:r>
            <a:r>
              <a:rPr lang="fr-FR" dirty="0"/>
              <a:t> </a:t>
            </a:r>
            <a:r>
              <a:rPr lang="fr-FR" dirty="0" err="1"/>
              <a:t>sediment</a:t>
            </a:r>
            <a:r>
              <a:rPr lang="fr-FR" dirty="0"/>
              <a:t> </a:t>
            </a:r>
            <a:r>
              <a:rPr lang="fr-FR" dirty="0" err="1"/>
              <a:t>supply</a:t>
            </a:r>
            <a:r>
              <a:rPr lang="fr-FR" dirty="0"/>
              <a:t> sources </a:t>
            </a:r>
            <a:r>
              <a:rPr lang="fr-FR" dirty="0" err="1"/>
              <a:t>from</a:t>
            </a:r>
            <a:r>
              <a:rPr lang="fr-FR" dirty="0"/>
              <a:t> river </a:t>
            </a:r>
            <a:r>
              <a:rPr lang="fr-FR" dirty="0" err="1"/>
              <a:t>bed</a:t>
            </a:r>
            <a:r>
              <a:rPr lang="fr-FR" dirty="0"/>
              <a:t> </a:t>
            </a:r>
            <a:r>
              <a:rPr lang="fr-FR" dirty="0" err="1"/>
              <a:t>destabilization</a:t>
            </a:r>
            <a:r>
              <a:rPr lang="fr-FR" dirty="0"/>
              <a:t> or </a:t>
            </a:r>
            <a:r>
              <a:rPr lang="fr-FR" dirty="0" err="1"/>
              <a:t>bank</a:t>
            </a:r>
            <a:r>
              <a:rPr lang="fr-FR" dirty="0"/>
              <a:t> </a:t>
            </a:r>
            <a:r>
              <a:rPr lang="fr-FR" dirty="0" err="1"/>
              <a:t>erosion</a:t>
            </a:r>
            <a:r>
              <a:rPr lang="fr-FR" dirty="0"/>
              <a:t> (Cook et al., 2018). </a:t>
            </a:r>
            <a:r>
              <a:rPr lang="fr-FR" dirty="0" err="1"/>
              <a:t>Interestingly</a:t>
            </a:r>
            <a:r>
              <a:rPr lang="fr-FR" dirty="0"/>
              <a:t>, </a:t>
            </a:r>
            <a:r>
              <a:rPr lang="fr-FR" dirty="0" err="1"/>
              <a:t>after</a:t>
            </a:r>
            <a:r>
              <a:rPr lang="fr-FR" dirty="0"/>
              <a:t> </a:t>
            </a:r>
            <a:r>
              <a:rPr lang="fr-FR" dirty="0" err="1"/>
              <a:t>peak</a:t>
            </a:r>
            <a:r>
              <a:rPr lang="fr-FR" dirty="0"/>
              <a:t> </a:t>
            </a:r>
            <a:r>
              <a:rPr lang="fr-FR" dirty="0" err="1"/>
              <a:t>seismic</a:t>
            </a:r>
            <a:r>
              <a:rPr lang="fr-FR" dirty="0"/>
              <a:t> </a:t>
            </a:r>
            <a:r>
              <a:rPr lang="fr-FR" dirty="0" err="1"/>
              <a:t>energy</a:t>
            </a:r>
            <a:r>
              <a:rPr lang="fr-FR" dirty="0"/>
              <a:t> has been </a:t>
            </a:r>
            <a:r>
              <a:rPr lang="fr-FR" dirty="0" err="1"/>
              <a:t>reached</a:t>
            </a:r>
            <a:r>
              <a:rPr lang="fr-FR" dirty="0"/>
              <a:t>, high </a:t>
            </a:r>
            <a:r>
              <a:rPr lang="fr-FR" dirty="0" err="1"/>
              <a:t>frequency</a:t>
            </a:r>
            <a:r>
              <a:rPr lang="fr-FR" dirty="0"/>
              <a:t> </a:t>
            </a:r>
            <a:r>
              <a:rPr lang="fr-FR" dirty="0" err="1"/>
              <a:t>seismic</a:t>
            </a:r>
            <a:r>
              <a:rPr lang="fr-FR" dirty="0"/>
              <a:t> power drops </a:t>
            </a:r>
            <a:r>
              <a:rPr lang="fr-FR" dirty="0" err="1"/>
              <a:t>drastically</a:t>
            </a:r>
            <a:r>
              <a:rPr lang="fr-FR" dirty="0"/>
              <a:t> </a:t>
            </a:r>
            <a:r>
              <a:rPr lang="fr-FR" dirty="0" err="1"/>
              <a:t>compared</a:t>
            </a:r>
            <a:r>
              <a:rPr lang="fr-FR" dirty="0"/>
              <a:t> to </a:t>
            </a:r>
            <a:r>
              <a:rPr lang="fr-FR" dirty="0" err="1"/>
              <a:t>low</a:t>
            </a:r>
            <a:r>
              <a:rPr lang="fr-FR" dirty="0"/>
              <a:t> 175 </a:t>
            </a:r>
            <a:r>
              <a:rPr lang="fr-FR" dirty="0" err="1"/>
              <a:t>frequency</a:t>
            </a:r>
            <a:r>
              <a:rPr lang="fr-FR" dirty="0"/>
              <a:t> </a:t>
            </a:r>
            <a:r>
              <a:rPr lang="fr-FR" dirty="0" err="1"/>
              <a:t>seismic</a:t>
            </a:r>
            <a:r>
              <a:rPr lang="fr-FR" dirty="0"/>
              <a:t> power (</a:t>
            </a:r>
            <a:r>
              <a:rPr lang="fr-FR" dirty="0" err="1"/>
              <a:t>with</a:t>
            </a:r>
            <a:r>
              <a:rPr lang="fr-FR" dirty="0"/>
              <a:t> a </a:t>
            </a:r>
            <a:r>
              <a:rPr lang="fr-FR" dirty="0" err="1"/>
              <a:t>scaling</a:t>
            </a:r>
            <a:r>
              <a:rPr lang="fr-FR" dirty="0"/>
              <a:t> </a:t>
            </a:r>
            <a:r>
              <a:rPr lang="fr-FR" dirty="0" err="1"/>
              <a:t>exponent</a:t>
            </a:r>
            <a:r>
              <a:rPr lang="fr-FR" dirty="0"/>
              <a:t> of about 2), consistent </a:t>
            </a:r>
            <a:r>
              <a:rPr lang="fr-FR" dirty="0" err="1"/>
              <a:t>with</a:t>
            </a:r>
            <a:r>
              <a:rPr lang="fr-FR" dirty="0"/>
              <a:t> an abrupt </a:t>
            </a:r>
            <a:r>
              <a:rPr lang="fr-FR" dirty="0" err="1"/>
              <a:t>shut</a:t>
            </a:r>
            <a:r>
              <a:rPr lang="fr-FR" dirty="0"/>
              <a:t> down of </a:t>
            </a:r>
            <a:r>
              <a:rPr lang="fr-FR" dirty="0" err="1"/>
              <a:t>sediment</a:t>
            </a:r>
            <a:r>
              <a:rPr lang="fr-FR" dirty="0"/>
              <a:t> transport. </a:t>
            </a:r>
            <a:r>
              <a:rPr lang="fr-FR" dirty="0" err="1"/>
              <a:t>During</a:t>
            </a:r>
            <a:r>
              <a:rPr lang="fr-FR" dirty="0"/>
              <a:t> the night </a:t>
            </a:r>
            <a:r>
              <a:rPr lang="fr-FR" dirty="0" err="1"/>
              <a:t>after</a:t>
            </a:r>
            <a:r>
              <a:rPr lang="fr-FR" dirty="0"/>
              <a:t> the flood, the </a:t>
            </a:r>
            <a:r>
              <a:rPr lang="fr-FR" dirty="0" err="1"/>
              <a:t>low</a:t>
            </a:r>
            <a:r>
              <a:rPr lang="fr-FR" dirty="0"/>
              <a:t>- versus high-</a:t>
            </a:r>
            <a:r>
              <a:rPr lang="fr-FR" dirty="0" err="1"/>
              <a:t>frequency</a:t>
            </a:r>
            <a:r>
              <a:rPr lang="fr-FR" dirty="0"/>
              <a:t> power </a:t>
            </a:r>
            <a:r>
              <a:rPr lang="fr-FR" dirty="0" err="1"/>
              <a:t>scaling</a:t>
            </a:r>
            <a:r>
              <a:rPr lang="fr-FR" dirty="0"/>
              <a:t> relation </a:t>
            </a:r>
            <a:r>
              <a:rPr lang="fr-FR" dirty="0" err="1"/>
              <a:t>comes</a:t>
            </a:r>
            <a:r>
              <a:rPr lang="fr-FR" dirty="0"/>
              <a:t> back to </a:t>
            </a:r>
            <a:r>
              <a:rPr lang="fr-FR" dirty="0" err="1"/>
              <a:t>that</a:t>
            </a:r>
            <a:r>
              <a:rPr lang="fr-FR" dirty="0"/>
              <a:t> </a:t>
            </a:r>
            <a:r>
              <a:rPr lang="fr-FR" dirty="0" err="1"/>
              <a:t>observed</a:t>
            </a:r>
            <a:r>
              <a:rPr lang="fr-FR" dirty="0"/>
              <a:t> </a:t>
            </a:r>
            <a:r>
              <a:rPr lang="fr-FR" dirty="0" err="1"/>
              <a:t>during</a:t>
            </a:r>
            <a:r>
              <a:rPr lang="fr-FR" dirty="0"/>
              <a:t> the </a:t>
            </a:r>
            <a:r>
              <a:rPr lang="fr-FR" dirty="0" err="1"/>
              <a:t>early</a:t>
            </a:r>
            <a:r>
              <a:rPr lang="fr-FR" dirty="0"/>
              <a:t> </a:t>
            </a:r>
            <a:r>
              <a:rPr lang="fr-FR" dirty="0" err="1"/>
              <a:t>rising</a:t>
            </a:r>
            <a:r>
              <a:rPr lang="fr-FR" dirty="0"/>
              <a:t> phase, consistent </a:t>
            </a:r>
            <a:r>
              <a:rPr lang="fr-FR" dirty="0" err="1"/>
              <a:t>with</a:t>
            </a:r>
            <a:r>
              <a:rPr lang="fr-FR" dirty="0"/>
              <a:t> </a:t>
            </a:r>
            <a:r>
              <a:rPr lang="fr-FR" dirty="0" err="1"/>
              <a:t>higher</a:t>
            </a:r>
            <a:r>
              <a:rPr lang="fr-FR" dirty="0"/>
              <a:t> </a:t>
            </a:r>
            <a:r>
              <a:rPr lang="fr-FR" dirty="0" err="1"/>
              <a:t>frequencies</a:t>
            </a:r>
            <a:r>
              <a:rPr lang="fr-FR" dirty="0"/>
              <a:t> over </a:t>
            </a:r>
            <a:r>
              <a:rPr lang="fr-FR" dirty="0" err="1"/>
              <a:t>this</a:t>
            </a:r>
            <a:r>
              <a:rPr lang="fr-FR" dirty="0"/>
              <a:t> </a:t>
            </a:r>
            <a:r>
              <a:rPr lang="fr-FR" dirty="0" err="1"/>
              <a:t>timeframe</a:t>
            </a:r>
            <a:r>
              <a:rPr lang="fr-FR" dirty="0"/>
              <a:t> </a:t>
            </a:r>
            <a:r>
              <a:rPr lang="fr-FR" dirty="0" err="1"/>
              <a:t>getting</a:t>
            </a:r>
            <a:r>
              <a:rPr lang="fr-FR" dirty="0"/>
              <a:t> back to </a:t>
            </a:r>
            <a:r>
              <a:rPr lang="fr-FR" dirty="0" err="1"/>
              <a:t>being</a:t>
            </a:r>
            <a:r>
              <a:rPr lang="fr-FR" dirty="0"/>
              <a:t> </a:t>
            </a:r>
            <a:r>
              <a:rPr lang="fr-FR" dirty="0" err="1"/>
              <a:t>mostly</a:t>
            </a:r>
            <a:r>
              <a:rPr lang="fr-FR" dirty="0"/>
              <a:t> sensitive to water flow. </a:t>
            </a:r>
            <a:r>
              <a:rPr lang="fr-FR" dirty="0" err="1"/>
              <a:t>We</a:t>
            </a:r>
            <a:r>
              <a:rPr lang="fr-FR" dirty="0"/>
              <a:t> </a:t>
            </a:r>
            <a:r>
              <a:rPr lang="fr-FR" dirty="0" err="1"/>
              <a:t>also</a:t>
            </a:r>
            <a:r>
              <a:rPr lang="fr-FR" dirty="0"/>
              <a:t> note </a:t>
            </a:r>
            <a:r>
              <a:rPr lang="fr-FR" dirty="0" err="1"/>
              <a:t>that</a:t>
            </a:r>
            <a:r>
              <a:rPr lang="fr-FR" dirty="0"/>
              <a:t> </a:t>
            </a:r>
            <a:r>
              <a:rPr lang="fr-FR" dirty="0" err="1"/>
              <a:t>after</a:t>
            </a:r>
            <a:r>
              <a:rPr lang="fr-FR" dirty="0"/>
              <a:t> the flood, the </a:t>
            </a:r>
            <a:r>
              <a:rPr lang="fr-FR" dirty="0" err="1"/>
              <a:t>low-frequency</a:t>
            </a:r>
            <a:r>
              <a:rPr lang="fr-FR" dirty="0"/>
              <a:t> </a:t>
            </a:r>
            <a:r>
              <a:rPr lang="fr-FR" dirty="0" err="1"/>
              <a:t>seismic</a:t>
            </a:r>
            <a:r>
              <a:rPr lang="fr-FR" dirty="0"/>
              <a:t> power </a:t>
            </a:r>
            <a:r>
              <a:rPr lang="fr-FR" dirty="0" err="1"/>
              <a:t>is</a:t>
            </a:r>
            <a:r>
              <a:rPr lang="fr-FR" dirty="0"/>
              <a:t> </a:t>
            </a:r>
            <a:r>
              <a:rPr lang="fr-FR" dirty="0" err="1"/>
              <a:t>higher</a:t>
            </a:r>
            <a:r>
              <a:rPr lang="fr-FR" dirty="0"/>
              <a:t> </a:t>
            </a:r>
            <a:r>
              <a:rPr lang="fr-FR" dirty="0" err="1"/>
              <a:t>compared</a:t>
            </a:r>
            <a:r>
              <a:rPr lang="fr-FR" dirty="0"/>
              <a:t> to </a:t>
            </a:r>
            <a:r>
              <a:rPr lang="fr-FR" dirty="0" err="1"/>
              <a:t>before</a:t>
            </a:r>
            <a:r>
              <a:rPr lang="fr-FR" dirty="0"/>
              <a:t> the flood (∼10dB </a:t>
            </a:r>
            <a:r>
              <a:rPr lang="fr-FR" dirty="0" err="1"/>
              <a:t>difference</a:t>
            </a:r>
            <a:r>
              <a:rPr lang="fr-FR" dirty="0"/>
              <a:t>, ´ </a:t>
            </a:r>
            <a:r>
              <a:rPr lang="fr-FR" dirty="0" err="1"/>
              <a:t>see</a:t>
            </a:r>
            <a:r>
              <a:rPr lang="fr-FR" dirty="0"/>
              <a:t> </a:t>
            </a:r>
            <a:r>
              <a:rPr lang="fr-FR" dirty="0" err="1"/>
              <a:t>also</a:t>
            </a:r>
            <a:r>
              <a:rPr lang="fr-FR" dirty="0"/>
              <a:t> the </a:t>
            </a:r>
            <a:r>
              <a:rPr lang="fr-FR" dirty="0" err="1"/>
              <a:t>spectrogram</a:t>
            </a:r>
            <a:r>
              <a:rPr lang="fr-FR" dirty="0"/>
              <a:t> of SPIF station in Figure 1), </a:t>
            </a:r>
            <a:r>
              <a:rPr lang="fr-FR" dirty="0" err="1"/>
              <a:t>which</a:t>
            </a:r>
            <a:r>
              <a:rPr lang="fr-FR" dirty="0"/>
              <a:t> </a:t>
            </a:r>
            <a:r>
              <a:rPr lang="fr-FR" dirty="0" err="1"/>
              <a:t>could</a:t>
            </a:r>
            <a:r>
              <a:rPr lang="fr-FR" dirty="0"/>
              <a:t> </a:t>
            </a:r>
            <a:r>
              <a:rPr lang="fr-FR" dirty="0" err="1"/>
              <a:t>be</a:t>
            </a:r>
            <a:r>
              <a:rPr lang="fr-FR" dirty="0"/>
              <a:t> due to flood-</a:t>
            </a:r>
            <a:r>
              <a:rPr lang="fr-FR" dirty="0" err="1"/>
              <a:t>induced</a:t>
            </a:r>
            <a:r>
              <a:rPr lang="fr-FR" dirty="0"/>
              <a:t> changes in river </a:t>
            </a:r>
            <a:r>
              <a:rPr lang="fr-FR" dirty="0" err="1"/>
              <a:t>bed</a:t>
            </a:r>
            <a:r>
              <a:rPr lang="fr-FR" dirty="0"/>
              <a:t> </a:t>
            </a:r>
            <a:r>
              <a:rPr lang="fr-FR" dirty="0" err="1"/>
              <a:t>geometry</a:t>
            </a:r>
            <a:r>
              <a:rPr lang="fr-FR" dirty="0"/>
              <a:t> 180 and/or flow conditions (</a:t>
            </a:r>
            <a:r>
              <a:rPr lang="fr-FR" dirty="0" err="1"/>
              <a:t>e.g</a:t>
            </a:r>
            <a:r>
              <a:rPr lang="fr-FR" dirty="0"/>
              <a:t>. river </a:t>
            </a:r>
            <a:r>
              <a:rPr lang="fr-FR" dirty="0" err="1"/>
              <a:t>roughness</a:t>
            </a:r>
            <a:r>
              <a:rPr lang="fr-FR" dirty="0"/>
              <a:t>, Roth et al. (2017)) </a:t>
            </a:r>
            <a:r>
              <a:rPr lang="fr-FR" dirty="0" err="1"/>
              <a:t>that</a:t>
            </a:r>
            <a:r>
              <a:rPr lang="fr-FR" dirty="0"/>
              <a:t> </a:t>
            </a:r>
            <a:r>
              <a:rPr lang="fr-FR" dirty="0" err="1"/>
              <a:t>may</a:t>
            </a:r>
            <a:r>
              <a:rPr lang="fr-FR" dirty="0"/>
              <a:t> </a:t>
            </a:r>
            <a:r>
              <a:rPr lang="fr-FR" dirty="0" err="1"/>
              <a:t>preferentially</a:t>
            </a:r>
            <a:r>
              <a:rPr lang="fr-FR" dirty="0"/>
              <a:t> affect </a:t>
            </a:r>
            <a:r>
              <a:rPr lang="fr-FR" dirty="0" err="1"/>
              <a:t>low</a:t>
            </a:r>
            <a:r>
              <a:rPr lang="fr-FR" dirty="0"/>
              <a:t> </a:t>
            </a:r>
            <a:r>
              <a:rPr lang="fr-FR" dirty="0" err="1"/>
              <a:t>frequency</a:t>
            </a:r>
            <a:r>
              <a:rPr lang="fr-FR" dirty="0"/>
              <a:t> power.</a:t>
            </a:r>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13</a:t>
            </a:fld>
            <a:endParaRPr lang="de-CH" dirty="0"/>
          </a:p>
        </p:txBody>
      </p:sp>
    </p:spTree>
    <p:extLst>
      <p:ext uri="{BB962C8B-B14F-4D97-AF65-F5344CB8AC3E}">
        <p14:creationId xmlns:p14="http://schemas.microsoft.com/office/powerpoint/2010/main" val="163090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a:t>
            </a:r>
            <a:r>
              <a:rPr lang="fr-FR" dirty="0" err="1"/>
              <a:t>torrential</a:t>
            </a:r>
            <a:r>
              <a:rPr lang="fr-FR" dirty="0"/>
              <a:t> </a:t>
            </a:r>
            <a:r>
              <a:rPr lang="fr-FR" dirty="0" err="1"/>
              <a:t>rains</a:t>
            </a:r>
            <a:r>
              <a:rPr lang="fr-FR" dirty="0"/>
              <a:t> </a:t>
            </a:r>
            <a:r>
              <a:rPr lang="fr-FR" dirty="0" err="1"/>
              <a:t>triggered</a:t>
            </a:r>
            <a:r>
              <a:rPr lang="fr-FR" dirty="0"/>
              <a:t> </a:t>
            </a:r>
            <a:r>
              <a:rPr lang="fr-FR" dirty="0" err="1"/>
              <a:t>hazardous</a:t>
            </a:r>
            <a:r>
              <a:rPr lang="fr-FR" dirty="0"/>
              <a:t> flash </a:t>
            </a:r>
            <a:r>
              <a:rPr lang="fr-FR" dirty="0" err="1"/>
              <a:t>floods</a:t>
            </a:r>
            <a:r>
              <a:rPr lang="fr-FR" dirty="0"/>
              <a:t> and </a:t>
            </a:r>
            <a:r>
              <a:rPr lang="fr-FR" dirty="0" err="1"/>
              <a:t>landslides</a:t>
            </a:r>
            <a:r>
              <a:rPr lang="fr-FR" dirty="0"/>
              <a:t> of an </a:t>
            </a:r>
            <a:r>
              <a:rPr lang="fr-FR" dirty="0" err="1"/>
              <a:t>intensity</a:t>
            </a:r>
            <a:r>
              <a:rPr lang="fr-FR" dirty="0"/>
              <a:t> and spatial </a:t>
            </a:r>
            <a:r>
              <a:rPr lang="fr-FR" dirty="0" err="1"/>
              <a:t>extent</a:t>
            </a:r>
            <a:r>
              <a:rPr lang="fr-FR" dirty="0"/>
              <a:t> </a:t>
            </a:r>
            <a:r>
              <a:rPr lang="fr-FR" dirty="0" err="1"/>
              <a:t>that</a:t>
            </a:r>
            <a:r>
              <a:rPr lang="fr-FR" dirty="0"/>
              <a:t> have </a:t>
            </a:r>
            <a:r>
              <a:rPr lang="fr-FR" dirty="0" err="1"/>
              <a:t>never</a:t>
            </a:r>
            <a:r>
              <a:rPr lang="fr-FR" dirty="0"/>
              <a:t> been </a:t>
            </a:r>
            <a:r>
              <a:rPr lang="fr-FR" dirty="0" err="1"/>
              <a:t>observed</a:t>
            </a:r>
            <a:r>
              <a:rPr lang="fr-FR" dirty="0"/>
              <a:t> </a:t>
            </a:r>
            <a:r>
              <a:rPr lang="fr-FR" dirty="0" err="1"/>
              <a:t>yet</a:t>
            </a:r>
            <a:r>
              <a:rPr lang="fr-FR" dirty="0"/>
              <a:t> in </a:t>
            </a:r>
            <a:r>
              <a:rPr lang="fr-FR" dirty="0" err="1"/>
              <a:t>this</a:t>
            </a:r>
            <a:r>
              <a:rPr lang="fr-FR" dirty="0"/>
              <a:t> area, </a:t>
            </a:r>
            <a:r>
              <a:rPr lang="fr-FR" dirty="0" err="1"/>
              <a:t>causing</a:t>
            </a:r>
            <a:r>
              <a:rPr lang="fr-FR" dirty="0"/>
              <a:t> </a:t>
            </a:r>
            <a:r>
              <a:rPr lang="fr-FR" dirty="0" err="1"/>
              <a:t>several</a:t>
            </a:r>
            <a:r>
              <a:rPr lang="fr-FR" dirty="0"/>
              <a:t> </a:t>
            </a:r>
            <a:r>
              <a:rPr lang="fr-FR" dirty="0" err="1"/>
              <a:t>casualties</a:t>
            </a:r>
            <a:r>
              <a:rPr lang="fr-FR" dirty="0"/>
              <a:t> as </a:t>
            </a:r>
            <a:r>
              <a:rPr lang="fr-FR" dirty="0" err="1"/>
              <a:t>well</a:t>
            </a:r>
            <a:r>
              <a:rPr lang="fr-FR" dirty="0"/>
              <a:t> as large infrastructure and </a:t>
            </a:r>
            <a:r>
              <a:rPr lang="fr-FR" dirty="0" err="1"/>
              <a:t>economic</a:t>
            </a:r>
            <a:r>
              <a:rPr lang="fr-FR" dirty="0"/>
              <a:t> damage [Figure 1A,B1, 60 </a:t>
            </a:r>
            <a:r>
              <a:rPr lang="fr-FR" dirty="0" err="1"/>
              <a:t>Brigode</a:t>
            </a:r>
            <a:r>
              <a:rPr lang="fr-FR" dirty="0"/>
              <a:t> et al. (2021b)]. </a:t>
            </a:r>
          </a:p>
          <a:p>
            <a:endParaRPr lang="fr-FR" dirty="0"/>
          </a:p>
          <a:p>
            <a:r>
              <a:rPr lang="fr-FR" dirty="0"/>
              <a:t>On </a:t>
            </a:r>
            <a:r>
              <a:rPr lang="fr-FR" dirty="0" err="1"/>
              <a:t>October</a:t>
            </a:r>
            <a:r>
              <a:rPr lang="fr-FR" dirty="0"/>
              <a:t> 2, 2020, the Maritime </a:t>
            </a:r>
            <a:r>
              <a:rPr lang="fr-FR" dirty="0" err="1"/>
              <a:t>Alps</a:t>
            </a:r>
            <a:r>
              <a:rPr lang="fr-FR" dirty="0"/>
              <a:t> in </a:t>
            </a:r>
            <a:r>
              <a:rPr lang="fr-FR" dirty="0" err="1"/>
              <a:t>southern</a:t>
            </a:r>
            <a:r>
              <a:rPr lang="fr-FR" dirty="0"/>
              <a:t> France </a:t>
            </a:r>
            <a:r>
              <a:rPr lang="fr-FR" dirty="0" err="1"/>
              <a:t>were</a:t>
            </a:r>
            <a:r>
              <a:rPr lang="fr-FR" dirty="0"/>
              <a:t> </a:t>
            </a:r>
            <a:r>
              <a:rPr lang="fr-FR" dirty="0" err="1"/>
              <a:t>struck</a:t>
            </a:r>
            <a:r>
              <a:rPr lang="fr-FR" dirty="0"/>
              <a:t> by the </a:t>
            </a:r>
            <a:r>
              <a:rPr lang="fr-FR" dirty="0" err="1"/>
              <a:t>devastating</a:t>
            </a:r>
            <a:r>
              <a:rPr lang="fr-FR" dirty="0"/>
              <a:t> </a:t>
            </a:r>
            <a:r>
              <a:rPr lang="fr-FR" dirty="0" err="1"/>
              <a:t>storm</a:t>
            </a:r>
            <a:r>
              <a:rPr lang="fr-FR" dirty="0"/>
              <a:t> Alex </a:t>
            </a:r>
            <a:r>
              <a:rPr lang="fr-FR" dirty="0" err="1"/>
              <a:t>that</a:t>
            </a:r>
            <a:r>
              <a:rPr lang="fr-FR" dirty="0"/>
              <a:t> </a:t>
            </a:r>
            <a:r>
              <a:rPr lang="fr-FR" dirty="0" err="1"/>
              <a:t>caused</a:t>
            </a:r>
            <a:r>
              <a:rPr lang="fr-FR" dirty="0"/>
              <a:t> </a:t>
            </a:r>
            <a:r>
              <a:rPr lang="fr-FR" dirty="0" err="1"/>
              <a:t>locally</a:t>
            </a:r>
            <a:r>
              <a:rPr lang="fr-FR" dirty="0"/>
              <a:t> &gt;600 mm of </a:t>
            </a:r>
            <a:r>
              <a:rPr lang="fr-FR" dirty="0" err="1"/>
              <a:t>rain</a:t>
            </a:r>
            <a:r>
              <a:rPr lang="fr-FR" dirty="0"/>
              <a:t> in </a:t>
            </a:r>
            <a:r>
              <a:rPr lang="fr-FR" dirty="0" err="1"/>
              <a:t>less</a:t>
            </a:r>
            <a:r>
              <a:rPr lang="fr-FR" dirty="0"/>
              <a:t> </a:t>
            </a:r>
            <a:r>
              <a:rPr lang="fr-FR" dirty="0" err="1"/>
              <a:t>than</a:t>
            </a:r>
            <a:r>
              <a:rPr lang="fr-FR" dirty="0"/>
              <a:t> 24 h</a:t>
            </a:r>
            <a:endParaRPr lang="en-US" dirty="0"/>
          </a:p>
          <a:p>
            <a:endParaRPr lang="en-CH" dirty="0"/>
          </a:p>
          <a:p>
            <a:r>
              <a:rPr lang="en-GB" dirty="0"/>
              <a:t>Analyse </a:t>
            </a:r>
            <a:r>
              <a:rPr lang="en-GB" dirty="0" err="1"/>
              <a:t>sismologique</a:t>
            </a:r>
            <a:r>
              <a:rPr lang="en-GB" dirty="0"/>
              <a:t> de la </a:t>
            </a:r>
            <a:r>
              <a:rPr lang="en-GB" dirty="0" err="1"/>
              <a:t>dynamique</a:t>
            </a:r>
            <a:r>
              <a:rPr lang="en-GB" dirty="0"/>
              <a:t> des </a:t>
            </a:r>
            <a:r>
              <a:rPr lang="en-GB" dirty="0" err="1"/>
              <a:t>crues</a:t>
            </a:r>
            <a:r>
              <a:rPr lang="en-GB" dirty="0"/>
              <a:t> et des </a:t>
            </a:r>
            <a:r>
              <a:rPr lang="en-GB" dirty="0" err="1"/>
              <a:t>essaims</a:t>
            </a:r>
            <a:r>
              <a:rPr lang="en-GB" dirty="0"/>
              <a:t> de </a:t>
            </a:r>
            <a:r>
              <a:rPr lang="en-GB" dirty="0" err="1"/>
              <a:t>séismes</a:t>
            </a:r>
            <a:r>
              <a:rPr lang="en-GB" dirty="0"/>
              <a:t> </a:t>
            </a:r>
            <a:r>
              <a:rPr lang="en-GB" dirty="0" err="1"/>
              <a:t>déclenchés</a:t>
            </a:r>
            <a:r>
              <a:rPr lang="en-GB" dirty="0"/>
              <a:t> par </a:t>
            </a:r>
            <a:r>
              <a:rPr lang="en-GB" dirty="0" err="1"/>
              <a:t>l'hydrologie</a:t>
            </a:r>
            <a:r>
              <a:rPr lang="en-GB" dirty="0"/>
              <a:t> </a:t>
            </a:r>
            <a:r>
              <a:rPr lang="en-GB" dirty="0" err="1"/>
              <a:t>associés</a:t>
            </a:r>
            <a:r>
              <a:rPr lang="en-GB" dirty="0"/>
              <a:t> </a:t>
            </a:r>
            <a:r>
              <a:rPr lang="en-GB" dirty="0" err="1"/>
              <a:t>à</a:t>
            </a:r>
            <a:r>
              <a:rPr lang="en-GB" dirty="0"/>
              <a:t> la </a:t>
            </a:r>
            <a:r>
              <a:rPr lang="en-GB" dirty="0" err="1"/>
              <a:t>tempête</a:t>
            </a:r>
            <a:r>
              <a:rPr lang="en-GB" dirty="0"/>
              <a:t> Alex</a:t>
            </a:r>
            <a:endParaRPr lang="en-CH" dirty="0"/>
          </a:p>
          <a:p>
            <a:endParaRPr lang="en-CH" dirty="0"/>
          </a:p>
          <a:p>
            <a:r>
              <a:rPr lang="en-GB" dirty="0"/>
              <a:t>Les </a:t>
            </a:r>
            <a:r>
              <a:rPr lang="en-GB" dirty="0" err="1"/>
              <a:t>pluies</a:t>
            </a:r>
            <a:r>
              <a:rPr lang="en-GB" dirty="0"/>
              <a:t> </a:t>
            </a:r>
            <a:r>
              <a:rPr lang="en-GB" dirty="0" err="1"/>
              <a:t>torrentielles</a:t>
            </a:r>
            <a:r>
              <a:rPr lang="en-GB" dirty="0"/>
              <a:t> </a:t>
            </a:r>
            <a:r>
              <a:rPr lang="en-GB" dirty="0" err="1"/>
              <a:t>ont</a:t>
            </a:r>
            <a:r>
              <a:rPr lang="en-GB" dirty="0"/>
              <a:t> </a:t>
            </a:r>
            <a:r>
              <a:rPr lang="en-GB" dirty="0" err="1"/>
              <a:t>déclenché</a:t>
            </a:r>
            <a:r>
              <a:rPr lang="en-GB" dirty="0"/>
              <a:t> des </a:t>
            </a:r>
            <a:r>
              <a:rPr lang="en-GB" dirty="0" err="1"/>
              <a:t>crues</a:t>
            </a:r>
            <a:r>
              <a:rPr lang="en-GB" dirty="0"/>
              <a:t> </a:t>
            </a:r>
            <a:r>
              <a:rPr lang="en-GB" dirty="0" err="1"/>
              <a:t>soudaines</a:t>
            </a:r>
            <a:r>
              <a:rPr lang="en-GB" dirty="0"/>
              <a:t> et des </a:t>
            </a:r>
            <a:r>
              <a:rPr lang="en-GB" dirty="0" err="1"/>
              <a:t>glissements</a:t>
            </a:r>
            <a:r>
              <a:rPr lang="en-GB" dirty="0"/>
              <a:t> de terrain </a:t>
            </a:r>
            <a:r>
              <a:rPr lang="en-GB" dirty="0" err="1"/>
              <a:t>dangereux</a:t>
            </a:r>
            <a:r>
              <a:rPr lang="en-GB" dirty="0"/>
              <a:t> </a:t>
            </a:r>
            <a:r>
              <a:rPr lang="en-GB" dirty="0" err="1"/>
              <a:t>d'une</a:t>
            </a:r>
            <a:r>
              <a:rPr lang="en-GB" dirty="0"/>
              <a:t> </a:t>
            </a:r>
            <a:r>
              <a:rPr lang="en-GB" dirty="0" err="1"/>
              <a:t>intensité</a:t>
            </a:r>
            <a:r>
              <a:rPr lang="en-GB" dirty="0"/>
              <a:t> et </a:t>
            </a:r>
            <a:r>
              <a:rPr lang="en-GB" dirty="0" err="1"/>
              <a:t>d'une</a:t>
            </a:r>
            <a:r>
              <a:rPr lang="en-GB" dirty="0"/>
              <a:t> </a:t>
            </a:r>
            <a:r>
              <a:rPr lang="en-GB" dirty="0" err="1"/>
              <a:t>étendue</a:t>
            </a:r>
            <a:r>
              <a:rPr lang="en-GB" dirty="0"/>
              <a:t> </a:t>
            </a:r>
            <a:r>
              <a:rPr lang="en-GB" dirty="0" err="1"/>
              <a:t>spatiale</a:t>
            </a:r>
            <a:r>
              <a:rPr lang="en-GB" dirty="0"/>
              <a:t> qui </a:t>
            </a:r>
            <a:r>
              <a:rPr lang="en-GB" dirty="0" err="1"/>
              <a:t>n'ont</a:t>
            </a:r>
            <a:r>
              <a:rPr lang="en-GB" dirty="0"/>
              <a:t> encore jamais </a:t>
            </a:r>
            <a:r>
              <a:rPr lang="en-GB" dirty="0" err="1"/>
              <a:t>été</a:t>
            </a:r>
            <a:r>
              <a:rPr lang="en-GB" dirty="0"/>
              <a:t> </a:t>
            </a:r>
            <a:r>
              <a:rPr lang="en-GB" dirty="0" err="1"/>
              <a:t>observées</a:t>
            </a:r>
            <a:r>
              <a:rPr lang="en-GB" dirty="0"/>
              <a:t> dans </a:t>
            </a:r>
            <a:r>
              <a:rPr lang="en-GB" dirty="0" err="1"/>
              <a:t>cette</a:t>
            </a:r>
            <a:r>
              <a:rPr lang="en-GB" dirty="0"/>
              <a:t> zone, </a:t>
            </a:r>
            <a:r>
              <a:rPr lang="en-GB" dirty="0" err="1"/>
              <a:t>causant</a:t>
            </a:r>
            <a:r>
              <a:rPr lang="en-GB" dirty="0"/>
              <a:t> </a:t>
            </a:r>
            <a:r>
              <a:rPr lang="en-GB" dirty="0" err="1"/>
              <a:t>plusieurs</a:t>
            </a:r>
            <a:r>
              <a:rPr lang="en-GB" dirty="0"/>
              <a:t> </a:t>
            </a:r>
            <a:r>
              <a:rPr lang="en-GB" dirty="0" err="1"/>
              <a:t>victimes</a:t>
            </a:r>
            <a:r>
              <a:rPr lang="en-GB" dirty="0"/>
              <a:t> </a:t>
            </a:r>
            <a:r>
              <a:rPr lang="en-GB" dirty="0" err="1"/>
              <a:t>ainsi</a:t>
            </a:r>
            <a:r>
              <a:rPr lang="en-GB" dirty="0"/>
              <a:t> que </a:t>
            </a:r>
            <a:r>
              <a:rPr lang="en-GB" dirty="0" err="1"/>
              <a:t>d'importantes</a:t>
            </a:r>
            <a:r>
              <a:rPr lang="en-GB" dirty="0"/>
              <a:t> infrastructures et des </a:t>
            </a:r>
            <a:r>
              <a:rPr lang="en-GB" dirty="0" err="1"/>
              <a:t>dommages</a:t>
            </a:r>
            <a:r>
              <a:rPr lang="en-GB" dirty="0"/>
              <a:t> </a:t>
            </a:r>
            <a:r>
              <a:rPr lang="en-GB" dirty="0" err="1"/>
              <a:t>économiques</a:t>
            </a:r>
            <a:r>
              <a:rPr lang="en-GB" dirty="0"/>
              <a:t> [Figure 1A,B1, 60 </a:t>
            </a:r>
            <a:r>
              <a:rPr lang="en-GB" dirty="0" err="1"/>
              <a:t>Brigode</a:t>
            </a:r>
            <a:r>
              <a:rPr lang="en-GB" dirty="0"/>
              <a:t> et al. (2021b)].</a:t>
            </a:r>
          </a:p>
          <a:p>
            <a:endParaRPr lang="en-GB" dirty="0"/>
          </a:p>
          <a:p>
            <a:r>
              <a:rPr lang="en-GB" dirty="0"/>
              <a:t>Le 2 </a:t>
            </a:r>
            <a:r>
              <a:rPr lang="en-GB" dirty="0" err="1"/>
              <a:t>octobre</a:t>
            </a:r>
            <a:r>
              <a:rPr lang="en-GB" dirty="0"/>
              <a:t> 2020, les Alpes Maritimes du </a:t>
            </a:r>
            <a:r>
              <a:rPr lang="en-GB" dirty="0" err="1"/>
              <a:t>sud</a:t>
            </a:r>
            <a:r>
              <a:rPr lang="en-GB" dirty="0"/>
              <a:t> de la France </a:t>
            </a:r>
            <a:r>
              <a:rPr lang="en-GB" dirty="0" err="1"/>
              <a:t>ont</a:t>
            </a:r>
            <a:r>
              <a:rPr lang="en-GB" dirty="0"/>
              <a:t> </a:t>
            </a:r>
            <a:r>
              <a:rPr lang="en-GB" dirty="0" err="1"/>
              <a:t>été</a:t>
            </a:r>
            <a:r>
              <a:rPr lang="en-GB" dirty="0"/>
              <a:t> </a:t>
            </a:r>
            <a:r>
              <a:rPr lang="en-GB" dirty="0" err="1"/>
              <a:t>frappées</a:t>
            </a:r>
            <a:r>
              <a:rPr lang="en-GB" dirty="0"/>
              <a:t> par la </a:t>
            </a:r>
            <a:r>
              <a:rPr lang="en-GB" dirty="0" err="1"/>
              <a:t>tempête</a:t>
            </a:r>
            <a:r>
              <a:rPr lang="en-GB" dirty="0"/>
              <a:t> </a:t>
            </a:r>
            <a:r>
              <a:rPr lang="en-GB" dirty="0" err="1"/>
              <a:t>dévastatrice</a:t>
            </a:r>
            <a:r>
              <a:rPr lang="en-GB" dirty="0"/>
              <a:t> Alex qui a </a:t>
            </a:r>
            <a:r>
              <a:rPr lang="en-GB" dirty="0" err="1"/>
              <a:t>provoqué</a:t>
            </a:r>
            <a:r>
              <a:rPr lang="en-GB" dirty="0"/>
              <a:t> </a:t>
            </a:r>
            <a:r>
              <a:rPr lang="en-GB" dirty="0" err="1"/>
              <a:t>localement</a:t>
            </a:r>
            <a:r>
              <a:rPr lang="en-GB" dirty="0"/>
              <a:t> &gt;600 mm de </a:t>
            </a:r>
            <a:r>
              <a:rPr lang="en-GB" dirty="0" err="1"/>
              <a:t>pluie</a:t>
            </a:r>
            <a:r>
              <a:rPr lang="en-GB" dirty="0"/>
              <a:t> </a:t>
            </a:r>
            <a:r>
              <a:rPr lang="en-GB" dirty="0" err="1"/>
              <a:t>en</a:t>
            </a:r>
            <a:r>
              <a:rPr lang="en-GB" dirty="0"/>
              <a:t> </a:t>
            </a:r>
            <a:r>
              <a:rPr lang="en-GB" dirty="0" err="1"/>
              <a:t>moins</a:t>
            </a:r>
            <a:r>
              <a:rPr lang="en-GB" dirty="0"/>
              <a:t> de 24 h</a:t>
            </a:r>
            <a:endParaRPr lang="en-CH" dirty="0"/>
          </a:p>
        </p:txBody>
      </p:sp>
      <p:sp>
        <p:nvSpPr>
          <p:cNvPr id="4" name="Slide Number Placeholder 3"/>
          <p:cNvSpPr>
            <a:spLocks noGrp="1"/>
          </p:cNvSpPr>
          <p:nvPr>
            <p:ph type="sldNum" sz="quarter" idx="5"/>
          </p:nvPr>
        </p:nvSpPr>
        <p:spPr/>
        <p:txBody>
          <a:bodyPr/>
          <a:lstStyle/>
          <a:p>
            <a:fld id="{43597B88-F18D-B448-8855-AEAE5D94944E}" type="slidenum">
              <a:rPr lang="en-CH" smtClean="0"/>
              <a:t>2</a:t>
            </a:fld>
            <a:endParaRPr lang="en-CH"/>
          </a:p>
        </p:txBody>
      </p:sp>
    </p:spTree>
    <p:extLst>
      <p:ext uri="{BB962C8B-B14F-4D97-AF65-F5344CB8AC3E}">
        <p14:creationId xmlns:p14="http://schemas.microsoft.com/office/powerpoint/2010/main" val="133394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Heavy </a:t>
            </a:r>
            <a:r>
              <a:rPr lang="fr-FR" dirty="0" err="1"/>
              <a:t>rainfalls</a:t>
            </a:r>
            <a:r>
              <a:rPr lang="fr-FR" dirty="0"/>
              <a:t> </a:t>
            </a:r>
            <a:r>
              <a:rPr lang="fr-FR" dirty="0" err="1"/>
              <a:t>occur</a:t>
            </a:r>
            <a:r>
              <a:rPr lang="fr-FR" dirty="0"/>
              <a:t> </a:t>
            </a:r>
            <a:r>
              <a:rPr lang="fr-FR" dirty="0" err="1"/>
              <a:t>regularly</a:t>
            </a:r>
            <a:r>
              <a:rPr lang="fr-FR" dirty="0"/>
              <a:t> in </a:t>
            </a:r>
            <a:r>
              <a:rPr lang="fr-FR" dirty="0" err="1"/>
              <a:t>autumn</a:t>
            </a:r>
            <a:r>
              <a:rPr lang="fr-FR" dirty="0"/>
              <a:t> in the </a:t>
            </a:r>
            <a:r>
              <a:rPr lang="fr-FR" dirty="0" err="1"/>
              <a:t>Mediterranean</a:t>
            </a:r>
            <a:r>
              <a:rPr lang="fr-FR" dirty="0"/>
              <a:t> </a:t>
            </a:r>
            <a:r>
              <a:rPr lang="fr-FR" dirty="0" err="1"/>
              <a:t>region</a:t>
            </a:r>
            <a:r>
              <a:rPr lang="fr-FR" dirty="0"/>
              <a:t>, but the </a:t>
            </a:r>
            <a:r>
              <a:rPr lang="fr-FR" dirty="0" err="1"/>
              <a:t>measured</a:t>
            </a:r>
            <a:r>
              <a:rPr lang="fr-FR" dirty="0"/>
              <a:t> maximum </a:t>
            </a:r>
            <a:r>
              <a:rPr lang="fr-FR" dirty="0" err="1"/>
              <a:t>daily</a:t>
            </a:r>
            <a:r>
              <a:rPr lang="fr-FR" dirty="0"/>
              <a:t> </a:t>
            </a:r>
            <a:r>
              <a:rPr lang="fr-FR" dirty="0" err="1"/>
              <a:t>rainfall</a:t>
            </a:r>
            <a:r>
              <a:rPr lang="fr-FR" dirty="0"/>
              <a:t> </a:t>
            </a:r>
            <a:r>
              <a:rPr lang="fr-FR" dirty="0" err="1"/>
              <a:t>caused</a:t>
            </a:r>
            <a:r>
              <a:rPr lang="fr-FR" dirty="0"/>
              <a:t> by </a:t>
            </a:r>
            <a:r>
              <a:rPr lang="fr-FR" dirty="0" err="1"/>
              <a:t>storm</a:t>
            </a:r>
            <a:r>
              <a:rPr lang="fr-FR" dirty="0"/>
              <a:t> Alex </a:t>
            </a:r>
            <a:r>
              <a:rPr lang="fr-FR" dirty="0" err="1"/>
              <a:t>was</a:t>
            </a:r>
            <a:r>
              <a:rPr lang="fr-FR" dirty="0"/>
              <a:t> the </a:t>
            </a:r>
            <a:r>
              <a:rPr lang="fr-FR" dirty="0" err="1"/>
              <a:t>highest</a:t>
            </a:r>
            <a:r>
              <a:rPr lang="fr-FR" dirty="0"/>
              <a:t> </a:t>
            </a:r>
            <a:r>
              <a:rPr lang="fr-FR" dirty="0" err="1"/>
              <a:t>since</a:t>
            </a:r>
            <a:r>
              <a:rPr lang="fr-FR" dirty="0"/>
              <a:t> 1997 (Figure 1C). The </a:t>
            </a:r>
            <a:r>
              <a:rPr lang="fr-FR" dirty="0" err="1"/>
              <a:t>rainfall</a:t>
            </a:r>
            <a:r>
              <a:rPr lang="fr-FR" dirty="0"/>
              <a:t> </a:t>
            </a:r>
            <a:r>
              <a:rPr lang="fr-FR" dirty="0" err="1"/>
              <a:t>started</a:t>
            </a:r>
            <a:r>
              <a:rPr lang="fr-FR" dirty="0"/>
              <a:t> at 06:00 2 UTC on </a:t>
            </a:r>
            <a:r>
              <a:rPr lang="fr-FR" dirty="0" err="1"/>
              <a:t>October</a:t>
            </a:r>
            <a:r>
              <a:rPr lang="fr-FR" dirty="0"/>
              <a:t> 2, 2020. The </a:t>
            </a:r>
            <a:r>
              <a:rPr lang="fr-FR" dirty="0" err="1"/>
              <a:t>Mediterranean</a:t>
            </a:r>
            <a:r>
              <a:rPr lang="fr-FR" dirty="0"/>
              <a:t> </a:t>
            </a:r>
            <a:r>
              <a:rPr lang="fr-FR" dirty="0" err="1"/>
              <a:t>episode</a:t>
            </a:r>
            <a:r>
              <a:rPr lang="fr-FR" dirty="0"/>
              <a:t> </a:t>
            </a:r>
            <a:r>
              <a:rPr lang="fr-FR" dirty="0" err="1"/>
              <a:t>lasted</a:t>
            </a:r>
            <a:r>
              <a:rPr lang="fr-FR" dirty="0"/>
              <a:t> for </a:t>
            </a:r>
            <a:r>
              <a:rPr lang="fr-FR" dirty="0" err="1"/>
              <a:t>less</a:t>
            </a:r>
            <a:r>
              <a:rPr lang="fr-FR" dirty="0"/>
              <a:t> </a:t>
            </a:r>
            <a:r>
              <a:rPr lang="fr-FR" dirty="0" err="1"/>
              <a:t>than</a:t>
            </a:r>
            <a:r>
              <a:rPr lang="fr-FR" dirty="0"/>
              <a:t> 24 </a:t>
            </a:r>
            <a:r>
              <a:rPr lang="fr-FR" dirty="0" err="1"/>
              <a:t>hours</a:t>
            </a:r>
            <a:r>
              <a:rPr lang="fr-FR" dirty="0"/>
              <a:t> and </a:t>
            </a:r>
            <a:r>
              <a:rPr lang="fr-FR" dirty="0" err="1"/>
              <a:t>generated</a:t>
            </a:r>
            <a:r>
              <a:rPr lang="fr-FR" dirty="0"/>
              <a:t> cumulative </a:t>
            </a:r>
            <a:r>
              <a:rPr lang="fr-FR" dirty="0" err="1"/>
              <a:t>daily</a:t>
            </a:r>
            <a:r>
              <a:rPr lang="fr-FR" dirty="0"/>
              <a:t> </a:t>
            </a:r>
            <a:r>
              <a:rPr lang="fr-FR" dirty="0" err="1"/>
              <a:t>rainfall</a:t>
            </a:r>
            <a:r>
              <a:rPr lang="fr-FR" dirty="0"/>
              <a:t> </a:t>
            </a:r>
            <a:r>
              <a:rPr lang="fr-FR" dirty="0" err="1"/>
              <a:t>that</a:t>
            </a:r>
            <a:r>
              <a:rPr lang="fr-FR" dirty="0"/>
              <a:t> </a:t>
            </a:r>
            <a:r>
              <a:rPr lang="fr-FR" dirty="0" err="1"/>
              <a:t>locally</a:t>
            </a:r>
            <a:r>
              <a:rPr lang="fr-FR" dirty="0"/>
              <a:t> </a:t>
            </a:r>
            <a:r>
              <a:rPr lang="fr-FR" dirty="0" err="1"/>
              <a:t>exceeded</a:t>
            </a:r>
            <a:r>
              <a:rPr lang="fr-FR" dirty="0"/>
              <a:t> </a:t>
            </a:r>
            <a:r>
              <a:rPr lang="fr-FR" dirty="0" err="1"/>
              <a:t>typical</a:t>
            </a:r>
            <a:r>
              <a:rPr lang="fr-FR" dirty="0"/>
              <a:t> </a:t>
            </a:r>
            <a:r>
              <a:rPr lang="fr-FR" dirty="0" err="1"/>
              <a:t>yearly</a:t>
            </a:r>
            <a:r>
              <a:rPr lang="fr-FR" dirty="0"/>
              <a:t> </a:t>
            </a:r>
            <a:r>
              <a:rPr lang="fr-FR" dirty="0" err="1"/>
              <a:t>average</a:t>
            </a:r>
            <a:r>
              <a:rPr lang="fr-FR" dirty="0"/>
              <a:t> (&gt;600 mm/</a:t>
            </a:r>
            <a:r>
              <a:rPr lang="fr-FR" dirty="0" err="1"/>
              <a:t>day</a:t>
            </a:r>
            <a:r>
              <a:rPr lang="fr-FR" dirty="0"/>
              <a:t>, Figure 1A), </a:t>
            </a:r>
            <a:r>
              <a:rPr lang="fr-FR" dirty="0" err="1"/>
              <a:t>according</a:t>
            </a:r>
            <a:r>
              <a:rPr lang="fr-FR" dirty="0"/>
              <a:t> to a </a:t>
            </a:r>
            <a:r>
              <a:rPr lang="fr-FR" dirty="0" err="1"/>
              <a:t>rainfall</a:t>
            </a:r>
            <a:r>
              <a:rPr lang="fr-FR" dirty="0"/>
              <a:t> estimation </a:t>
            </a:r>
            <a:r>
              <a:rPr lang="fr-FR" dirty="0" err="1"/>
              <a:t>obtained</a:t>
            </a:r>
            <a:r>
              <a:rPr lang="fr-FR" dirty="0"/>
              <a:t> </a:t>
            </a:r>
            <a:r>
              <a:rPr lang="fr-FR" dirty="0" err="1"/>
              <a:t>with</a:t>
            </a:r>
            <a:r>
              <a:rPr lang="fr-FR" dirty="0"/>
              <a:t> the ANTILOPE model (</a:t>
            </a:r>
            <a:r>
              <a:rPr lang="fr-FR" dirty="0" err="1"/>
              <a:t>Laurantin</a:t>
            </a:r>
            <a:r>
              <a:rPr lang="fr-FR" dirty="0"/>
              <a:t>, 2008).</a:t>
            </a:r>
          </a:p>
          <a:p>
            <a:endParaRPr lang="fr-FR" dirty="0"/>
          </a:p>
          <a:p>
            <a:r>
              <a:rPr lang="fr-FR" dirty="0"/>
              <a:t>To date, the spatial and temporal </a:t>
            </a:r>
            <a:r>
              <a:rPr lang="fr-FR" dirty="0" err="1"/>
              <a:t>evolution</a:t>
            </a:r>
            <a:r>
              <a:rPr lang="fr-FR" dirty="0"/>
              <a:t> of the flood </a:t>
            </a:r>
            <a:r>
              <a:rPr lang="fr-FR" dirty="0" err="1"/>
              <a:t>remain</a:t>
            </a:r>
            <a:r>
              <a:rPr lang="fr-FR" dirty="0"/>
              <a:t> </a:t>
            </a:r>
            <a:r>
              <a:rPr lang="fr-FR" dirty="0" err="1"/>
              <a:t>poorly</a:t>
            </a:r>
            <a:r>
              <a:rPr lang="fr-FR" dirty="0"/>
              <a:t> </a:t>
            </a:r>
            <a:r>
              <a:rPr lang="fr-FR" dirty="0" err="1"/>
              <a:t>understood</a:t>
            </a:r>
            <a:r>
              <a:rPr lang="fr-FR" dirty="0"/>
              <a:t>. This </a:t>
            </a:r>
            <a:r>
              <a:rPr lang="fr-FR" dirty="0" err="1"/>
              <a:t>is</a:t>
            </a:r>
            <a:r>
              <a:rPr lang="fr-FR" dirty="0"/>
              <a:t> </a:t>
            </a:r>
            <a:r>
              <a:rPr lang="fr-FR" dirty="0" err="1"/>
              <a:t>partially</a:t>
            </a:r>
            <a:r>
              <a:rPr lang="fr-FR" dirty="0"/>
              <a:t> due to a </a:t>
            </a:r>
            <a:r>
              <a:rPr lang="fr-FR" dirty="0" err="1"/>
              <a:t>limited</a:t>
            </a:r>
            <a:r>
              <a:rPr lang="fr-FR" dirty="0"/>
              <a:t> </a:t>
            </a:r>
            <a:r>
              <a:rPr lang="fr-FR" dirty="0" err="1"/>
              <a:t>number</a:t>
            </a:r>
            <a:r>
              <a:rPr lang="fr-FR" dirty="0"/>
              <a:t> of observations </a:t>
            </a:r>
            <a:r>
              <a:rPr lang="fr-FR" dirty="0" err="1"/>
              <a:t>caused</a:t>
            </a:r>
            <a:r>
              <a:rPr lang="fr-FR" dirty="0"/>
              <a:t> by the instrument destruction </a:t>
            </a:r>
            <a:r>
              <a:rPr lang="fr-FR" dirty="0" err="1"/>
              <a:t>during</a:t>
            </a:r>
            <a:r>
              <a:rPr lang="fr-FR" dirty="0"/>
              <a:t> the flood</a:t>
            </a:r>
          </a:p>
          <a:p>
            <a:r>
              <a:rPr lang="fr-FR" dirty="0"/>
              <a:t>. The </a:t>
            </a:r>
            <a:r>
              <a:rPr lang="fr-FR" dirty="0" err="1"/>
              <a:t>extreme</a:t>
            </a:r>
            <a:r>
              <a:rPr lang="fr-FR" dirty="0"/>
              <a:t> </a:t>
            </a:r>
            <a:r>
              <a:rPr lang="fr-FR" dirty="0" err="1"/>
              <a:t>rainfall</a:t>
            </a:r>
            <a:r>
              <a:rPr lang="fr-FR" dirty="0"/>
              <a:t> and </a:t>
            </a:r>
            <a:r>
              <a:rPr lang="fr-FR" dirty="0" err="1"/>
              <a:t>flooding</a:t>
            </a:r>
            <a:r>
              <a:rPr lang="fr-FR" dirty="0"/>
              <a:t> </a:t>
            </a:r>
            <a:r>
              <a:rPr lang="fr-FR" dirty="0" err="1"/>
              <a:t>destroyed</a:t>
            </a:r>
            <a:r>
              <a:rPr lang="fr-FR" dirty="0"/>
              <a:t> </a:t>
            </a:r>
            <a:r>
              <a:rPr lang="fr-FR" dirty="0" err="1"/>
              <a:t>regional</a:t>
            </a:r>
            <a:r>
              <a:rPr lang="fr-FR" dirty="0"/>
              <a:t> </a:t>
            </a:r>
            <a:r>
              <a:rPr lang="fr-FR" dirty="0" err="1"/>
              <a:t>rain</a:t>
            </a:r>
            <a:r>
              <a:rPr lang="fr-FR" dirty="0"/>
              <a:t> and </a:t>
            </a:r>
            <a:r>
              <a:rPr lang="fr-FR" dirty="0" err="1"/>
              <a:t>stream</a:t>
            </a:r>
            <a:r>
              <a:rPr lang="fr-FR" dirty="0"/>
              <a:t> gauges, </a:t>
            </a:r>
            <a:r>
              <a:rPr lang="fr-FR" dirty="0" err="1"/>
              <a:t>hindering</a:t>
            </a:r>
            <a:r>
              <a:rPr lang="fr-FR" dirty="0"/>
              <a:t> </a:t>
            </a:r>
            <a:r>
              <a:rPr lang="fr-FR" dirty="0" err="1"/>
              <a:t>our</a:t>
            </a:r>
            <a:r>
              <a:rPr lang="fr-FR" dirty="0"/>
              <a:t> </a:t>
            </a:r>
            <a:r>
              <a:rPr lang="fr-FR" dirty="0" err="1"/>
              <a:t>understanding</a:t>
            </a:r>
            <a:r>
              <a:rPr lang="fr-FR" dirty="0"/>
              <a:t> of the spatial and temporal </a:t>
            </a:r>
            <a:r>
              <a:rPr lang="fr-FR" dirty="0" err="1"/>
              <a:t>dynamics</a:t>
            </a:r>
            <a:r>
              <a:rPr lang="fr-FR" dirty="0"/>
              <a:t> of </a:t>
            </a:r>
            <a:r>
              <a:rPr lang="fr-FR" dirty="0" err="1"/>
              <a:t>rainfall-runoff</a:t>
            </a:r>
            <a:r>
              <a:rPr lang="fr-FR" dirty="0"/>
              <a:t> </a:t>
            </a:r>
            <a:r>
              <a:rPr lang="fr-FR" dirty="0" err="1"/>
              <a:t>processes</a:t>
            </a:r>
            <a:r>
              <a:rPr lang="fr-FR" dirty="0"/>
              <a:t> </a:t>
            </a:r>
            <a:r>
              <a:rPr lang="fr-FR" dirty="0" err="1"/>
              <a:t>during</a:t>
            </a:r>
            <a:r>
              <a:rPr lang="fr-FR" dirty="0"/>
              <a:t> the </a:t>
            </a:r>
            <a:r>
              <a:rPr lang="fr-FR" dirty="0" err="1"/>
              <a:t>episode</a:t>
            </a:r>
            <a:r>
              <a:rPr lang="fr-FR" dirty="0"/>
              <a:t>. </a:t>
            </a:r>
          </a:p>
          <a:p>
            <a:endParaRPr lang="fr-FR" dirty="0"/>
          </a:p>
          <a:p>
            <a:r>
              <a:rPr lang="fr-FR" dirty="0" err="1"/>
              <a:t>Both</a:t>
            </a:r>
            <a:r>
              <a:rPr lang="fr-FR" dirty="0"/>
              <a:t> turbulent flow and </a:t>
            </a:r>
            <a:r>
              <a:rPr lang="fr-FR" dirty="0" err="1"/>
              <a:t>sediment</a:t>
            </a:r>
            <a:r>
              <a:rPr lang="fr-FR" dirty="0"/>
              <a:t> transport </a:t>
            </a:r>
            <a:r>
              <a:rPr lang="fr-FR" dirty="0" err="1"/>
              <a:t>during</a:t>
            </a:r>
            <a:r>
              <a:rPr lang="fr-FR" dirty="0"/>
              <a:t> </a:t>
            </a:r>
            <a:r>
              <a:rPr lang="fr-FR" dirty="0" err="1"/>
              <a:t>floods</a:t>
            </a:r>
            <a:r>
              <a:rPr lang="fr-FR" dirty="0"/>
              <a:t> </a:t>
            </a:r>
            <a:r>
              <a:rPr lang="fr-FR" dirty="0" err="1"/>
              <a:t>generate</a:t>
            </a:r>
            <a:r>
              <a:rPr lang="fr-FR" dirty="0"/>
              <a:t> </a:t>
            </a:r>
            <a:r>
              <a:rPr lang="fr-FR" dirty="0" err="1"/>
              <a:t>ground</a:t>
            </a:r>
            <a:r>
              <a:rPr lang="fr-FR" dirty="0"/>
              <a:t> motion in </a:t>
            </a:r>
            <a:r>
              <a:rPr lang="fr-FR" dirty="0" err="1"/>
              <a:t>different</a:t>
            </a:r>
            <a:r>
              <a:rPr lang="fr-FR" dirty="0"/>
              <a:t> </a:t>
            </a:r>
            <a:r>
              <a:rPr lang="fr-FR" dirty="0" err="1"/>
              <a:t>frequency</a:t>
            </a:r>
            <a:r>
              <a:rPr lang="fr-FR" dirty="0"/>
              <a:t> bands </a:t>
            </a:r>
            <a:r>
              <a:rPr lang="fr-FR" dirty="0" err="1"/>
              <a:t>that</a:t>
            </a:r>
            <a:r>
              <a:rPr lang="fr-FR" dirty="0"/>
              <a:t> </a:t>
            </a:r>
            <a:r>
              <a:rPr lang="fr-FR" dirty="0" err="1"/>
              <a:t>can</a:t>
            </a:r>
            <a:r>
              <a:rPr lang="fr-FR" dirty="0"/>
              <a:t> </a:t>
            </a:r>
            <a:r>
              <a:rPr lang="fr-FR" dirty="0" err="1"/>
              <a:t>be</a:t>
            </a:r>
            <a:r>
              <a:rPr lang="fr-FR" dirty="0"/>
              <a:t> </a:t>
            </a:r>
            <a:r>
              <a:rPr lang="fr-FR" dirty="0" err="1"/>
              <a:t>used</a:t>
            </a:r>
            <a:r>
              <a:rPr lang="fr-FR" dirty="0"/>
              <a:t> to </a:t>
            </a:r>
            <a:r>
              <a:rPr lang="fr-FR" dirty="0" err="1"/>
              <a:t>track</a:t>
            </a:r>
            <a:r>
              <a:rPr lang="fr-FR" dirty="0"/>
              <a:t> the flood </a:t>
            </a:r>
            <a:r>
              <a:rPr lang="fr-FR" dirty="0" err="1"/>
              <a:t>dynamics</a:t>
            </a:r>
            <a:r>
              <a:rPr lang="fr-FR" dirty="0"/>
              <a: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Moderate</a:t>
            </a:r>
            <a:r>
              <a:rPr lang="fr-FR" dirty="0"/>
              <a:t>-magnitude </a:t>
            </a:r>
            <a:r>
              <a:rPr lang="fr-FR" dirty="0" err="1"/>
              <a:t>floods</a:t>
            </a:r>
            <a:r>
              <a:rPr lang="fr-FR" dirty="0"/>
              <a:t> and </a:t>
            </a:r>
            <a:r>
              <a:rPr lang="fr-FR" dirty="0" err="1"/>
              <a:t>controlled</a:t>
            </a:r>
            <a:r>
              <a:rPr lang="fr-FR" dirty="0"/>
              <a:t> </a:t>
            </a:r>
            <a:r>
              <a:rPr lang="fr-FR" dirty="0" err="1"/>
              <a:t>small</a:t>
            </a:r>
            <a:r>
              <a:rPr lang="fr-FR" dirty="0"/>
              <a:t>-magnitude flow </a:t>
            </a:r>
            <a:r>
              <a:rPr lang="fr-FR" dirty="0" err="1"/>
              <a:t>events</a:t>
            </a:r>
            <a:r>
              <a:rPr lang="fr-FR" dirty="0"/>
              <a:t>. To date, extensive </a:t>
            </a:r>
            <a:r>
              <a:rPr lang="fr-FR" dirty="0" err="1"/>
              <a:t>seismic</a:t>
            </a:r>
            <a:r>
              <a:rPr lang="fr-FR" dirty="0"/>
              <a:t> investigations of large-magnitude flood </a:t>
            </a:r>
            <a:r>
              <a:rPr lang="fr-FR" dirty="0" err="1"/>
              <a:t>events</a:t>
            </a:r>
            <a:r>
              <a:rPr lang="fr-FR" dirty="0"/>
              <a:t> are rare and </a:t>
            </a:r>
            <a:r>
              <a:rPr lang="fr-FR" dirty="0" err="1"/>
              <a:t>mostly</a:t>
            </a:r>
            <a:r>
              <a:rPr lang="fr-FR" dirty="0"/>
              <a:t> </a:t>
            </a:r>
            <a:r>
              <a:rPr lang="fr-FR" dirty="0" err="1"/>
              <a:t>associated</a:t>
            </a:r>
            <a:r>
              <a:rPr lang="fr-FR" dirty="0"/>
              <a:t> </a:t>
            </a:r>
            <a:r>
              <a:rPr lang="fr-FR" dirty="0" err="1"/>
              <a:t>with</a:t>
            </a:r>
            <a:r>
              <a:rPr lang="fr-FR" dirty="0"/>
              <a:t> glacier </a:t>
            </a:r>
            <a:r>
              <a:rPr lang="fr-FR" dirty="0" err="1"/>
              <a:t>lake</a:t>
            </a:r>
            <a:r>
              <a:rPr lang="fr-FR" dirty="0"/>
              <a:t> </a:t>
            </a:r>
            <a:r>
              <a:rPr lang="fr-FR" dirty="0" err="1"/>
              <a:t>outburst</a:t>
            </a:r>
            <a:r>
              <a:rPr lang="fr-FR" dirty="0"/>
              <a:t> </a:t>
            </a:r>
            <a:r>
              <a:rPr lang="fr-FR" dirty="0" err="1"/>
              <a:t>floods</a:t>
            </a:r>
            <a:r>
              <a:rPr lang="fr-FR" dirty="0"/>
              <a:t> or cascade of </a:t>
            </a:r>
            <a:r>
              <a:rPr lang="fr-FR" dirty="0" err="1"/>
              <a:t>hazards</a:t>
            </a:r>
            <a:r>
              <a:rPr lang="fr-FR" dirty="0"/>
              <a:t> (</a:t>
            </a:r>
            <a:r>
              <a:rPr lang="fr-FR" sz="1200" b="1" i="0" kern="1200" dirty="0" err="1">
                <a:solidFill>
                  <a:schemeClr val="tx1"/>
                </a:solidFill>
                <a:effectLst/>
                <a:latin typeface="Arial" panose="020B0604020202020204" pitchFamily="34" charset="0"/>
                <a:ea typeface="+mn-ea"/>
                <a:cs typeface="+mn-cs"/>
              </a:rPr>
              <a:t>Detection</a:t>
            </a:r>
            <a:r>
              <a:rPr lang="fr-FR" sz="1200" b="1" i="0" kern="1200" dirty="0">
                <a:solidFill>
                  <a:schemeClr val="tx1"/>
                </a:solidFill>
                <a:effectLst/>
                <a:latin typeface="Arial" panose="020B0604020202020204" pitchFamily="34" charset="0"/>
                <a:ea typeface="+mn-ea"/>
                <a:cs typeface="+mn-cs"/>
              </a:rPr>
              <a:t> and </a:t>
            </a:r>
            <a:r>
              <a:rPr lang="fr-FR" sz="1200" b="1" i="0" kern="1200" dirty="0" err="1">
                <a:solidFill>
                  <a:schemeClr val="tx1"/>
                </a:solidFill>
                <a:effectLst/>
                <a:latin typeface="Arial" panose="020B0604020202020204" pitchFamily="34" charset="0"/>
                <a:ea typeface="+mn-ea"/>
                <a:cs typeface="+mn-cs"/>
              </a:rPr>
              <a:t>potential</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early</a:t>
            </a:r>
            <a:r>
              <a:rPr lang="fr-FR" sz="1200" b="1" i="0" kern="1200" dirty="0">
                <a:solidFill>
                  <a:schemeClr val="tx1"/>
                </a:solidFill>
                <a:effectLst/>
                <a:latin typeface="Arial" panose="020B0604020202020204" pitchFamily="34" charset="0"/>
                <a:ea typeface="+mn-ea"/>
                <a:cs typeface="+mn-cs"/>
              </a:rPr>
              <a:t> warning of </a:t>
            </a:r>
            <a:r>
              <a:rPr lang="fr-FR" sz="1200" b="1" i="0" kern="1200" dirty="0" err="1">
                <a:solidFill>
                  <a:schemeClr val="tx1"/>
                </a:solidFill>
                <a:effectLst/>
                <a:latin typeface="Arial" panose="020B0604020202020204" pitchFamily="34" charset="0"/>
                <a:ea typeface="+mn-ea"/>
                <a:cs typeface="+mn-cs"/>
              </a:rPr>
              <a:t>catastrophic</a:t>
            </a:r>
            <a:r>
              <a:rPr lang="fr-FR" sz="1200" b="1" i="0" kern="1200" dirty="0">
                <a:solidFill>
                  <a:schemeClr val="tx1"/>
                </a:solidFill>
                <a:effectLst/>
                <a:latin typeface="Arial" panose="020B0604020202020204" pitchFamily="34" charset="0"/>
                <a:ea typeface="+mn-ea"/>
                <a:cs typeface="+mn-cs"/>
              </a:rPr>
              <a:t> flow </a:t>
            </a:r>
            <a:r>
              <a:rPr lang="fr-FR" sz="1200" b="1" i="0" kern="1200" dirty="0" err="1">
                <a:solidFill>
                  <a:schemeClr val="tx1"/>
                </a:solidFill>
                <a:effectLst/>
                <a:latin typeface="Arial" panose="020B0604020202020204" pitchFamily="34" charset="0"/>
                <a:ea typeface="+mn-ea"/>
                <a:cs typeface="+mn-cs"/>
              </a:rPr>
              <a:t>events</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with</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regional</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seismic</a:t>
            </a:r>
            <a:r>
              <a:rPr lang="fr-FR" sz="1200" b="1" i="0" kern="1200" dirty="0">
                <a:solidFill>
                  <a:schemeClr val="tx1"/>
                </a:solidFill>
                <a:effectLst/>
                <a:latin typeface="Arial" panose="020B0604020202020204" pitchFamily="34" charset="0"/>
                <a:ea typeface="+mn-ea"/>
                <a:cs typeface="+mn-cs"/>
              </a:rPr>
              <a:t> networks</a:t>
            </a:r>
            <a:r>
              <a:rPr lang="en-US" sz="1200" b="1" i="0" kern="1200" dirty="0">
                <a:solidFill>
                  <a:schemeClr val="tx1"/>
                </a:solidFill>
                <a:effectLst/>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fatal </a:t>
            </a:r>
            <a:r>
              <a:rPr lang="fr-FR" sz="1200" kern="1200" dirty="0" err="1">
                <a:solidFill>
                  <a:schemeClr val="tx1"/>
                </a:solidFill>
                <a:effectLst/>
                <a:latin typeface="Arial" panose="020B0604020202020204" pitchFamily="34" charset="0"/>
                <a:ea typeface="+mn-ea"/>
                <a:cs typeface="+mn-cs"/>
              </a:rPr>
              <a:t>rockslide</a:t>
            </a:r>
            <a:r>
              <a:rPr lang="fr-FR" sz="1200" kern="1200" dirty="0">
                <a:solidFill>
                  <a:schemeClr val="tx1"/>
                </a:solidFill>
                <a:effectLst/>
                <a:latin typeface="Arial" panose="020B0604020202020204" pitchFamily="34" charset="0"/>
                <a:ea typeface="+mn-ea"/>
                <a:cs typeface="+mn-cs"/>
              </a:rPr>
              <a:t> to mass flow to flood cascade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De fortes précipitations se produisent régulièrement en automne dans la région méditerranéenne, mais les précipitations quotidiennes maximales mesurées causées par la tempête Alex étaient les plus élevées depuis 1997 (Figure 1C). Les précipitations ont commencé à 06h00 2 UTC le 2 octobre 2020. L'épisode méditerranéen a duré moins de 24 heures et a généré des précipitations quotidiennes cumulées qui ont localement dépassé la moyenne annuelle typique (&gt;600 mm/jour, Figure 1A), selon une pluviométrie estimation obtenue avec le modèle ANTILOPE (</a:t>
            </a:r>
            <a:r>
              <a:rPr lang="fr-FR" sz="1200" kern="1200" dirty="0" err="1">
                <a:solidFill>
                  <a:schemeClr val="tx1"/>
                </a:solidFill>
                <a:effectLst/>
                <a:latin typeface="Arial" panose="020B0604020202020204" pitchFamily="34" charset="0"/>
                <a:ea typeface="+mn-ea"/>
                <a:cs typeface="+mn-cs"/>
              </a:rPr>
              <a:t>Laurantin</a:t>
            </a:r>
            <a:r>
              <a:rPr lang="fr-FR" sz="1200" kern="1200" dirty="0">
                <a:solidFill>
                  <a:schemeClr val="tx1"/>
                </a:solidFill>
                <a:effectLst/>
                <a:latin typeface="Arial" panose="020B0604020202020204" pitchFamily="34" charset="0"/>
                <a:ea typeface="+mn-ea"/>
                <a:cs typeface="+mn-cs"/>
              </a:rPr>
              <a:t>,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A ce jour, l'évolution spatiale et temporelle de la crue reste mal connue. Ceci est en partie dû à un nombre limité d'observations causées par la destruction de l'instrument lors de la crue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 Les précipitations extrêmes et les inondations ont détruit les pluviomètres régionaux et les pluviomètres, empêchant notre compréhension de la dynamique spatiale et temporelle des processus pluie-débit au cours de l'épisode.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L'écoulement turbulent et le transport de sédiments pendant les crues génèrent des mouvements du sol dans différentes bandes de fréquences qui peuvent être utilisées pour suivre la dynamique des crues.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Crues de magnitude modérée et événements de débit contrôlé de faible magnitude. À ce jour, les études sismiques approfondies des événements de crue de grande magnitude sont rares et principalement associées à des crues de lac glaciaire ou à une cascade d'aléas (détection et alerte précoce potentielle d'événements de flux catastrophiques avec des réseaux sismiques régionaux)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éboulement fatal au débit de masse à la cascade d'inondation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Arial" panose="020B0604020202020204" pitchFamily="34" charset="0"/>
                <a:ea typeface="+mn-ea"/>
                <a:cs typeface="+mn-cs"/>
              </a:rPr>
              <a:t>Pluviomütresm</a:t>
            </a:r>
            <a:r>
              <a:rPr lang="fr-FR" sz="1200" kern="1200" dirty="0">
                <a:solidFill>
                  <a:schemeClr val="tx1"/>
                </a:solidFill>
                <a:effectLst/>
                <a:latin typeface="Arial" panose="020B0604020202020204" pitchFamily="34" charset="0"/>
                <a:ea typeface="+mn-ea"/>
                <a:cs typeface="+mn-cs"/>
              </a:rPr>
              <a:t> j</a:t>
            </a:r>
            <a:r>
              <a:rPr lang="en-GB" sz="1200" b="0" i="0" kern="1200" dirty="0">
                <a:solidFill>
                  <a:schemeClr val="tx1"/>
                </a:solidFill>
                <a:effectLst/>
                <a:latin typeface="+mn-lt"/>
                <a:ea typeface="+mn-ea"/>
                <a:cs typeface="+mn-cs"/>
              </a:rPr>
              <a:t>auge de flux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A51C0C35-A9A2-4EFD-9BAF-1E52E29E03D1}" type="slidenum">
              <a:rPr lang="de-CH" smtClean="0"/>
              <a:pPr/>
              <a:t>3</a:t>
            </a:fld>
            <a:endParaRPr lang="de-CH" dirty="0"/>
          </a:p>
        </p:txBody>
      </p:sp>
    </p:spTree>
    <p:extLst>
      <p:ext uri="{BB962C8B-B14F-4D97-AF65-F5344CB8AC3E}">
        <p14:creationId xmlns:p14="http://schemas.microsoft.com/office/powerpoint/2010/main" val="396628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Heavy </a:t>
            </a:r>
            <a:r>
              <a:rPr lang="fr-FR" dirty="0" err="1"/>
              <a:t>rainfalls</a:t>
            </a:r>
            <a:r>
              <a:rPr lang="fr-FR" dirty="0"/>
              <a:t> </a:t>
            </a:r>
            <a:r>
              <a:rPr lang="fr-FR" dirty="0" err="1"/>
              <a:t>occur</a:t>
            </a:r>
            <a:r>
              <a:rPr lang="fr-FR" dirty="0"/>
              <a:t> </a:t>
            </a:r>
            <a:r>
              <a:rPr lang="fr-FR" dirty="0" err="1"/>
              <a:t>regularly</a:t>
            </a:r>
            <a:r>
              <a:rPr lang="fr-FR" dirty="0"/>
              <a:t> in </a:t>
            </a:r>
            <a:r>
              <a:rPr lang="fr-FR" dirty="0" err="1"/>
              <a:t>autumn</a:t>
            </a:r>
            <a:r>
              <a:rPr lang="fr-FR" dirty="0"/>
              <a:t> in the </a:t>
            </a:r>
            <a:r>
              <a:rPr lang="fr-FR" dirty="0" err="1"/>
              <a:t>Mediterranean</a:t>
            </a:r>
            <a:r>
              <a:rPr lang="fr-FR" dirty="0"/>
              <a:t> </a:t>
            </a:r>
            <a:r>
              <a:rPr lang="fr-FR" dirty="0" err="1"/>
              <a:t>region</a:t>
            </a:r>
            <a:r>
              <a:rPr lang="fr-FR" dirty="0"/>
              <a:t>, but the </a:t>
            </a:r>
            <a:r>
              <a:rPr lang="fr-FR" dirty="0" err="1"/>
              <a:t>measured</a:t>
            </a:r>
            <a:r>
              <a:rPr lang="fr-FR" dirty="0"/>
              <a:t> maximum </a:t>
            </a:r>
            <a:r>
              <a:rPr lang="fr-FR" dirty="0" err="1"/>
              <a:t>daily</a:t>
            </a:r>
            <a:r>
              <a:rPr lang="fr-FR" dirty="0"/>
              <a:t> </a:t>
            </a:r>
            <a:r>
              <a:rPr lang="fr-FR" dirty="0" err="1"/>
              <a:t>rainfall</a:t>
            </a:r>
            <a:r>
              <a:rPr lang="fr-FR" dirty="0"/>
              <a:t> </a:t>
            </a:r>
            <a:r>
              <a:rPr lang="fr-FR" dirty="0" err="1"/>
              <a:t>caused</a:t>
            </a:r>
            <a:r>
              <a:rPr lang="fr-FR" dirty="0"/>
              <a:t> by </a:t>
            </a:r>
            <a:r>
              <a:rPr lang="fr-FR" dirty="0" err="1"/>
              <a:t>storm</a:t>
            </a:r>
            <a:r>
              <a:rPr lang="fr-FR" dirty="0"/>
              <a:t> Alex </a:t>
            </a:r>
            <a:r>
              <a:rPr lang="fr-FR" dirty="0" err="1"/>
              <a:t>was</a:t>
            </a:r>
            <a:r>
              <a:rPr lang="fr-FR" dirty="0"/>
              <a:t> the </a:t>
            </a:r>
            <a:r>
              <a:rPr lang="fr-FR" dirty="0" err="1"/>
              <a:t>highest</a:t>
            </a:r>
            <a:r>
              <a:rPr lang="fr-FR" dirty="0"/>
              <a:t> </a:t>
            </a:r>
            <a:r>
              <a:rPr lang="fr-FR" dirty="0" err="1"/>
              <a:t>since</a:t>
            </a:r>
            <a:r>
              <a:rPr lang="fr-FR" dirty="0"/>
              <a:t> 1997 (Figure 1C). The </a:t>
            </a:r>
            <a:r>
              <a:rPr lang="fr-FR" dirty="0" err="1"/>
              <a:t>rainfall</a:t>
            </a:r>
            <a:r>
              <a:rPr lang="fr-FR" dirty="0"/>
              <a:t> </a:t>
            </a:r>
            <a:r>
              <a:rPr lang="fr-FR" dirty="0" err="1"/>
              <a:t>started</a:t>
            </a:r>
            <a:r>
              <a:rPr lang="fr-FR" dirty="0"/>
              <a:t> at 06:00 2 UTC on </a:t>
            </a:r>
            <a:r>
              <a:rPr lang="fr-FR" dirty="0" err="1"/>
              <a:t>October</a:t>
            </a:r>
            <a:r>
              <a:rPr lang="fr-FR" dirty="0"/>
              <a:t> 2, 2020. The </a:t>
            </a:r>
            <a:r>
              <a:rPr lang="fr-FR" dirty="0" err="1"/>
              <a:t>Mediterranean</a:t>
            </a:r>
            <a:r>
              <a:rPr lang="fr-FR" dirty="0"/>
              <a:t> </a:t>
            </a:r>
            <a:r>
              <a:rPr lang="fr-FR" dirty="0" err="1"/>
              <a:t>episode</a:t>
            </a:r>
            <a:r>
              <a:rPr lang="fr-FR" dirty="0"/>
              <a:t> </a:t>
            </a:r>
            <a:r>
              <a:rPr lang="fr-FR" dirty="0" err="1"/>
              <a:t>lasted</a:t>
            </a:r>
            <a:r>
              <a:rPr lang="fr-FR" dirty="0"/>
              <a:t> for </a:t>
            </a:r>
            <a:r>
              <a:rPr lang="fr-FR" dirty="0" err="1"/>
              <a:t>less</a:t>
            </a:r>
            <a:r>
              <a:rPr lang="fr-FR" dirty="0"/>
              <a:t> </a:t>
            </a:r>
            <a:r>
              <a:rPr lang="fr-FR" dirty="0" err="1"/>
              <a:t>than</a:t>
            </a:r>
            <a:r>
              <a:rPr lang="fr-FR" dirty="0"/>
              <a:t> 24 </a:t>
            </a:r>
            <a:r>
              <a:rPr lang="fr-FR" dirty="0" err="1"/>
              <a:t>hours</a:t>
            </a:r>
            <a:r>
              <a:rPr lang="fr-FR" dirty="0"/>
              <a:t> and </a:t>
            </a:r>
            <a:r>
              <a:rPr lang="fr-FR" dirty="0" err="1"/>
              <a:t>generated</a:t>
            </a:r>
            <a:r>
              <a:rPr lang="fr-FR" dirty="0"/>
              <a:t> cumulative </a:t>
            </a:r>
            <a:r>
              <a:rPr lang="fr-FR" dirty="0" err="1"/>
              <a:t>daily</a:t>
            </a:r>
            <a:r>
              <a:rPr lang="fr-FR" dirty="0"/>
              <a:t> </a:t>
            </a:r>
            <a:r>
              <a:rPr lang="fr-FR" dirty="0" err="1"/>
              <a:t>rainfall</a:t>
            </a:r>
            <a:r>
              <a:rPr lang="fr-FR" dirty="0"/>
              <a:t> </a:t>
            </a:r>
            <a:r>
              <a:rPr lang="fr-FR" dirty="0" err="1"/>
              <a:t>that</a:t>
            </a:r>
            <a:r>
              <a:rPr lang="fr-FR" dirty="0"/>
              <a:t> </a:t>
            </a:r>
            <a:r>
              <a:rPr lang="fr-FR" dirty="0" err="1"/>
              <a:t>locally</a:t>
            </a:r>
            <a:r>
              <a:rPr lang="fr-FR" dirty="0"/>
              <a:t> </a:t>
            </a:r>
            <a:r>
              <a:rPr lang="fr-FR" dirty="0" err="1"/>
              <a:t>exceeded</a:t>
            </a:r>
            <a:r>
              <a:rPr lang="fr-FR" dirty="0"/>
              <a:t> </a:t>
            </a:r>
            <a:r>
              <a:rPr lang="fr-FR" dirty="0" err="1"/>
              <a:t>typical</a:t>
            </a:r>
            <a:r>
              <a:rPr lang="fr-FR" dirty="0"/>
              <a:t> </a:t>
            </a:r>
            <a:r>
              <a:rPr lang="fr-FR" dirty="0" err="1"/>
              <a:t>yearly</a:t>
            </a:r>
            <a:r>
              <a:rPr lang="fr-FR" dirty="0"/>
              <a:t> </a:t>
            </a:r>
            <a:r>
              <a:rPr lang="fr-FR" dirty="0" err="1"/>
              <a:t>average</a:t>
            </a:r>
            <a:r>
              <a:rPr lang="fr-FR" dirty="0"/>
              <a:t> (&gt;600 mm/</a:t>
            </a:r>
            <a:r>
              <a:rPr lang="fr-FR" dirty="0" err="1"/>
              <a:t>day</a:t>
            </a:r>
            <a:r>
              <a:rPr lang="fr-FR" dirty="0"/>
              <a:t>, Figure 1A), </a:t>
            </a:r>
            <a:r>
              <a:rPr lang="fr-FR" dirty="0" err="1"/>
              <a:t>according</a:t>
            </a:r>
            <a:r>
              <a:rPr lang="fr-FR" dirty="0"/>
              <a:t> to a </a:t>
            </a:r>
            <a:r>
              <a:rPr lang="fr-FR" dirty="0" err="1"/>
              <a:t>rainfall</a:t>
            </a:r>
            <a:r>
              <a:rPr lang="fr-FR" dirty="0"/>
              <a:t> estimation </a:t>
            </a:r>
            <a:r>
              <a:rPr lang="fr-FR" dirty="0" err="1"/>
              <a:t>obtained</a:t>
            </a:r>
            <a:r>
              <a:rPr lang="fr-FR" dirty="0"/>
              <a:t> </a:t>
            </a:r>
            <a:r>
              <a:rPr lang="fr-FR" dirty="0" err="1"/>
              <a:t>with</a:t>
            </a:r>
            <a:r>
              <a:rPr lang="fr-FR" dirty="0"/>
              <a:t> the ANTILOPE model (</a:t>
            </a:r>
            <a:r>
              <a:rPr lang="fr-FR" dirty="0" err="1"/>
              <a:t>Laurantin</a:t>
            </a:r>
            <a:r>
              <a:rPr lang="fr-FR" dirty="0"/>
              <a:t>, 2008).</a:t>
            </a:r>
          </a:p>
          <a:p>
            <a:endParaRPr lang="fr-FR" dirty="0"/>
          </a:p>
          <a:p>
            <a:r>
              <a:rPr lang="fr-FR" dirty="0"/>
              <a:t>To date, the spatial and temporal </a:t>
            </a:r>
            <a:r>
              <a:rPr lang="fr-FR" dirty="0" err="1"/>
              <a:t>evolution</a:t>
            </a:r>
            <a:r>
              <a:rPr lang="fr-FR" dirty="0"/>
              <a:t> of the flood </a:t>
            </a:r>
            <a:r>
              <a:rPr lang="fr-FR" dirty="0" err="1"/>
              <a:t>remain</a:t>
            </a:r>
            <a:r>
              <a:rPr lang="fr-FR" dirty="0"/>
              <a:t> </a:t>
            </a:r>
            <a:r>
              <a:rPr lang="fr-FR" dirty="0" err="1"/>
              <a:t>poorly</a:t>
            </a:r>
            <a:r>
              <a:rPr lang="fr-FR" dirty="0"/>
              <a:t> </a:t>
            </a:r>
            <a:r>
              <a:rPr lang="fr-FR" dirty="0" err="1"/>
              <a:t>understood</a:t>
            </a:r>
            <a:r>
              <a:rPr lang="fr-FR" dirty="0"/>
              <a:t>. This </a:t>
            </a:r>
            <a:r>
              <a:rPr lang="fr-FR" dirty="0" err="1"/>
              <a:t>is</a:t>
            </a:r>
            <a:r>
              <a:rPr lang="fr-FR" dirty="0"/>
              <a:t> </a:t>
            </a:r>
            <a:r>
              <a:rPr lang="fr-FR" dirty="0" err="1"/>
              <a:t>partially</a:t>
            </a:r>
            <a:r>
              <a:rPr lang="fr-FR" dirty="0"/>
              <a:t> due to a </a:t>
            </a:r>
            <a:r>
              <a:rPr lang="fr-FR" dirty="0" err="1"/>
              <a:t>limited</a:t>
            </a:r>
            <a:r>
              <a:rPr lang="fr-FR" dirty="0"/>
              <a:t> </a:t>
            </a:r>
            <a:r>
              <a:rPr lang="fr-FR" dirty="0" err="1"/>
              <a:t>number</a:t>
            </a:r>
            <a:r>
              <a:rPr lang="fr-FR" dirty="0"/>
              <a:t> of observations </a:t>
            </a:r>
            <a:r>
              <a:rPr lang="fr-FR" dirty="0" err="1"/>
              <a:t>caused</a:t>
            </a:r>
            <a:r>
              <a:rPr lang="fr-FR" dirty="0"/>
              <a:t> by the instrument destruction </a:t>
            </a:r>
            <a:r>
              <a:rPr lang="fr-FR" dirty="0" err="1"/>
              <a:t>during</a:t>
            </a:r>
            <a:r>
              <a:rPr lang="fr-FR" dirty="0"/>
              <a:t> the flood</a:t>
            </a:r>
          </a:p>
          <a:p>
            <a:r>
              <a:rPr lang="fr-FR" dirty="0"/>
              <a:t>. The </a:t>
            </a:r>
            <a:r>
              <a:rPr lang="fr-FR" dirty="0" err="1"/>
              <a:t>extreme</a:t>
            </a:r>
            <a:r>
              <a:rPr lang="fr-FR" dirty="0"/>
              <a:t> </a:t>
            </a:r>
            <a:r>
              <a:rPr lang="fr-FR" dirty="0" err="1"/>
              <a:t>rainfall</a:t>
            </a:r>
            <a:r>
              <a:rPr lang="fr-FR" dirty="0"/>
              <a:t> and </a:t>
            </a:r>
            <a:r>
              <a:rPr lang="fr-FR" dirty="0" err="1"/>
              <a:t>flooding</a:t>
            </a:r>
            <a:r>
              <a:rPr lang="fr-FR" dirty="0"/>
              <a:t> </a:t>
            </a:r>
            <a:r>
              <a:rPr lang="fr-FR" dirty="0" err="1"/>
              <a:t>destroyed</a:t>
            </a:r>
            <a:r>
              <a:rPr lang="fr-FR" dirty="0"/>
              <a:t> </a:t>
            </a:r>
            <a:r>
              <a:rPr lang="fr-FR" dirty="0" err="1"/>
              <a:t>regional</a:t>
            </a:r>
            <a:r>
              <a:rPr lang="fr-FR" dirty="0"/>
              <a:t> </a:t>
            </a:r>
            <a:r>
              <a:rPr lang="fr-FR" dirty="0" err="1"/>
              <a:t>rain</a:t>
            </a:r>
            <a:r>
              <a:rPr lang="fr-FR" dirty="0"/>
              <a:t> and </a:t>
            </a:r>
            <a:r>
              <a:rPr lang="fr-FR" dirty="0" err="1"/>
              <a:t>stream</a:t>
            </a:r>
            <a:r>
              <a:rPr lang="fr-FR" dirty="0"/>
              <a:t> gauges, </a:t>
            </a:r>
            <a:r>
              <a:rPr lang="fr-FR" dirty="0" err="1"/>
              <a:t>hindering</a:t>
            </a:r>
            <a:r>
              <a:rPr lang="fr-FR" dirty="0"/>
              <a:t> </a:t>
            </a:r>
            <a:r>
              <a:rPr lang="fr-FR" dirty="0" err="1"/>
              <a:t>our</a:t>
            </a:r>
            <a:r>
              <a:rPr lang="fr-FR" dirty="0"/>
              <a:t> </a:t>
            </a:r>
            <a:r>
              <a:rPr lang="fr-FR" dirty="0" err="1"/>
              <a:t>understanding</a:t>
            </a:r>
            <a:r>
              <a:rPr lang="fr-FR" dirty="0"/>
              <a:t> of the spatial and temporal </a:t>
            </a:r>
            <a:r>
              <a:rPr lang="fr-FR" dirty="0" err="1"/>
              <a:t>dynamics</a:t>
            </a:r>
            <a:r>
              <a:rPr lang="fr-FR" dirty="0"/>
              <a:t> of </a:t>
            </a:r>
            <a:r>
              <a:rPr lang="fr-FR" dirty="0" err="1"/>
              <a:t>rainfall-runoff</a:t>
            </a:r>
            <a:r>
              <a:rPr lang="fr-FR" dirty="0"/>
              <a:t> </a:t>
            </a:r>
            <a:r>
              <a:rPr lang="fr-FR" dirty="0" err="1"/>
              <a:t>processes</a:t>
            </a:r>
            <a:r>
              <a:rPr lang="fr-FR" dirty="0"/>
              <a:t> </a:t>
            </a:r>
            <a:r>
              <a:rPr lang="fr-FR" dirty="0" err="1"/>
              <a:t>during</a:t>
            </a:r>
            <a:r>
              <a:rPr lang="fr-FR" dirty="0"/>
              <a:t> the </a:t>
            </a:r>
            <a:r>
              <a:rPr lang="fr-FR" dirty="0" err="1"/>
              <a:t>episode</a:t>
            </a:r>
            <a:r>
              <a:rPr lang="fr-FR" dirty="0"/>
              <a:t>. </a:t>
            </a:r>
          </a:p>
          <a:p>
            <a:endParaRPr lang="fr-FR" dirty="0"/>
          </a:p>
          <a:p>
            <a:r>
              <a:rPr lang="fr-FR" dirty="0" err="1"/>
              <a:t>Both</a:t>
            </a:r>
            <a:r>
              <a:rPr lang="fr-FR" dirty="0"/>
              <a:t> turbulent flow and </a:t>
            </a:r>
            <a:r>
              <a:rPr lang="fr-FR" dirty="0" err="1"/>
              <a:t>sediment</a:t>
            </a:r>
            <a:r>
              <a:rPr lang="fr-FR" dirty="0"/>
              <a:t> transport </a:t>
            </a:r>
            <a:r>
              <a:rPr lang="fr-FR" dirty="0" err="1"/>
              <a:t>during</a:t>
            </a:r>
            <a:r>
              <a:rPr lang="fr-FR" dirty="0"/>
              <a:t> </a:t>
            </a:r>
            <a:r>
              <a:rPr lang="fr-FR" dirty="0" err="1"/>
              <a:t>floods</a:t>
            </a:r>
            <a:r>
              <a:rPr lang="fr-FR" dirty="0"/>
              <a:t> </a:t>
            </a:r>
            <a:r>
              <a:rPr lang="fr-FR" dirty="0" err="1"/>
              <a:t>generate</a:t>
            </a:r>
            <a:r>
              <a:rPr lang="fr-FR" dirty="0"/>
              <a:t> </a:t>
            </a:r>
            <a:r>
              <a:rPr lang="fr-FR" dirty="0" err="1"/>
              <a:t>ground</a:t>
            </a:r>
            <a:r>
              <a:rPr lang="fr-FR" dirty="0"/>
              <a:t> motion in </a:t>
            </a:r>
            <a:r>
              <a:rPr lang="fr-FR" dirty="0" err="1"/>
              <a:t>different</a:t>
            </a:r>
            <a:r>
              <a:rPr lang="fr-FR" dirty="0"/>
              <a:t> </a:t>
            </a:r>
            <a:r>
              <a:rPr lang="fr-FR" dirty="0" err="1"/>
              <a:t>frequency</a:t>
            </a:r>
            <a:r>
              <a:rPr lang="fr-FR" dirty="0"/>
              <a:t> bands </a:t>
            </a:r>
            <a:r>
              <a:rPr lang="fr-FR" dirty="0" err="1"/>
              <a:t>that</a:t>
            </a:r>
            <a:r>
              <a:rPr lang="fr-FR" dirty="0"/>
              <a:t> </a:t>
            </a:r>
            <a:r>
              <a:rPr lang="fr-FR" dirty="0" err="1"/>
              <a:t>can</a:t>
            </a:r>
            <a:r>
              <a:rPr lang="fr-FR" dirty="0"/>
              <a:t> </a:t>
            </a:r>
            <a:r>
              <a:rPr lang="fr-FR" dirty="0" err="1"/>
              <a:t>be</a:t>
            </a:r>
            <a:r>
              <a:rPr lang="fr-FR" dirty="0"/>
              <a:t> </a:t>
            </a:r>
            <a:r>
              <a:rPr lang="fr-FR" dirty="0" err="1"/>
              <a:t>used</a:t>
            </a:r>
            <a:r>
              <a:rPr lang="fr-FR" dirty="0"/>
              <a:t> to </a:t>
            </a:r>
            <a:r>
              <a:rPr lang="fr-FR" dirty="0" err="1"/>
              <a:t>track</a:t>
            </a:r>
            <a:r>
              <a:rPr lang="fr-FR" dirty="0"/>
              <a:t> the flood </a:t>
            </a:r>
            <a:r>
              <a:rPr lang="fr-FR" dirty="0" err="1"/>
              <a:t>dynamics</a:t>
            </a:r>
            <a:r>
              <a:rPr lang="fr-FR" dirty="0"/>
              <a: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Moderate</a:t>
            </a:r>
            <a:r>
              <a:rPr lang="fr-FR" dirty="0"/>
              <a:t>-magnitude </a:t>
            </a:r>
            <a:r>
              <a:rPr lang="fr-FR" dirty="0" err="1"/>
              <a:t>floods</a:t>
            </a:r>
            <a:r>
              <a:rPr lang="fr-FR" dirty="0"/>
              <a:t> and </a:t>
            </a:r>
            <a:r>
              <a:rPr lang="fr-FR" dirty="0" err="1"/>
              <a:t>controlled</a:t>
            </a:r>
            <a:r>
              <a:rPr lang="fr-FR" dirty="0"/>
              <a:t> </a:t>
            </a:r>
            <a:r>
              <a:rPr lang="fr-FR" dirty="0" err="1"/>
              <a:t>small</a:t>
            </a:r>
            <a:r>
              <a:rPr lang="fr-FR" dirty="0"/>
              <a:t>-magnitude flow </a:t>
            </a:r>
            <a:r>
              <a:rPr lang="fr-FR" dirty="0" err="1"/>
              <a:t>events</a:t>
            </a:r>
            <a:r>
              <a:rPr lang="fr-FR" dirty="0"/>
              <a:t>. To date, extensive </a:t>
            </a:r>
            <a:r>
              <a:rPr lang="fr-FR" dirty="0" err="1"/>
              <a:t>seismic</a:t>
            </a:r>
            <a:r>
              <a:rPr lang="fr-FR" dirty="0"/>
              <a:t> investigations of large-magnitude flood </a:t>
            </a:r>
            <a:r>
              <a:rPr lang="fr-FR" dirty="0" err="1"/>
              <a:t>events</a:t>
            </a:r>
            <a:r>
              <a:rPr lang="fr-FR" dirty="0"/>
              <a:t> are rare and </a:t>
            </a:r>
            <a:r>
              <a:rPr lang="fr-FR" dirty="0" err="1"/>
              <a:t>mostly</a:t>
            </a:r>
            <a:r>
              <a:rPr lang="fr-FR" dirty="0"/>
              <a:t> </a:t>
            </a:r>
            <a:r>
              <a:rPr lang="fr-FR" dirty="0" err="1"/>
              <a:t>associated</a:t>
            </a:r>
            <a:r>
              <a:rPr lang="fr-FR" dirty="0"/>
              <a:t> </a:t>
            </a:r>
            <a:r>
              <a:rPr lang="fr-FR" dirty="0" err="1"/>
              <a:t>with</a:t>
            </a:r>
            <a:r>
              <a:rPr lang="fr-FR" dirty="0"/>
              <a:t> glacier </a:t>
            </a:r>
            <a:r>
              <a:rPr lang="fr-FR" dirty="0" err="1"/>
              <a:t>lake</a:t>
            </a:r>
            <a:r>
              <a:rPr lang="fr-FR" dirty="0"/>
              <a:t> </a:t>
            </a:r>
            <a:r>
              <a:rPr lang="fr-FR" dirty="0" err="1"/>
              <a:t>outburst</a:t>
            </a:r>
            <a:r>
              <a:rPr lang="fr-FR" dirty="0"/>
              <a:t> </a:t>
            </a:r>
            <a:r>
              <a:rPr lang="fr-FR" dirty="0" err="1"/>
              <a:t>floods</a:t>
            </a:r>
            <a:r>
              <a:rPr lang="fr-FR" dirty="0"/>
              <a:t> or cascade of </a:t>
            </a:r>
            <a:r>
              <a:rPr lang="fr-FR" dirty="0" err="1"/>
              <a:t>hazards</a:t>
            </a:r>
            <a:r>
              <a:rPr lang="fr-FR" dirty="0"/>
              <a:t> (</a:t>
            </a:r>
            <a:r>
              <a:rPr lang="fr-FR" sz="1200" b="1" i="0" kern="1200" dirty="0" err="1">
                <a:solidFill>
                  <a:schemeClr val="tx1"/>
                </a:solidFill>
                <a:effectLst/>
                <a:latin typeface="Arial" panose="020B0604020202020204" pitchFamily="34" charset="0"/>
                <a:ea typeface="+mn-ea"/>
                <a:cs typeface="+mn-cs"/>
              </a:rPr>
              <a:t>Detection</a:t>
            </a:r>
            <a:r>
              <a:rPr lang="fr-FR" sz="1200" b="1" i="0" kern="1200" dirty="0">
                <a:solidFill>
                  <a:schemeClr val="tx1"/>
                </a:solidFill>
                <a:effectLst/>
                <a:latin typeface="Arial" panose="020B0604020202020204" pitchFamily="34" charset="0"/>
                <a:ea typeface="+mn-ea"/>
                <a:cs typeface="+mn-cs"/>
              </a:rPr>
              <a:t> and </a:t>
            </a:r>
            <a:r>
              <a:rPr lang="fr-FR" sz="1200" b="1" i="0" kern="1200" dirty="0" err="1">
                <a:solidFill>
                  <a:schemeClr val="tx1"/>
                </a:solidFill>
                <a:effectLst/>
                <a:latin typeface="Arial" panose="020B0604020202020204" pitchFamily="34" charset="0"/>
                <a:ea typeface="+mn-ea"/>
                <a:cs typeface="+mn-cs"/>
              </a:rPr>
              <a:t>potential</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early</a:t>
            </a:r>
            <a:r>
              <a:rPr lang="fr-FR" sz="1200" b="1" i="0" kern="1200" dirty="0">
                <a:solidFill>
                  <a:schemeClr val="tx1"/>
                </a:solidFill>
                <a:effectLst/>
                <a:latin typeface="Arial" panose="020B0604020202020204" pitchFamily="34" charset="0"/>
                <a:ea typeface="+mn-ea"/>
                <a:cs typeface="+mn-cs"/>
              </a:rPr>
              <a:t> warning of </a:t>
            </a:r>
            <a:r>
              <a:rPr lang="fr-FR" sz="1200" b="1" i="0" kern="1200" dirty="0" err="1">
                <a:solidFill>
                  <a:schemeClr val="tx1"/>
                </a:solidFill>
                <a:effectLst/>
                <a:latin typeface="Arial" panose="020B0604020202020204" pitchFamily="34" charset="0"/>
                <a:ea typeface="+mn-ea"/>
                <a:cs typeface="+mn-cs"/>
              </a:rPr>
              <a:t>catastrophic</a:t>
            </a:r>
            <a:r>
              <a:rPr lang="fr-FR" sz="1200" b="1" i="0" kern="1200" dirty="0">
                <a:solidFill>
                  <a:schemeClr val="tx1"/>
                </a:solidFill>
                <a:effectLst/>
                <a:latin typeface="Arial" panose="020B0604020202020204" pitchFamily="34" charset="0"/>
                <a:ea typeface="+mn-ea"/>
                <a:cs typeface="+mn-cs"/>
              </a:rPr>
              <a:t> flow </a:t>
            </a:r>
            <a:r>
              <a:rPr lang="fr-FR" sz="1200" b="1" i="0" kern="1200" dirty="0" err="1">
                <a:solidFill>
                  <a:schemeClr val="tx1"/>
                </a:solidFill>
                <a:effectLst/>
                <a:latin typeface="Arial" panose="020B0604020202020204" pitchFamily="34" charset="0"/>
                <a:ea typeface="+mn-ea"/>
                <a:cs typeface="+mn-cs"/>
              </a:rPr>
              <a:t>events</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with</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regional</a:t>
            </a:r>
            <a:r>
              <a:rPr lang="fr-FR" sz="1200" b="1" i="0" kern="1200" dirty="0">
                <a:solidFill>
                  <a:schemeClr val="tx1"/>
                </a:solidFill>
                <a:effectLst/>
                <a:latin typeface="Arial" panose="020B0604020202020204" pitchFamily="34" charset="0"/>
                <a:ea typeface="+mn-ea"/>
                <a:cs typeface="+mn-cs"/>
              </a:rPr>
              <a:t> </a:t>
            </a:r>
            <a:r>
              <a:rPr lang="fr-FR" sz="1200" b="1" i="0" kern="1200" dirty="0" err="1">
                <a:solidFill>
                  <a:schemeClr val="tx1"/>
                </a:solidFill>
                <a:effectLst/>
                <a:latin typeface="Arial" panose="020B0604020202020204" pitchFamily="34" charset="0"/>
                <a:ea typeface="+mn-ea"/>
                <a:cs typeface="+mn-cs"/>
              </a:rPr>
              <a:t>seismic</a:t>
            </a:r>
            <a:r>
              <a:rPr lang="fr-FR" sz="1200" b="1" i="0" kern="1200" dirty="0">
                <a:solidFill>
                  <a:schemeClr val="tx1"/>
                </a:solidFill>
                <a:effectLst/>
                <a:latin typeface="Arial" panose="020B0604020202020204" pitchFamily="34" charset="0"/>
                <a:ea typeface="+mn-ea"/>
                <a:cs typeface="+mn-cs"/>
              </a:rPr>
              <a:t> networks</a:t>
            </a:r>
            <a:r>
              <a:rPr lang="en-US" sz="1200" b="1" i="0" kern="1200" dirty="0">
                <a:solidFill>
                  <a:schemeClr val="tx1"/>
                </a:solidFill>
                <a:effectLst/>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fatal </a:t>
            </a:r>
            <a:r>
              <a:rPr lang="fr-FR" sz="1200" kern="1200" dirty="0" err="1">
                <a:solidFill>
                  <a:schemeClr val="tx1"/>
                </a:solidFill>
                <a:effectLst/>
                <a:latin typeface="Arial" panose="020B0604020202020204" pitchFamily="34" charset="0"/>
                <a:ea typeface="+mn-ea"/>
                <a:cs typeface="+mn-cs"/>
              </a:rPr>
              <a:t>rockslide</a:t>
            </a:r>
            <a:r>
              <a:rPr lang="fr-FR" sz="1200" kern="1200" dirty="0">
                <a:solidFill>
                  <a:schemeClr val="tx1"/>
                </a:solidFill>
                <a:effectLst/>
                <a:latin typeface="Arial" panose="020B0604020202020204" pitchFamily="34" charset="0"/>
                <a:ea typeface="+mn-ea"/>
                <a:cs typeface="+mn-cs"/>
              </a:rPr>
              <a:t> to mass flow to flood cascade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De fortes précipitations se produisent régulièrement en automne dans la région méditerranéenne, mais les précipitations quotidiennes maximales mesurées causées par la tempête Alex étaient les plus élevées depuis 1997 (Figure 1C). Les précipitations ont commencé à 06h00 2 UTC le 2 octobre 2020. L'épisode méditerranéen a duré moins de 24 heures et a généré des précipitations quotidiennes cumulées qui ont localement dépassé la moyenne annuelle typique (&gt;600 mm/jour, Figure 1A), selon une pluviométrie estimation obtenue avec le modèle ANTILOPE (</a:t>
            </a:r>
            <a:r>
              <a:rPr lang="fr-FR" sz="1200" kern="1200" dirty="0" err="1">
                <a:solidFill>
                  <a:schemeClr val="tx1"/>
                </a:solidFill>
                <a:effectLst/>
                <a:latin typeface="Arial" panose="020B0604020202020204" pitchFamily="34" charset="0"/>
                <a:ea typeface="+mn-ea"/>
                <a:cs typeface="+mn-cs"/>
              </a:rPr>
              <a:t>Laurantin</a:t>
            </a:r>
            <a:r>
              <a:rPr lang="fr-FR" sz="1200" kern="1200" dirty="0">
                <a:solidFill>
                  <a:schemeClr val="tx1"/>
                </a:solidFill>
                <a:effectLst/>
                <a:latin typeface="Arial" panose="020B0604020202020204" pitchFamily="34" charset="0"/>
                <a:ea typeface="+mn-ea"/>
                <a:cs typeface="+mn-cs"/>
              </a:rPr>
              <a:t>,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A ce jour, l'évolution spatiale et temporelle de la crue reste mal connue. Ceci est en partie dû à un nombre limité d'observations causées par la destruction de l'instrument lors de la crue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 Les précipitations extrêmes et les inondations ont détruit les pluviomètres régionaux et les pluviomètres, empêchant notre compréhension de la dynamique spatiale et temporelle des processus pluie-débit au cours de l'épisode.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L'écoulement turbulent et le transport de sédiments pendant les crues génèrent des mouvements du sol dans différentes bandes de fréquences qui peuvent être utilisées pour suivre la dynamique des crues.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Crues de magnitude modérée et événements de débit contrôlé de faible magnitude. À ce jour, les études sismiques approfondies des événements de crue de grande magnitude sont rares et principalement associées à des crues de lac glaciaire ou à une cascade d'aléas (détection et alerte précoce potentielle d'événements de flux catastrophiques avec des réseaux sismiques régionaux)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éboulement fatal au débit de masse à la cascade d'inondation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Arial" panose="020B0604020202020204" pitchFamily="34" charset="0"/>
                <a:ea typeface="+mn-ea"/>
                <a:cs typeface="+mn-cs"/>
              </a:rPr>
              <a:t>Pluviomütresm</a:t>
            </a:r>
            <a:r>
              <a:rPr lang="fr-FR" sz="1200" kern="1200" dirty="0">
                <a:solidFill>
                  <a:schemeClr val="tx1"/>
                </a:solidFill>
                <a:effectLst/>
                <a:latin typeface="Arial" panose="020B0604020202020204" pitchFamily="34" charset="0"/>
                <a:ea typeface="+mn-ea"/>
                <a:cs typeface="+mn-cs"/>
              </a:rPr>
              <a:t> j</a:t>
            </a:r>
            <a:r>
              <a:rPr lang="en-GB" sz="1200" b="0" i="0" kern="1200" dirty="0">
                <a:solidFill>
                  <a:schemeClr val="tx1"/>
                </a:solidFill>
                <a:effectLst/>
                <a:latin typeface="+mn-lt"/>
                <a:ea typeface="+mn-ea"/>
                <a:cs typeface="+mn-cs"/>
              </a:rPr>
              <a:t>auge de flux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A51C0C35-A9A2-4EFD-9BAF-1E52E29E03D1}" type="slidenum">
              <a:rPr lang="de-CH" smtClean="0"/>
              <a:pPr/>
              <a:t>4</a:t>
            </a:fld>
            <a:endParaRPr lang="de-CH" dirty="0"/>
          </a:p>
        </p:txBody>
      </p:sp>
    </p:spTree>
    <p:extLst>
      <p:ext uri="{BB962C8B-B14F-4D97-AF65-F5344CB8AC3E}">
        <p14:creationId xmlns:p14="http://schemas.microsoft.com/office/powerpoint/2010/main" val="123342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All </a:t>
            </a:r>
            <a:r>
              <a:rPr lang="fr-FR" dirty="0" err="1"/>
              <a:t>three</a:t>
            </a:r>
            <a:r>
              <a:rPr lang="fr-FR" dirty="0"/>
              <a:t> </a:t>
            </a:r>
            <a:r>
              <a:rPr lang="fr-FR" dirty="0" err="1"/>
              <a:t>seismic</a:t>
            </a:r>
            <a:r>
              <a:rPr lang="fr-FR" dirty="0"/>
              <a:t> stations (SPIF, BELV, and TURF) show </a:t>
            </a:r>
            <a:r>
              <a:rPr lang="fr-FR" dirty="0" err="1"/>
              <a:t>elevated</a:t>
            </a:r>
            <a:r>
              <a:rPr lang="fr-FR" dirty="0"/>
              <a:t> noise </a:t>
            </a:r>
            <a:r>
              <a:rPr lang="fr-FR" dirty="0" err="1"/>
              <a:t>levels</a:t>
            </a:r>
            <a:r>
              <a:rPr lang="fr-FR" dirty="0"/>
              <a:t> </a:t>
            </a:r>
            <a:r>
              <a:rPr lang="fr-FR" dirty="0" err="1"/>
              <a:t>during</a:t>
            </a:r>
            <a:r>
              <a:rPr lang="fr-FR" dirty="0"/>
              <a:t> the 24 h </a:t>
            </a:r>
            <a:r>
              <a:rPr lang="fr-FR" dirty="0" err="1"/>
              <a:t>period</a:t>
            </a:r>
            <a:r>
              <a:rPr lang="fr-FR" dirty="0"/>
              <a:t> </a:t>
            </a:r>
            <a:r>
              <a:rPr lang="fr-FR" dirty="0" err="1"/>
              <a:t>starting</a:t>
            </a:r>
            <a:r>
              <a:rPr lang="fr-FR" dirty="0"/>
              <a:t> at 07:00 UTC </a:t>
            </a:r>
            <a:r>
              <a:rPr lang="fr-FR" dirty="0" err="1"/>
              <a:t>October</a:t>
            </a:r>
            <a:r>
              <a:rPr lang="fr-FR" dirty="0"/>
              <a:t> 2 2020 </a:t>
            </a:r>
            <a:r>
              <a:rPr lang="fr-FR" dirty="0" err="1"/>
              <a:t>that</a:t>
            </a:r>
            <a:r>
              <a:rPr lang="fr-FR" dirty="0"/>
              <a:t> </a:t>
            </a:r>
            <a:r>
              <a:rPr lang="fr-FR" dirty="0" err="1"/>
              <a:t>overlap</a:t>
            </a:r>
            <a:r>
              <a:rPr lang="fr-FR" dirty="0"/>
              <a:t> </a:t>
            </a:r>
            <a:r>
              <a:rPr lang="fr-FR" dirty="0" err="1"/>
              <a:t>with</a:t>
            </a:r>
            <a:r>
              <a:rPr lang="fr-FR" dirty="0"/>
              <a:t> the duration of </a:t>
            </a:r>
            <a:r>
              <a:rPr lang="fr-FR" dirty="0" err="1"/>
              <a:t>storm</a:t>
            </a:r>
            <a:r>
              <a:rPr lang="fr-FR" dirty="0"/>
              <a:t> Alex</a:t>
            </a:r>
          </a:p>
          <a:p>
            <a:r>
              <a:rPr lang="fr-FR" dirty="0"/>
              <a:t>TURF station, the </a:t>
            </a:r>
            <a:r>
              <a:rPr lang="fr-FR" dirty="0" err="1"/>
              <a:t>seismic</a:t>
            </a:r>
            <a:r>
              <a:rPr lang="fr-FR" dirty="0"/>
              <a:t> power </a:t>
            </a:r>
            <a:r>
              <a:rPr lang="fr-FR" dirty="0" err="1"/>
              <a:t>is</a:t>
            </a:r>
            <a:r>
              <a:rPr lang="fr-FR" dirty="0"/>
              <a:t> </a:t>
            </a:r>
            <a:r>
              <a:rPr lang="fr-FR" dirty="0" err="1"/>
              <a:t>increased</a:t>
            </a:r>
            <a:r>
              <a:rPr lang="fr-FR" dirty="0"/>
              <a:t> by about 10 times relative to the </a:t>
            </a:r>
            <a:r>
              <a:rPr lang="fr-FR" dirty="0" err="1"/>
              <a:t>pre</a:t>
            </a:r>
            <a:r>
              <a:rPr lang="fr-FR" dirty="0"/>
              <a:t>-flood conditions, </a:t>
            </a:r>
            <a:r>
              <a:rPr lang="fr-FR" dirty="0" err="1"/>
              <a:t>mostly</a:t>
            </a:r>
            <a:r>
              <a:rPr lang="fr-FR" dirty="0"/>
              <a:t> at </a:t>
            </a:r>
            <a:r>
              <a:rPr lang="fr-FR" dirty="0" err="1"/>
              <a:t>frequencies</a:t>
            </a:r>
            <a:r>
              <a:rPr lang="fr-FR" dirty="0"/>
              <a:t> </a:t>
            </a:r>
            <a:r>
              <a:rPr lang="fr-FR" dirty="0" err="1"/>
              <a:t>lower</a:t>
            </a:r>
            <a:r>
              <a:rPr lang="fr-FR" dirty="0"/>
              <a:t> </a:t>
            </a:r>
            <a:r>
              <a:rPr lang="fr-FR" dirty="0" err="1"/>
              <a:t>than</a:t>
            </a:r>
            <a:r>
              <a:rPr lang="fr-FR" dirty="0"/>
              <a:t> 5 Hz.</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permanent French RESIF Network</a:t>
            </a:r>
          </a:p>
          <a:p>
            <a:endParaRPr lang="en-US" dirty="0"/>
          </a:p>
          <a:p>
            <a:endParaRPr lang="en-US" dirty="0"/>
          </a:p>
          <a:p>
            <a:r>
              <a:rPr lang="en-US" dirty="0"/>
              <a:t>Les trois stations </a:t>
            </a:r>
            <a:r>
              <a:rPr lang="en-US" dirty="0" err="1"/>
              <a:t>sismiques</a:t>
            </a:r>
            <a:r>
              <a:rPr lang="en-US" dirty="0"/>
              <a:t> (SPIF, BELV et TURF) </a:t>
            </a:r>
            <a:r>
              <a:rPr lang="en-US" dirty="0" err="1"/>
              <a:t>affichent</a:t>
            </a:r>
            <a:r>
              <a:rPr lang="en-US" dirty="0"/>
              <a:t> des </a:t>
            </a:r>
            <a:r>
              <a:rPr lang="en-US" dirty="0" err="1"/>
              <a:t>niveaux</a:t>
            </a:r>
            <a:r>
              <a:rPr lang="en-US" dirty="0"/>
              <a:t> de bruit </a:t>
            </a:r>
            <a:r>
              <a:rPr lang="en-US" dirty="0" err="1"/>
              <a:t>élevés</a:t>
            </a:r>
            <a:r>
              <a:rPr lang="en-US" dirty="0"/>
              <a:t> pendant la </a:t>
            </a:r>
            <a:r>
              <a:rPr lang="en-US" dirty="0" err="1"/>
              <a:t>période</a:t>
            </a:r>
            <a:r>
              <a:rPr lang="en-US" dirty="0"/>
              <a:t> de 24 </a:t>
            </a:r>
            <a:r>
              <a:rPr lang="en-US" dirty="0" err="1"/>
              <a:t>heures</a:t>
            </a:r>
            <a:r>
              <a:rPr lang="en-US" dirty="0"/>
              <a:t> </a:t>
            </a:r>
            <a:r>
              <a:rPr lang="en-US" dirty="0" err="1"/>
              <a:t>commençant</a:t>
            </a:r>
            <a:r>
              <a:rPr lang="en-US" dirty="0"/>
              <a:t> </a:t>
            </a:r>
            <a:r>
              <a:rPr lang="en-US" dirty="0" err="1"/>
              <a:t>à</a:t>
            </a:r>
            <a:r>
              <a:rPr lang="en-US" dirty="0"/>
              <a:t> 07h00 UTC le 2 </a:t>
            </a:r>
            <a:r>
              <a:rPr lang="en-US" dirty="0" err="1"/>
              <a:t>octobre</a:t>
            </a:r>
            <a:r>
              <a:rPr lang="en-US" dirty="0"/>
              <a:t> 2020 qui </a:t>
            </a:r>
            <a:r>
              <a:rPr lang="en-US" dirty="0" err="1"/>
              <a:t>chevauchent</a:t>
            </a:r>
            <a:r>
              <a:rPr lang="en-US" dirty="0"/>
              <a:t> la durée de la </a:t>
            </a:r>
            <a:r>
              <a:rPr lang="en-US" dirty="0" err="1"/>
              <a:t>tempête</a:t>
            </a:r>
            <a:r>
              <a:rPr lang="en-US" dirty="0"/>
              <a:t> Alex</a:t>
            </a:r>
          </a:p>
          <a:p>
            <a:r>
              <a:rPr lang="en-US" dirty="0"/>
              <a:t>Station TURF, la puissance </a:t>
            </a:r>
            <a:r>
              <a:rPr lang="en-US" dirty="0" err="1"/>
              <a:t>sismique</a:t>
            </a:r>
            <a:r>
              <a:rPr lang="en-US" dirty="0"/>
              <a:t> </a:t>
            </a:r>
            <a:r>
              <a:rPr lang="en-US" dirty="0" err="1"/>
              <a:t>est</a:t>
            </a:r>
            <a:r>
              <a:rPr lang="en-US" dirty="0"/>
              <a:t> </a:t>
            </a:r>
            <a:r>
              <a:rPr lang="en-US" dirty="0" err="1"/>
              <a:t>augmentée</a:t>
            </a:r>
            <a:r>
              <a:rPr lang="en-US" dirty="0"/>
              <a:t> </a:t>
            </a:r>
            <a:r>
              <a:rPr lang="en-US" dirty="0" err="1"/>
              <a:t>d'environ</a:t>
            </a:r>
            <a:r>
              <a:rPr lang="en-US" dirty="0"/>
              <a:t> 10 </a:t>
            </a:r>
            <a:r>
              <a:rPr lang="en-US" dirty="0" err="1"/>
              <a:t>fois</a:t>
            </a:r>
            <a:r>
              <a:rPr lang="en-US" dirty="0"/>
              <a:t> par rapport aux conditions </a:t>
            </a:r>
            <a:r>
              <a:rPr lang="en-US" dirty="0" err="1"/>
              <a:t>pré-inondation</a:t>
            </a:r>
            <a:r>
              <a:rPr lang="en-US" dirty="0"/>
              <a:t>, </a:t>
            </a:r>
            <a:r>
              <a:rPr lang="en-US" dirty="0" err="1"/>
              <a:t>principalement</a:t>
            </a:r>
            <a:r>
              <a:rPr lang="en-US" dirty="0"/>
              <a:t> </a:t>
            </a:r>
            <a:r>
              <a:rPr lang="en-US" dirty="0" err="1"/>
              <a:t>à</a:t>
            </a:r>
            <a:r>
              <a:rPr lang="en-US" dirty="0"/>
              <a:t> des </a:t>
            </a:r>
            <a:r>
              <a:rPr lang="en-US" dirty="0" err="1"/>
              <a:t>fréquences</a:t>
            </a:r>
            <a:r>
              <a:rPr lang="en-US" dirty="0"/>
              <a:t> </a:t>
            </a:r>
            <a:r>
              <a:rPr lang="en-US" dirty="0" err="1"/>
              <a:t>inférieures</a:t>
            </a:r>
            <a:r>
              <a:rPr lang="en-US" dirty="0"/>
              <a:t> </a:t>
            </a:r>
            <a:r>
              <a:rPr lang="en-US" dirty="0" err="1"/>
              <a:t>à</a:t>
            </a:r>
            <a:r>
              <a:rPr lang="en-US" dirty="0"/>
              <a:t> 5 Hz.</a:t>
            </a:r>
          </a:p>
          <a:p>
            <a:endParaRPr lang="en-US" dirty="0"/>
          </a:p>
          <a:p>
            <a:r>
              <a:rPr lang="en-US" dirty="0" err="1"/>
              <a:t>Réseau</a:t>
            </a:r>
            <a:r>
              <a:rPr lang="en-US" dirty="0"/>
              <a:t> permanent </a:t>
            </a:r>
            <a:r>
              <a:rPr lang="en-US" dirty="0" err="1"/>
              <a:t>français</a:t>
            </a:r>
            <a:r>
              <a:rPr lang="en-US" dirty="0"/>
              <a:t> RESIF</a:t>
            </a:r>
          </a:p>
          <a:p>
            <a:endParaRPr lang="en-US" dirty="0"/>
          </a:p>
          <a:p>
            <a:r>
              <a:rPr lang="en-US" dirty="0"/>
              <a:t>Au-dessus de </a:t>
            </a:r>
          </a:p>
        </p:txBody>
      </p:sp>
      <p:sp>
        <p:nvSpPr>
          <p:cNvPr id="4" name="Slide Number Placeholder 3"/>
          <p:cNvSpPr>
            <a:spLocks noGrp="1"/>
          </p:cNvSpPr>
          <p:nvPr>
            <p:ph type="sldNum" sz="quarter" idx="5"/>
          </p:nvPr>
        </p:nvSpPr>
        <p:spPr/>
        <p:txBody>
          <a:bodyPr/>
          <a:lstStyle/>
          <a:p>
            <a:fld id="{A51C0C35-A9A2-4EFD-9BAF-1E52E29E03D1}" type="slidenum">
              <a:rPr lang="de-CH" smtClean="0"/>
              <a:pPr/>
              <a:t>5</a:t>
            </a:fld>
            <a:endParaRPr lang="de-CH" dirty="0"/>
          </a:p>
        </p:txBody>
      </p:sp>
    </p:spTree>
    <p:extLst>
      <p:ext uri="{BB962C8B-B14F-4D97-AF65-F5344CB8AC3E}">
        <p14:creationId xmlns:p14="http://schemas.microsoft.com/office/powerpoint/2010/main" val="109505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analyze seismic power (PSD), peak frequency, and dominant noise directions of seismic signals.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first </a:t>
                </a:r>
                <a:r>
                  <a:rPr lang="fr-FR" dirty="0" err="1"/>
                  <a:t>two</a:t>
                </a:r>
                <a:r>
                  <a:rPr lang="fr-FR" dirty="0"/>
                  <a:t> </a:t>
                </a:r>
                <a:r>
                  <a:rPr lang="fr-FR" dirty="0" err="1"/>
                  <a:t>seismic</a:t>
                </a:r>
                <a:r>
                  <a:rPr lang="fr-FR" dirty="0"/>
                  <a:t> power maxima have </a:t>
                </a:r>
                <a:r>
                  <a:rPr lang="fr-FR" dirty="0" err="1"/>
                  <a:t>pronounced</a:t>
                </a:r>
                <a:r>
                  <a:rPr lang="fr-FR" dirty="0"/>
                  <a:t> high-amplitude </a:t>
                </a:r>
                <a:r>
                  <a:rPr lang="fr-FR" dirty="0" err="1"/>
                  <a:t>peaks</a:t>
                </a:r>
                <a:r>
                  <a:rPr lang="fr-FR"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We </a:t>
                </a:r>
                <a:r>
                  <a:rPr lang="en-US" sz="1200" dirty="0" err="1"/>
                  <a:t>modelise</a:t>
                </a:r>
                <a:r>
                  <a:rPr lang="en-US" sz="1200" dirty="0"/>
                  <a:t> the </a:t>
                </a:r>
                <a:r>
                  <a:rPr lang="en-US" sz="1200" b="1" dirty="0">
                    <a:solidFill>
                      <a:srgbClr val="3D9A82"/>
                    </a:solidFill>
                  </a:rPr>
                  <a:t>river discharge</a:t>
                </a:r>
                <a:r>
                  <a:rPr lang="en-US" sz="1200" dirty="0"/>
                  <a:t> using rain gauge data</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simple KLEM </a:t>
                </a:r>
                <a:r>
                  <a:rPr lang="fr-FR" dirty="0" err="1"/>
                  <a:t>rainfall-runoff</a:t>
                </a:r>
                <a:r>
                  <a:rPr lang="fr-FR" dirty="0"/>
                  <a:t> model (</a:t>
                </a:r>
                <a:r>
                  <a:rPr lang="fr-FR" dirty="0" err="1"/>
                  <a:t>Kinematic</a:t>
                </a:r>
                <a:r>
                  <a:rPr lang="fr-FR" dirty="0"/>
                  <a:t> Local </a:t>
                </a:r>
                <a:r>
                  <a:rPr lang="fr-FR" dirty="0" err="1"/>
                  <a:t>Excess</a:t>
                </a:r>
                <a:r>
                  <a:rPr lang="fr-FR" dirty="0"/>
                  <a:t> Model) </a:t>
                </a:r>
              </a:p>
              <a:p>
                <a:endParaRPr lang="en-US" sz="1200" dirty="0"/>
              </a:p>
              <a:p>
                <a:endParaRPr lang="en-US" sz="1200" dirty="0"/>
              </a:p>
              <a:p>
                <a:r>
                  <a:rPr lang="en-US" sz="1200" dirty="0" err="1"/>
                  <a:t>modèle</a:t>
                </a:r>
                <a:r>
                  <a:rPr lang="en-US" sz="1200" dirty="0"/>
                  <a:t> </a:t>
                </a:r>
                <a:r>
                  <a:rPr lang="en-US" sz="1200" dirty="0" err="1"/>
                  <a:t>pluie</a:t>
                </a:r>
                <a:r>
                  <a:rPr lang="en-US" sz="1200" dirty="0"/>
                  <a:t>-debit </a:t>
                </a:r>
                <a:r>
                  <a:rPr lang="en-US" sz="1200" dirty="0" err="1"/>
                  <a:t>numéro</a:t>
                </a:r>
                <a:r>
                  <a:rPr lang="en-US" sz="1200" dirty="0"/>
                  <a:t> de </a:t>
                </a:r>
                <a:r>
                  <a:rPr lang="en-US" sz="1200" dirty="0" err="1"/>
                  <a:t>courbe</a:t>
                </a:r>
                <a:r>
                  <a:rPr lang="en-US" sz="1200" dirty="0"/>
                  <a:t> (CN=curve number)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PSD values for the near-river stations SPIF, BELV contains two distinct </a:t>
                </a:r>
                <a:r>
                  <a:rPr lang="en-US" sz="1200" b="1" dirty="0"/>
                  <a:t>high-amplitude maxima</a:t>
                </a:r>
                <a:r>
                  <a:rPr lang="en-US" sz="1200" dirty="0"/>
                  <a:t> which propagate at ~5.8 m/s and ~4.8 m/s.</a:t>
                </a:r>
              </a:p>
              <a:p>
                <a:r>
                  <a:rPr lang="en-US" sz="1200" dirty="0"/>
                  <a:t>The timing of the main PSD peak at TURF station and the third PSD peak of BELV station is well correlated with a peak of </a:t>
                </a:r>
                <a:r>
                  <a:rPr lang="en-US" sz="1200" b="1" dirty="0">
                    <a:solidFill>
                      <a:srgbClr val="3D9A82"/>
                    </a:solidFill>
                  </a:rPr>
                  <a:t>simulated river discharge</a:t>
                </a:r>
              </a:p>
              <a:p>
                <a:endParaRPr lang="en-US" sz="1200" b="1" dirty="0">
                  <a:solidFill>
                    <a:srgbClr val="3D9A82"/>
                  </a:solidFill>
                </a:endParaRPr>
              </a:p>
              <a:p>
                <a:r>
                  <a:rPr lang="fr-FR" dirty="0" err="1"/>
                  <a:t>Tsai</a:t>
                </a:r>
                <a:r>
                  <a:rPr lang="fr-FR" dirty="0"/>
                  <a:t> et al. (2012) model for </a:t>
                </a:r>
                <a:r>
                  <a:rPr lang="fr-FR" dirty="0" err="1"/>
                  <a:t>hazardous</a:t>
                </a:r>
                <a:r>
                  <a:rPr lang="fr-FR" dirty="0"/>
                  <a:t> flow monitoring </a:t>
                </a:r>
                <a:r>
                  <a:rPr lang="fr-FR" dirty="0" err="1"/>
                  <a:t>from</a:t>
                </a:r>
                <a:r>
                  <a:rPr lang="fr-FR" dirty="0"/>
                  <a:t> Lai et al. (2018), the </a:t>
                </a:r>
                <a:r>
                  <a:rPr lang="fr-FR" dirty="0" err="1"/>
                  <a:t>seismc</a:t>
                </a:r>
                <a:r>
                  <a:rPr lang="fr-FR" dirty="0"/>
                  <a:t> power </a:t>
                </a:r>
                <a:r>
                  <a:rPr lang="fr-FR" dirty="0" err="1"/>
                  <a:t>is</a:t>
                </a:r>
                <a:r>
                  <a:rPr lang="fr-FR" dirty="0"/>
                  <a:t> </a:t>
                </a:r>
                <a:r>
                  <a:rPr lang="fr-FR" dirty="0" err="1"/>
                  <a:t>strongly</a:t>
                </a:r>
                <a:r>
                  <a:rPr lang="fr-FR" dirty="0"/>
                  <a:t> sensitive to </a:t>
                </a:r>
                <a:r>
                  <a:rPr lang="fr-FR" dirty="0" err="1"/>
                  <a:t>particle</a:t>
                </a:r>
                <a:r>
                  <a:rPr lang="fr-FR" dirty="0"/>
                  <a:t> </a:t>
                </a:r>
                <a:r>
                  <a:rPr lang="fr-FR" dirty="0" err="1"/>
                  <a:t>sediment</a:t>
                </a:r>
                <a:r>
                  <a:rPr lang="fr-FR" dirty="0"/>
                  <a:t> size and flow speed, </a:t>
                </a:r>
                <a:r>
                  <a:rPr lang="fr-FR" dirty="0" err="1"/>
                  <a:t>while</a:t>
                </a:r>
                <a:r>
                  <a:rPr lang="fr-FR" dirty="0"/>
                  <a:t> the </a:t>
                </a:r>
                <a:r>
                  <a:rPr lang="fr-FR" dirty="0" err="1"/>
                  <a:t>peak</a:t>
                </a:r>
                <a:r>
                  <a:rPr lang="fr-FR" dirty="0"/>
                  <a:t> </a:t>
                </a:r>
                <a:r>
                  <a:rPr lang="fr-FR" dirty="0" err="1"/>
                  <a:t>frequency</a:t>
                </a:r>
                <a:r>
                  <a:rPr lang="fr-FR" dirty="0"/>
                  <a:t> </a:t>
                </a:r>
                <a:r>
                  <a:rPr lang="fr-FR" dirty="0" err="1"/>
                  <a:t>mostly</a:t>
                </a:r>
                <a:r>
                  <a:rPr lang="fr-FR" dirty="0"/>
                  <a:t> </a:t>
                </a:r>
                <a:r>
                  <a:rPr lang="fr-FR" dirty="0" err="1"/>
                  <a:t>depends</a:t>
                </a:r>
                <a:r>
                  <a:rPr lang="fr-FR" dirty="0"/>
                  <a:t> on the distance </a:t>
                </a:r>
                <a:r>
                  <a:rPr lang="fr-FR" dirty="0" err="1"/>
                  <a:t>from</a:t>
                </a:r>
                <a:r>
                  <a:rPr lang="fr-FR" dirty="0"/>
                  <a:t> the </a:t>
                </a:r>
                <a:r>
                  <a:rPr lang="fr-FR" dirty="0" err="1"/>
                  <a:t>seismic</a:t>
                </a:r>
                <a:r>
                  <a:rPr lang="fr-FR" dirty="0"/>
                  <a:t> source to the </a:t>
                </a:r>
                <a:r>
                  <a:rPr lang="fr-FR" dirty="0" err="1"/>
                  <a:t>receiver</a:t>
                </a:r>
                <a:r>
                  <a:rPr lang="fr-FR" dirty="0"/>
                  <a:t>.</a:t>
                </a:r>
                <a:endParaRPr lang="en-US" sz="1200" b="1" dirty="0">
                  <a:solidFill>
                    <a:srgbClr val="3D9A82"/>
                  </a:solidFill>
                </a:endParaRPr>
              </a:p>
              <a:p>
                <a:endParaRPr lang="en-US" sz="1200" b="1" dirty="0">
                  <a:solidFill>
                    <a:srgbClr val="3D9A82"/>
                  </a:solidFill>
                </a:endParaRPr>
              </a:p>
              <a:p>
                <a:r>
                  <a:rPr lang="fr-FR" dirty="0" err="1"/>
                  <a:t>Also</a:t>
                </a:r>
                <a:r>
                  <a:rPr lang="fr-FR" dirty="0"/>
                  <a:t>, </a:t>
                </a:r>
                <a:r>
                  <a:rPr lang="fr-FR" dirty="0" err="1"/>
                  <a:t>previous</a:t>
                </a:r>
                <a:r>
                  <a:rPr lang="fr-FR" dirty="0"/>
                  <a:t> observations </a:t>
                </a:r>
                <a:r>
                  <a:rPr lang="fr-FR" dirty="0" err="1"/>
                  <a:t>reported</a:t>
                </a:r>
                <a:r>
                  <a:rPr lang="fr-FR" dirty="0"/>
                  <a:t> no </a:t>
                </a:r>
                <a:r>
                  <a:rPr lang="fr-FR" dirty="0" err="1"/>
                  <a:t>significant</a:t>
                </a:r>
                <a:r>
                  <a:rPr lang="fr-FR" dirty="0"/>
                  <a:t> shift in </a:t>
                </a:r>
                <a:r>
                  <a:rPr lang="fr-FR" dirty="0" err="1"/>
                  <a:t>peak</a:t>
                </a:r>
                <a:r>
                  <a:rPr lang="fr-FR" dirty="0"/>
                  <a:t> </a:t>
                </a:r>
                <a:r>
                  <a:rPr lang="fr-FR" dirty="0" err="1"/>
                  <a:t>frequency</a:t>
                </a:r>
                <a:r>
                  <a:rPr lang="fr-FR" dirty="0"/>
                  <a:t> </a:t>
                </a:r>
                <a:r>
                  <a:rPr lang="fr-FR" dirty="0" err="1"/>
                  <a:t>with</a:t>
                </a:r>
                <a:r>
                  <a:rPr lang="fr-FR" dirty="0"/>
                  <a:t> </a:t>
                </a:r>
                <a:r>
                  <a:rPr lang="fr-FR" dirty="0" err="1"/>
                  <a:t>varying</a:t>
                </a:r>
                <a:r>
                  <a:rPr lang="fr-FR" dirty="0"/>
                  <a:t> water </a:t>
                </a:r>
                <a:r>
                  <a:rPr lang="fr-FR" dirty="0" err="1"/>
                  <a:t>runoff</a:t>
                </a:r>
                <a:r>
                  <a:rPr lang="fr-FR" dirty="0"/>
                  <a:t> (</a:t>
                </a:r>
                <a:r>
                  <a:rPr lang="fr-FR" dirty="0" err="1"/>
                  <a:t>Schmandt</a:t>
                </a:r>
                <a:r>
                  <a:rPr lang="fr-FR" dirty="0"/>
                  <a:t> et al., 2013; 155 </a:t>
                </a:r>
                <a:r>
                  <a:rPr lang="fr-FR" dirty="0" err="1"/>
                  <a:t>Burtin</a:t>
                </a:r>
                <a:r>
                  <a:rPr lang="fr-FR" dirty="0"/>
                  <a:t> et al., 2016). </a:t>
                </a:r>
                <a:r>
                  <a:rPr lang="fr-FR" dirty="0" err="1"/>
                  <a:t>Therefore</a:t>
                </a:r>
                <a:r>
                  <a:rPr lang="fr-FR" dirty="0"/>
                  <a:t>, the </a:t>
                </a:r>
                <a:r>
                  <a:rPr lang="fr-FR" dirty="0" err="1"/>
                  <a:t>observed</a:t>
                </a:r>
                <a:r>
                  <a:rPr lang="fr-FR" dirty="0"/>
                  <a:t> drop in the </a:t>
                </a:r>
                <a:r>
                  <a:rPr lang="fr-FR" dirty="0" err="1"/>
                  <a:t>peak</a:t>
                </a:r>
                <a:r>
                  <a:rPr lang="fr-FR" dirty="0"/>
                  <a:t> </a:t>
                </a:r>
                <a:r>
                  <a:rPr lang="fr-FR" dirty="0" err="1"/>
                  <a:t>frequency</a:t>
                </a:r>
                <a:r>
                  <a:rPr lang="fr-FR" dirty="0"/>
                  <a:t> (down to 4 Hz) </a:t>
                </a:r>
                <a:r>
                  <a:rPr lang="fr-FR" dirty="0" err="1"/>
                  <a:t>that</a:t>
                </a:r>
                <a:r>
                  <a:rPr lang="fr-FR" dirty="0"/>
                  <a:t> </a:t>
                </a:r>
                <a:r>
                  <a:rPr lang="fr-FR" dirty="0" err="1"/>
                  <a:t>temporally</a:t>
                </a:r>
                <a:r>
                  <a:rPr lang="fr-FR" dirty="0"/>
                  <a:t> </a:t>
                </a:r>
                <a:r>
                  <a:rPr lang="fr-FR" dirty="0" err="1"/>
                  <a:t>correlates</a:t>
                </a:r>
                <a:r>
                  <a:rPr lang="fr-FR" dirty="0"/>
                  <a:t> </a:t>
                </a:r>
                <a:r>
                  <a:rPr lang="fr-FR" dirty="0" err="1"/>
                  <a:t>with</a:t>
                </a:r>
                <a:r>
                  <a:rPr lang="fr-FR" dirty="0"/>
                  <a:t> the occurrence of the second </a:t>
                </a:r>
                <a:r>
                  <a:rPr lang="fr-FR" dirty="0" err="1"/>
                  <a:t>seismic</a:t>
                </a:r>
                <a:r>
                  <a:rPr lang="fr-FR" dirty="0"/>
                  <a:t> power maximum at the SPIF station (Figure 2A, E) </a:t>
                </a:r>
                <a:r>
                  <a:rPr lang="fr-FR" dirty="0" err="1"/>
                  <a:t>can</a:t>
                </a:r>
                <a:r>
                  <a:rPr lang="fr-FR" dirty="0"/>
                  <a:t> </a:t>
                </a:r>
                <a:r>
                  <a:rPr lang="fr-FR" dirty="0" err="1"/>
                  <a:t>potentially</a:t>
                </a:r>
                <a:r>
                  <a:rPr lang="fr-FR" dirty="0"/>
                  <a:t> </a:t>
                </a:r>
                <a:r>
                  <a:rPr lang="fr-FR" dirty="0" err="1"/>
                  <a:t>be</a:t>
                </a:r>
                <a:r>
                  <a:rPr lang="fr-FR" dirty="0"/>
                  <a:t> </a:t>
                </a:r>
                <a:r>
                  <a:rPr lang="fr-FR" dirty="0" err="1"/>
                  <a:t>generated</a:t>
                </a:r>
                <a:r>
                  <a:rPr lang="fr-FR" dirty="0"/>
                  <a:t> by an </a:t>
                </a:r>
                <a:r>
                  <a:rPr lang="fr-FR" dirty="0" err="1"/>
                  <a:t>additional</a:t>
                </a:r>
                <a:r>
                  <a:rPr lang="fr-FR" dirty="0"/>
                  <a:t>, more distant river segment or by a </a:t>
                </a:r>
                <a:r>
                  <a:rPr lang="fr-FR" dirty="0" err="1"/>
                  <a:t>slope</a:t>
                </a:r>
                <a:r>
                  <a:rPr lang="fr-FR" dirty="0"/>
                  <a:t> </a:t>
                </a:r>
                <a:r>
                  <a:rPr lang="fr-FR" dirty="0" err="1"/>
                  <a:t>failure</a:t>
                </a:r>
                <a:endParaRPr lang="en-US" sz="1200" b="1" dirty="0">
                  <a:solidFill>
                    <a:srgbClr val="3D9A82"/>
                  </a:solidFill>
                </a:endParaRPr>
              </a:p>
              <a:p>
                <a:endParaRPr lang="en-US" sz="1200" b="1" dirty="0">
                  <a:solidFill>
                    <a:srgbClr val="3D9A82"/>
                  </a:solidFill>
                </a:endParaRPr>
              </a:p>
              <a:p>
                <a:r>
                  <a:rPr lang="fr-FR" dirty="0"/>
                  <a:t>The </a:t>
                </a:r>
                <a:r>
                  <a:rPr lang="fr-FR" dirty="0" err="1"/>
                  <a:t>peak</a:t>
                </a:r>
                <a:r>
                  <a:rPr lang="fr-FR" dirty="0"/>
                  <a:t> </a:t>
                </a:r>
                <a:r>
                  <a:rPr lang="fr-FR" dirty="0" err="1"/>
                  <a:t>frequency</a:t>
                </a:r>
                <a:r>
                  <a:rPr lang="fr-FR" dirty="0"/>
                  <a:t> corresponds to the </a:t>
                </a:r>
                <a:r>
                  <a:rPr lang="fr-FR" dirty="0" err="1"/>
                  <a:t>frequency</a:t>
                </a:r>
                <a:r>
                  <a:rPr lang="fr-FR" dirty="0"/>
                  <a:t> </a:t>
                </a:r>
                <a:r>
                  <a:rPr lang="fr-FR" dirty="0" err="1"/>
                  <a:t>that</a:t>
                </a:r>
                <a:r>
                  <a:rPr lang="fr-FR" dirty="0"/>
                  <a:t> has a maximum </a:t>
                </a:r>
                <a:r>
                  <a:rPr lang="fr-FR" dirty="0" err="1"/>
                  <a:t>seismic</a:t>
                </a:r>
                <a:r>
                  <a:rPr lang="fr-FR" dirty="0"/>
                  <a:t> power 105 value in the </a:t>
                </a:r>
                <a:r>
                  <a:rPr lang="fr-FR" dirty="0" err="1"/>
                  <a:t>analyzed</a:t>
                </a:r>
                <a:r>
                  <a:rPr lang="fr-FR" dirty="0"/>
                  <a:t> time-</a:t>
                </a:r>
                <a:r>
                  <a:rPr lang="fr-FR" dirty="0" err="1"/>
                  <a:t>window</a:t>
                </a:r>
                <a:endParaRPr lang="en-US" sz="1200" b="1" dirty="0">
                  <a:solidFill>
                    <a:srgbClr val="3D9A82"/>
                  </a:solidFill>
                </a:endParaRPr>
              </a:p>
              <a:p>
                <a:pPr marL="12700" indent="166688">
                  <a:buClr>
                    <a:srgbClr val="00B0F0"/>
                  </a:buClr>
                  <a:buFont typeface="Arial" panose="020B0604020202020204" pitchFamily="34" charset="0"/>
                  <a:buChar char="•"/>
                </a:pPr>
                <a:r>
                  <a:rPr lang="en-US" sz="1200" dirty="0"/>
                  <a:t>We observe a distinct difference in </a:t>
                </a:r>
                <a:r>
                  <a:rPr lang="en-US" sz="1200" b="1" dirty="0"/>
                  <a:t>peak frequency and horizontal </a:t>
                </a:r>
                <a:r>
                  <a:rPr lang="en-US" sz="1200" b="1" dirty="0" err="1"/>
                  <a:t>backazimuth</a:t>
                </a:r>
                <a:r>
                  <a:rPr lang="en-US" sz="1200" dirty="0"/>
                  <a:t> (</a:t>
                </a:r>
                <a14:m>
                  <m:oMath xmlns:m="http://schemas.openxmlformats.org/officeDocument/2006/math">
                    <m:r>
                      <a:rPr lang="en-US" sz="1200" i="1">
                        <a:latin typeface="Cambria Math" panose="02040503050406030204" pitchFamily="18" charset="0"/>
                        <a:ea typeface="Cambria Math" panose="02040503050406030204" pitchFamily="18" charset="0"/>
                      </a:rPr>
                      <m:t>𝜃</m:t>
                    </m:r>
                  </m:oMath>
                </a14:m>
                <a:r>
                  <a:rPr lang="en-US" sz="1200" dirty="0"/>
                  <a:t>) at SPIF station before and during the flood</a:t>
                </a:r>
              </a:p>
              <a:p>
                <a:pPr marL="12700">
                  <a:buClr>
                    <a:srgbClr val="00B0F0"/>
                  </a:buClr>
                </a:pPr>
                <a:endParaRPr lang="en-US" sz="1200" dirty="0"/>
              </a:p>
              <a:p>
                <a:pPr marL="12700">
                  <a:buClr>
                    <a:srgbClr val="00B0F0"/>
                  </a:buClr>
                </a:pPr>
                <a:endParaRPr lang="fr-FR" dirty="0"/>
              </a:p>
              <a:p>
                <a:pPr marL="12700">
                  <a:buClr>
                    <a:srgbClr val="00B0F0"/>
                  </a:buClr>
                </a:pPr>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analyze seismic power (PSD), peak frequency, and dominant noise directions of seismic signals.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first </a:t>
                </a:r>
                <a:r>
                  <a:rPr lang="fr-FR" dirty="0" err="1"/>
                  <a:t>two</a:t>
                </a:r>
                <a:r>
                  <a:rPr lang="fr-FR" dirty="0"/>
                  <a:t> </a:t>
                </a:r>
                <a:r>
                  <a:rPr lang="fr-FR" dirty="0" err="1"/>
                  <a:t>seismic</a:t>
                </a:r>
                <a:r>
                  <a:rPr lang="fr-FR" dirty="0"/>
                  <a:t> power maxima have </a:t>
                </a:r>
                <a:r>
                  <a:rPr lang="fr-FR" dirty="0" err="1"/>
                  <a:t>pronounced</a:t>
                </a:r>
                <a:r>
                  <a:rPr lang="fr-FR" dirty="0"/>
                  <a:t> high-amplitude </a:t>
                </a:r>
                <a:r>
                  <a:rPr lang="fr-FR" dirty="0" err="1"/>
                  <a:t>peaks</a:t>
                </a:r>
                <a:r>
                  <a:rPr lang="fr-FR"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We </a:t>
                </a:r>
                <a:r>
                  <a:rPr lang="en-US" sz="1200" dirty="0" err="1"/>
                  <a:t>modelise</a:t>
                </a:r>
                <a:r>
                  <a:rPr lang="en-US" sz="1200" dirty="0"/>
                  <a:t> the </a:t>
                </a:r>
                <a:r>
                  <a:rPr lang="en-US" sz="1200" b="1" dirty="0">
                    <a:solidFill>
                      <a:srgbClr val="3D9A82"/>
                    </a:solidFill>
                  </a:rPr>
                  <a:t>river discharge</a:t>
                </a:r>
                <a:r>
                  <a:rPr lang="en-US" sz="1200" dirty="0"/>
                  <a:t> using rain gauge data</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simple KLEM </a:t>
                </a:r>
                <a:r>
                  <a:rPr lang="fr-FR" dirty="0" err="1"/>
                  <a:t>rainfall-runoff</a:t>
                </a:r>
                <a:r>
                  <a:rPr lang="fr-FR" dirty="0"/>
                  <a:t> model (</a:t>
                </a:r>
                <a:r>
                  <a:rPr lang="fr-FR" dirty="0" err="1"/>
                  <a:t>Kinematic</a:t>
                </a:r>
                <a:r>
                  <a:rPr lang="fr-FR" dirty="0"/>
                  <a:t> Local </a:t>
                </a:r>
                <a:r>
                  <a:rPr lang="fr-FR" dirty="0" err="1"/>
                  <a:t>Excess</a:t>
                </a:r>
                <a:r>
                  <a:rPr lang="fr-FR" dirty="0"/>
                  <a:t> Model</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PSD values for the near-river stations SPIF, BELV contains two distinct </a:t>
                </a:r>
                <a:r>
                  <a:rPr lang="en-US" sz="1200" b="1" dirty="0"/>
                  <a:t>high-amplitude maxima</a:t>
                </a:r>
                <a:r>
                  <a:rPr lang="en-US" sz="1200" dirty="0"/>
                  <a:t> which propagate at ~5.8 m/s and ~4.8 m/s.</a:t>
                </a:r>
              </a:p>
              <a:p>
                <a:r>
                  <a:rPr lang="en-US" sz="1200" dirty="0"/>
                  <a:t>The timing of the main PSD peak at TURF station and the third PSD peak of BELV station is well correlated with a peak of </a:t>
                </a:r>
                <a:r>
                  <a:rPr lang="en-US" sz="1200" b="1" dirty="0">
                    <a:solidFill>
                      <a:srgbClr val="3D9A82"/>
                    </a:solidFill>
                  </a:rPr>
                  <a:t>simulated river discharge</a:t>
                </a:r>
              </a:p>
              <a:p>
                <a:endParaRPr lang="en-US" sz="1200" b="1" dirty="0">
                  <a:solidFill>
                    <a:srgbClr val="3D9A82"/>
                  </a:solidFill>
                </a:endParaRPr>
              </a:p>
              <a:p>
                <a:r>
                  <a:rPr lang="fr-FR" dirty="0" err="1"/>
                  <a:t>Tsai</a:t>
                </a:r>
                <a:r>
                  <a:rPr lang="fr-FR" dirty="0"/>
                  <a:t> et al. (2012) model for </a:t>
                </a:r>
                <a:r>
                  <a:rPr lang="fr-FR" dirty="0" err="1"/>
                  <a:t>hazardous</a:t>
                </a:r>
                <a:r>
                  <a:rPr lang="fr-FR" dirty="0"/>
                  <a:t> flow monitoring </a:t>
                </a:r>
                <a:r>
                  <a:rPr lang="fr-FR" dirty="0" err="1"/>
                  <a:t>from</a:t>
                </a:r>
                <a:r>
                  <a:rPr lang="fr-FR" dirty="0"/>
                  <a:t> Lai et al. (2018), the </a:t>
                </a:r>
                <a:r>
                  <a:rPr lang="fr-FR" dirty="0" err="1"/>
                  <a:t>seismc</a:t>
                </a:r>
                <a:r>
                  <a:rPr lang="fr-FR" dirty="0"/>
                  <a:t> power </a:t>
                </a:r>
                <a:r>
                  <a:rPr lang="fr-FR" dirty="0" err="1"/>
                  <a:t>is</a:t>
                </a:r>
                <a:r>
                  <a:rPr lang="fr-FR" dirty="0"/>
                  <a:t> </a:t>
                </a:r>
                <a:r>
                  <a:rPr lang="fr-FR" dirty="0" err="1"/>
                  <a:t>strongly</a:t>
                </a:r>
                <a:r>
                  <a:rPr lang="fr-FR" dirty="0"/>
                  <a:t> sensitive to </a:t>
                </a:r>
                <a:r>
                  <a:rPr lang="fr-FR" dirty="0" err="1"/>
                  <a:t>particle</a:t>
                </a:r>
                <a:r>
                  <a:rPr lang="fr-FR" dirty="0"/>
                  <a:t> </a:t>
                </a:r>
                <a:r>
                  <a:rPr lang="fr-FR" dirty="0" err="1"/>
                  <a:t>sediment</a:t>
                </a:r>
                <a:r>
                  <a:rPr lang="fr-FR" dirty="0"/>
                  <a:t> size and flow speed, </a:t>
                </a:r>
                <a:r>
                  <a:rPr lang="fr-FR" dirty="0" err="1"/>
                  <a:t>while</a:t>
                </a:r>
                <a:r>
                  <a:rPr lang="fr-FR" dirty="0"/>
                  <a:t> the </a:t>
                </a:r>
                <a:r>
                  <a:rPr lang="fr-FR" dirty="0" err="1"/>
                  <a:t>peak</a:t>
                </a:r>
                <a:r>
                  <a:rPr lang="fr-FR" dirty="0"/>
                  <a:t> </a:t>
                </a:r>
                <a:r>
                  <a:rPr lang="fr-FR" dirty="0" err="1"/>
                  <a:t>frequency</a:t>
                </a:r>
                <a:r>
                  <a:rPr lang="fr-FR" dirty="0"/>
                  <a:t> </a:t>
                </a:r>
                <a:r>
                  <a:rPr lang="fr-FR" dirty="0" err="1"/>
                  <a:t>mostly</a:t>
                </a:r>
                <a:r>
                  <a:rPr lang="fr-FR" dirty="0"/>
                  <a:t> </a:t>
                </a:r>
                <a:r>
                  <a:rPr lang="fr-FR" dirty="0" err="1"/>
                  <a:t>depends</a:t>
                </a:r>
                <a:r>
                  <a:rPr lang="fr-FR" dirty="0"/>
                  <a:t> on the distance </a:t>
                </a:r>
                <a:r>
                  <a:rPr lang="fr-FR" dirty="0" err="1"/>
                  <a:t>from</a:t>
                </a:r>
                <a:r>
                  <a:rPr lang="fr-FR" dirty="0"/>
                  <a:t> the </a:t>
                </a:r>
                <a:r>
                  <a:rPr lang="fr-FR" dirty="0" err="1"/>
                  <a:t>seismic</a:t>
                </a:r>
                <a:r>
                  <a:rPr lang="fr-FR" dirty="0"/>
                  <a:t> source to the </a:t>
                </a:r>
                <a:r>
                  <a:rPr lang="fr-FR" dirty="0" err="1"/>
                  <a:t>receiver</a:t>
                </a:r>
                <a:r>
                  <a:rPr lang="fr-FR" dirty="0"/>
                  <a:t>.</a:t>
                </a:r>
                <a:endParaRPr lang="en-US" sz="1200" b="1" dirty="0">
                  <a:solidFill>
                    <a:srgbClr val="3D9A82"/>
                  </a:solidFill>
                </a:endParaRPr>
              </a:p>
              <a:p>
                <a:endParaRPr lang="en-US" sz="1200" b="1" dirty="0">
                  <a:solidFill>
                    <a:srgbClr val="3D9A82"/>
                  </a:solidFill>
                </a:endParaRPr>
              </a:p>
              <a:p>
                <a:r>
                  <a:rPr lang="fr-FR" dirty="0" err="1"/>
                  <a:t>Also</a:t>
                </a:r>
                <a:r>
                  <a:rPr lang="fr-FR" dirty="0"/>
                  <a:t>, </a:t>
                </a:r>
                <a:r>
                  <a:rPr lang="fr-FR" dirty="0" err="1"/>
                  <a:t>previous</a:t>
                </a:r>
                <a:r>
                  <a:rPr lang="fr-FR" dirty="0"/>
                  <a:t> observations </a:t>
                </a:r>
                <a:r>
                  <a:rPr lang="fr-FR" dirty="0" err="1"/>
                  <a:t>reported</a:t>
                </a:r>
                <a:r>
                  <a:rPr lang="fr-FR" dirty="0"/>
                  <a:t> no </a:t>
                </a:r>
                <a:r>
                  <a:rPr lang="fr-FR" dirty="0" err="1"/>
                  <a:t>significant</a:t>
                </a:r>
                <a:r>
                  <a:rPr lang="fr-FR" dirty="0"/>
                  <a:t> shift in </a:t>
                </a:r>
                <a:r>
                  <a:rPr lang="fr-FR" dirty="0" err="1"/>
                  <a:t>peak</a:t>
                </a:r>
                <a:r>
                  <a:rPr lang="fr-FR" dirty="0"/>
                  <a:t> </a:t>
                </a:r>
                <a:r>
                  <a:rPr lang="fr-FR" dirty="0" err="1"/>
                  <a:t>frequency</a:t>
                </a:r>
                <a:r>
                  <a:rPr lang="fr-FR" dirty="0"/>
                  <a:t> </a:t>
                </a:r>
                <a:r>
                  <a:rPr lang="fr-FR" dirty="0" err="1"/>
                  <a:t>with</a:t>
                </a:r>
                <a:r>
                  <a:rPr lang="fr-FR" dirty="0"/>
                  <a:t> </a:t>
                </a:r>
                <a:r>
                  <a:rPr lang="fr-FR" dirty="0" err="1"/>
                  <a:t>varying</a:t>
                </a:r>
                <a:r>
                  <a:rPr lang="fr-FR" dirty="0"/>
                  <a:t> water </a:t>
                </a:r>
                <a:r>
                  <a:rPr lang="fr-FR" dirty="0" err="1"/>
                  <a:t>runoff</a:t>
                </a:r>
                <a:r>
                  <a:rPr lang="fr-FR" dirty="0"/>
                  <a:t> (</a:t>
                </a:r>
                <a:r>
                  <a:rPr lang="fr-FR" dirty="0" err="1"/>
                  <a:t>Schmandt</a:t>
                </a:r>
                <a:r>
                  <a:rPr lang="fr-FR" dirty="0"/>
                  <a:t> et al., 2013; 155 </a:t>
                </a:r>
                <a:r>
                  <a:rPr lang="fr-FR" dirty="0" err="1"/>
                  <a:t>Burtin</a:t>
                </a:r>
                <a:r>
                  <a:rPr lang="fr-FR" dirty="0"/>
                  <a:t> et al., 2016). </a:t>
                </a:r>
                <a:r>
                  <a:rPr lang="fr-FR" dirty="0" err="1"/>
                  <a:t>Therefore</a:t>
                </a:r>
                <a:r>
                  <a:rPr lang="fr-FR" dirty="0"/>
                  <a:t>, the </a:t>
                </a:r>
                <a:r>
                  <a:rPr lang="fr-FR" dirty="0" err="1"/>
                  <a:t>observed</a:t>
                </a:r>
                <a:r>
                  <a:rPr lang="fr-FR" dirty="0"/>
                  <a:t> drop in the </a:t>
                </a:r>
                <a:r>
                  <a:rPr lang="fr-FR" dirty="0" err="1"/>
                  <a:t>peak</a:t>
                </a:r>
                <a:r>
                  <a:rPr lang="fr-FR" dirty="0"/>
                  <a:t> </a:t>
                </a:r>
                <a:r>
                  <a:rPr lang="fr-FR" dirty="0" err="1"/>
                  <a:t>frequency</a:t>
                </a:r>
                <a:r>
                  <a:rPr lang="fr-FR" dirty="0"/>
                  <a:t> (down to 4 Hz) </a:t>
                </a:r>
                <a:r>
                  <a:rPr lang="fr-FR" dirty="0" err="1"/>
                  <a:t>that</a:t>
                </a:r>
                <a:r>
                  <a:rPr lang="fr-FR" dirty="0"/>
                  <a:t> </a:t>
                </a:r>
                <a:r>
                  <a:rPr lang="fr-FR" dirty="0" err="1"/>
                  <a:t>temporally</a:t>
                </a:r>
                <a:r>
                  <a:rPr lang="fr-FR" dirty="0"/>
                  <a:t> </a:t>
                </a:r>
                <a:r>
                  <a:rPr lang="fr-FR" dirty="0" err="1"/>
                  <a:t>correlates</a:t>
                </a:r>
                <a:r>
                  <a:rPr lang="fr-FR" dirty="0"/>
                  <a:t> </a:t>
                </a:r>
                <a:r>
                  <a:rPr lang="fr-FR" dirty="0" err="1"/>
                  <a:t>with</a:t>
                </a:r>
                <a:r>
                  <a:rPr lang="fr-FR" dirty="0"/>
                  <a:t> the occurrence of the second </a:t>
                </a:r>
                <a:r>
                  <a:rPr lang="fr-FR" dirty="0" err="1"/>
                  <a:t>seismic</a:t>
                </a:r>
                <a:r>
                  <a:rPr lang="fr-FR" dirty="0"/>
                  <a:t> power maximum at the SPIF station (Figure 2A, E) </a:t>
                </a:r>
                <a:r>
                  <a:rPr lang="fr-FR" dirty="0" err="1"/>
                  <a:t>can</a:t>
                </a:r>
                <a:r>
                  <a:rPr lang="fr-FR" dirty="0"/>
                  <a:t> </a:t>
                </a:r>
                <a:r>
                  <a:rPr lang="fr-FR" dirty="0" err="1"/>
                  <a:t>potentially</a:t>
                </a:r>
                <a:r>
                  <a:rPr lang="fr-FR" dirty="0"/>
                  <a:t> </a:t>
                </a:r>
                <a:r>
                  <a:rPr lang="fr-FR" dirty="0" err="1"/>
                  <a:t>be</a:t>
                </a:r>
                <a:r>
                  <a:rPr lang="fr-FR" dirty="0"/>
                  <a:t> </a:t>
                </a:r>
                <a:r>
                  <a:rPr lang="fr-FR" dirty="0" err="1"/>
                  <a:t>generated</a:t>
                </a:r>
                <a:r>
                  <a:rPr lang="fr-FR" dirty="0"/>
                  <a:t> by an </a:t>
                </a:r>
                <a:r>
                  <a:rPr lang="fr-FR" dirty="0" err="1"/>
                  <a:t>additional</a:t>
                </a:r>
                <a:r>
                  <a:rPr lang="fr-FR" dirty="0"/>
                  <a:t>, more distant river segment or by a </a:t>
                </a:r>
                <a:r>
                  <a:rPr lang="fr-FR" dirty="0" err="1"/>
                  <a:t>slope</a:t>
                </a:r>
                <a:r>
                  <a:rPr lang="fr-FR" dirty="0"/>
                  <a:t> </a:t>
                </a:r>
                <a:r>
                  <a:rPr lang="fr-FR" dirty="0" err="1"/>
                  <a:t>failure</a:t>
                </a:r>
                <a:endParaRPr lang="en-US" sz="1200" b="1" dirty="0">
                  <a:solidFill>
                    <a:srgbClr val="3D9A82"/>
                  </a:solidFill>
                </a:endParaRPr>
              </a:p>
              <a:p>
                <a:endParaRPr lang="en-US" sz="1200" b="1" dirty="0">
                  <a:solidFill>
                    <a:srgbClr val="3D9A82"/>
                  </a:solidFill>
                </a:endParaRPr>
              </a:p>
              <a:p>
                <a:r>
                  <a:rPr lang="fr-FR" dirty="0"/>
                  <a:t>The </a:t>
                </a:r>
                <a:r>
                  <a:rPr lang="fr-FR" dirty="0" err="1"/>
                  <a:t>peak</a:t>
                </a:r>
                <a:r>
                  <a:rPr lang="fr-FR" dirty="0"/>
                  <a:t> </a:t>
                </a:r>
                <a:r>
                  <a:rPr lang="fr-FR" dirty="0" err="1"/>
                  <a:t>frequency</a:t>
                </a:r>
                <a:r>
                  <a:rPr lang="fr-FR" dirty="0"/>
                  <a:t> corresponds to the </a:t>
                </a:r>
                <a:r>
                  <a:rPr lang="fr-FR" dirty="0" err="1"/>
                  <a:t>frequency</a:t>
                </a:r>
                <a:r>
                  <a:rPr lang="fr-FR" dirty="0"/>
                  <a:t> </a:t>
                </a:r>
                <a:r>
                  <a:rPr lang="fr-FR" dirty="0" err="1"/>
                  <a:t>that</a:t>
                </a:r>
                <a:r>
                  <a:rPr lang="fr-FR" dirty="0"/>
                  <a:t> has a maximum </a:t>
                </a:r>
                <a:r>
                  <a:rPr lang="fr-FR" dirty="0" err="1"/>
                  <a:t>seismic</a:t>
                </a:r>
                <a:r>
                  <a:rPr lang="fr-FR" dirty="0"/>
                  <a:t> power 105 value in the </a:t>
                </a:r>
                <a:r>
                  <a:rPr lang="fr-FR" dirty="0" err="1"/>
                  <a:t>analyzed</a:t>
                </a:r>
                <a:r>
                  <a:rPr lang="fr-FR" dirty="0"/>
                  <a:t> time-</a:t>
                </a:r>
                <a:r>
                  <a:rPr lang="fr-FR" dirty="0" err="1"/>
                  <a:t>window</a:t>
                </a:r>
                <a:endParaRPr lang="en-US" sz="1200" b="1" dirty="0">
                  <a:solidFill>
                    <a:srgbClr val="3D9A82"/>
                  </a:solidFill>
                </a:endParaRPr>
              </a:p>
              <a:p>
                <a:pPr marL="12700" indent="166688">
                  <a:buClr>
                    <a:srgbClr val="00B0F0"/>
                  </a:buClr>
                  <a:buFont typeface="Arial" panose="020B0604020202020204" pitchFamily="34" charset="0"/>
                  <a:buChar char="•"/>
                </a:pPr>
                <a:r>
                  <a:rPr lang="en-US" sz="1200" dirty="0"/>
                  <a:t>We observe a distinct difference in </a:t>
                </a:r>
                <a:r>
                  <a:rPr lang="en-US" sz="1200" b="1" dirty="0"/>
                  <a:t>peak frequency and horizontal </a:t>
                </a:r>
                <a:r>
                  <a:rPr lang="en-US" sz="1200" b="1" dirty="0" err="1"/>
                  <a:t>backazimuth</a:t>
                </a:r>
                <a:r>
                  <a:rPr lang="en-US" sz="1200" dirty="0"/>
                  <a:t> (</a:t>
                </a:r>
                <a:r>
                  <a:rPr lang="en-US" sz="1200" i="0">
                    <a:latin typeface="Cambria Math" panose="02040503050406030204" pitchFamily="18" charset="0"/>
                    <a:ea typeface="Cambria Math" panose="02040503050406030204" pitchFamily="18" charset="0"/>
                  </a:rPr>
                  <a:t>𝜃</a:t>
                </a:r>
                <a:r>
                  <a:rPr lang="en-US" sz="1200" dirty="0"/>
                  <a:t>) at SPIF station before and during the flood</a:t>
                </a:r>
              </a:p>
              <a:p>
                <a:pPr marL="12700">
                  <a:buClr>
                    <a:srgbClr val="00B0F0"/>
                  </a:buClr>
                </a:pPr>
                <a:endParaRPr lang="en-US" sz="1200" dirty="0"/>
              </a:p>
              <a:p>
                <a:pPr marL="12700">
                  <a:buClr>
                    <a:srgbClr val="00B0F0"/>
                  </a:buClr>
                </a:pPr>
                <a:endParaRPr lang="fr-FR" dirty="0"/>
              </a:p>
              <a:p>
                <a:pPr marL="12700">
                  <a:buClr>
                    <a:srgbClr val="00B0F0"/>
                  </a:buClr>
                </a:pPr>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endParaRPr lang="en-US" dirty="0"/>
              </a:p>
            </p:txBody>
          </p:sp>
        </mc:Fallback>
      </mc:AlternateContent>
      <p:sp>
        <p:nvSpPr>
          <p:cNvPr id="4" name="Slide Number Placeholder 3"/>
          <p:cNvSpPr>
            <a:spLocks noGrp="1"/>
          </p:cNvSpPr>
          <p:nvPr>
            <p:ph type="sldNum" sz="quarter" idx="5"/>
          </p:nvPr>
        </p:nvSpPr>
        <p:spPr/>
        <p:txBody>
          <a:bodyPr/>
          <a:lstStyle/>
          <a:p>
            <a:fld id="{A51C0C35-A9A2-4EFD-9BAF-1E52E29E03D1}" type="slidenum">
              <a:rPr lang="de-CH" smtClean="0"/>
              <a:pPr/>
              <a:t>6</a:t>
            </a:fld>
            <a:endParaRPr lang="de-CH" dirty="0"/>
          </a:p>
        </p:txBody>
      </p:sp>
    </p:spTree>
    <p:extLst>
      <p:ext uri="{BB962C8B-B14F-4D97-AF65-F5344CB8AC3E}">
        <p14:creationId xmlns:p14="http://schemas.microsoft.com/office/powerpoint/2010/main" val="35910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relative contributions of </a:t>
                </a:r>
                <a:r>
                  <a:rPr lang="fr-FR" dirty="0" err="1"/>
                  <a:t>low</a:t>
                </a:r>
                <a:r>
                  <a:rPr lang="fr-FR" dirty="0"/>
                  <a:t>- (2-10 Hz) and high- (10-45 Hz) </a:t>
                </a:r>
                <a:r>
                  <a:rPr lang="fr-FR" dirty="0" err="1"/>
                  <a:t>frequency</a:t>
                </a:r>
                <a:r>
                  <a:rPr lang="fr-FR" dirty="0"/>
                  <a:t> </a:t>
                </a:r>
                <a:r>
                  <a:rPr lang="fr-FR" dirty="0" err="1"/>
                  <a:t>seismic</a:t>
                </a:r>
                <a:r>
                  <a:rPr lang="fr-FR" dirty="0"/>
                  <a:t> power are </a:t>
                </a:r>
                <a:r>
                  <a:rPr lang="fr-FR" dirty="0" err="1"/>
                  <a:t>shown</a:t>
                </a:r>
                <a:r>
                  <a:rPr lang="fr-FR" dirty="0"/>
                  <a:t> in Figure 2G. </a:t>
                </a:r>
                <a:r>
                  <a:rPr lang="fr-FR" dirty="0" err="1"/>
                  <a:t>Different</a:t>
                </a:r>
                <a:r>
                  <a:rPr lang="fr-FR" dirty="0"/>
                  <a:t> time </a:t>
                </a:r>
                <a:r>
                  <a:rPr lang="fr-FR" dirty="0" err="1"/>
                  <a:t>periods</a:t>
                </a:r>
                <a:r>
                  <a:rPr lang="fr-FR" dirty="0"/>
                  <a:t> </a:t>
                </a:r>
                <a:r>
                  <a:rPr lang="fr-FR" dirty="0" err="1"/>
                  <a:t>characterized</a:t>
                </a:r>
                <a:r>
                  <a:rPr lang="fr-FR" dirty="0"/>
                  <a:t> by a </a:t>
                </a:r>
                <a:r>
                  <a:rPr lang="fr-FR" dirty="0" err="1"/>
                  <a:t>varying</a:t>
                </a:r>
                <a:r>
                  <a:rPr lang="fr-FR" dirty="0"/>
                  <a:t> </a:t>
                </a:r>
                <a:r>
                  <a:rPr lang="fr-FR" dirty="0" err="1"/>
                  <a:t>relationship</a:t>
                </a:r>
                <a:r>
                  <a:rPr lang="fr-FR" dirty="0"/>
                  <a:t> </a:t>
                </a:r>
                <a:r>
                  <a:rPr lang="fr-FR" dirty="0" err="1"/>
                  <a:t>between</a:t>
                </a:r>
                <a:r>
                  <a:rPr lang="fr-FR" dirty="0"/>
                  <a:t> </a:t>
                </a:r>
                <a:r>
                  <a:rPr lang="fr-FR" dirty="0" err="1"/>
                  <a:t>low</a:t>
                </a:r>
                <a:r>
                  <a:rPr lang="fr-FR" dirty="0"/>
                  <a:t> </a:t>
                </a:r>
                <a:r>
                  <a:rPr lang="fr-FR" dirty="0" err="1"/>
                  <a:t>frequency</a:t>
                </a:r>
                <a:r>
                  <a:rPr lang="fr-FR" dirty="0"/>
                  <a:t> and high </a:t>
                </a:r>
                <a:r>
                  <a:rPr lang="fr-FR" dirty="0" err="1"/>
                  <a:t>frequency</a:t>
                </a:r>
                <a:r>
                  <a:rPr lang="fr-FR" dirty="0"/>
                  <a:t> </a:t>
                </a:r>
                <a:r>
                  <a:rPr lang="fr-FR" dirty="0" err="1"/>
                  <a:t>seismic</a:t>
                </a:r>
                <a:r>
                  <a:rPr lang="fr-FR" dirty="0"/>
                  <a:t> power </a:t>
                </a:r>
                <a:r>
                  <a:rPr lang="fr-FR" dirty="0" err="1"/>
                  <a:t>can</a:t>
                </a:r>
                <a:r>
                  <a:rPr lang="fr-FR" dirty="0"/>
                  <a:t> </a:t>
                </a:r>
                <a:r>
                  <a:rPr lang="fr-FR" dirty="0" err="1"/>
                  <a:t>be</a:t>
                </a:r>
                <a:r>
                  <a:rPr lang="fr-FR" dirty="0"/>
                  <a:t> </a:t>
                </a:r>
                <a:r>
                  <a:rPr lang="fr-FR" dirty="0" err="1"/>
                  <a:t>identified</a:t>
                </a:r>
                <a:r>
                  <a:rPr lang="fr-FR" dirty="0"/>
                  <a:t>: </a:t>
                </a:r>
                <a:r>
                  <a:rPr lang="fr-FR" dirty="0" err="1"/>
                  <a:t>between</a:t>
                </a:r>
                <a:r>
                  <a:rPr lang="fr-FR" dirty="0"/>
                  <a:t> 08:30 and 10:00 UTC the </a:t>
                </a:r>
                <a:r>
                  <a:rPr lang="fr-FR" dirty="0" err="1"/>
                  <a:t>seismic</a:t>
                </a:r>
                <a:r>
                  <a:rPr lang="fr-FR" dirty="0"/>
                  <a:t> power </a:t>
                </a:r>
                <a:r>
                  <a:rPr lang="fr-FR" dirty="0" err="1"/>
                  <a:t>increases</a:t>
                </a:r>
                <a:r>
                  <a:rPr lang="fr-FR" dirty="0"/>
                  <a:t> </a:t>
                </a:r>
                <a:r>
                  <a:rPr lang="fr-FR" dirty="0" err="1"/>
                  <a:t>with</a:t>
                </a:r>
                <a:r>
                  <a:rPr lang="fr-FR" dirty="0"/>
                  <a:t> the </a:t>
                </a:r>
                <a:r>
                  <a:rPr lang="fr-FR" dirty="0" err="1"/>
                  <a:t>same</a:t>
                </a:r>
                <a:r>
                  <a:rPr lang="fr-FR" dirty="0"/>
                  <a:t> </a:t>
                </a:r>
                <a:r>
                  <a:rPr lang="fr-FR" dirty="0" err="1"/>
                  <a:t>velocity</a:t>
                </a:r>
                <a:r>
                  <a:rPr lang="fr-FR" dirty="0"/>
                  <a:t> in the </a:t>
                </a:r>
                <a:r>
                  <a:rPr lang="fr-FR" dirty="0" err="1"/>
                  <a:t>two-frequency</a:t>
                </a:r>
                <a:r>
                  <a:rPr lang="fr-FR" dirty="0"/>
                  <a:t> range (</a:t>
                </a:r>
                <a:r>
                  <a:rPr lang="fr-FR" dirty="0" err="1"/>
                  <a:t>slope</a:t>
                </a:r>
                <a:r>
                  <a:rPr lang="fr-FR" dirty="0"/>
                  <a:t> ∼1), </a:t>
                </a:r>
                <a:r>
                  <a:rPr lang="fr-FR" dirty="0" err="1"/>
                  <a:t>between</a:t>
                </a:r>
                <a:r>
                  <a:rPr lang="fr-FR" dirty="0"/>
                  <a:t> 10:00 and 16:00 UTC the high </a:t>
                </a:r>
                <a:r>
                  <a:rPr lang="fr-FR" dirty="0" err="1"/>
                  <a:t>frequency</a:t>
                </a:r>
                <a:r>
                  <a:rPr lang="fr-FR" dirty="0"/>
                  <a:t> </a:t>
                </a:r>
                <a:r>
                  <a:rPr lang="fr-FR" dirty="0" err="1"/>
                  <a:t>seismic</a:t>
                </a:r>
                <a:r>
                  <a:rPr lang="fr-FR" dirty="0"/>
                  <a:t> power </a:t>
                </a:r>
                <a:r>
                  <a:rPr lang="fr-FR" dirty="0" err="1"/>
                  <a:t>increases</a:t>
                </a:r>
                <a:r>
                  <a:rPr lang="fr-FR" dirty="0"/>
                  <a:t> </a:t>
                </a:r>
                <a:r>
                  <a:rPr lang="fr-FR" dirty="0" err="1"/>
                  <a:t>faster</a:t>
                </a:r>
                <a:r>
                  <a:rPr lang="fr-FR" dirty="0"/>
                  <a:t> (</a:t>
                </a:r>
                <a:r>
                  <a:rPr lang="fr-FR" dirty="0" err="1"/>
                  <a:t>slope</a:t>
                </a:r>
                <a:r>
                  <a:rPr lang="fr-FR" dirty="0"/>
                  <a:t> &gt;1), and </a:t>
                </a:r>
                <a:r>
                  <a:rPr lang="fr-FR" dirty="0" err="1"/>
                  <a:t>finally</a:t>
                </a:r>
                <a:r>
                  <a:rPr lang="fr-FR" dirty="0"/>
                  <a:t> </a:t>
                </a:r>
                <a:r>
                  <a:rPr lang="fr-FR" dirty="0" err="1"/>
                  <a:t>between</a:t>
                </a:r>
                <a:r>
                  <a:rPr lang="fr-FR" dirty="0"/>
                  <a:t> 16:00 UTC </a:t>
                </a:r>
                <a:r>
                  <a:rPr lang="fr-FR" dirty="0" err="1"/>
                  <a:t>October</a:t>
                </a:r>
                <a:r>
                  <a:rPr lang="fr-FR" dirty="0"/>
                  <a:t> 2 and 07:00 UTC </a:t>
                </a:r>
                <a:r>
                  <a:rPr lang="fr-FR" dirty="0" err="1"/>
                  <a:t>October</a:t>
                </a:r>
                <a:r>
                  <a:rPr lang="fr-FR" dirty="0"/>
                  <a:t> 3 the </a:t>
                </a:r>
                <a:r>
                  <a:rPr lang="fr-FR" dirty="0" err="1"/>
                  <a:t>seismic</a:t>
                </a:r>
                <a:r>
                  <a:rPr lang="fr-FR" dirty="0"/>
                  <a:t> power </a:t>
                </a:r>
                <a:r>
                  <a:rPr lang="fr-FR" dirty="0" err="1"/>
                  <a:t>decreases</a:t>
                </a:r>
                <a:r>
                  <a:rPr lang="fr-FR" dirty="0"/>
                  <a:t>. </a:t>
                </a:r>
                <a:r>
                  <a:rPr lang="fr-FR" dirty="0" err="1"/>
                  <a:t>We</a:t>
                </a:r>
                <a:r>
                  <a:rPr lang="fr-FR" dirty="0"/>
                  <a:t> </a:t>
                </a:r>
                <a:r>
                  <a:rPr lang="fr-FR" dirty="0" err="1"/>
                  <a:t>discuss</a:t>
                </a:r>
                <a:r>
                  <a:rPr lang="fr-FR" dirty="0"/>
                  <a:t> the </a:t>
                </a:r>
                <a:r>
                  <a:rPr lang="fr-FR" dirty="0" err="1"/>
                  <a:t>significance</a:t>
                </a:r>
                <a:r>
                  <a:rPr lang="fr-FR" dirty="0"/>
                  <a:t> of </a:t>
                </a:r>
                <a:r>
                  <a:rPr lang="fr-FR" dirty="0" err="1"/>
                  <a:t>slope</a:t>
                </a:r>
                <a:r>
                  <a:rPr lang="fr-FR" dirty="0"/>
                  <a:t> changes in the </a:t>
                </a:r>
                <a:r>
                  <a:rPr lang="fr-FR" dirty="0" err="1"/>
                  <a:t>following</a:t>
                </a:r>
                <a:r>
                  <a:rPr lang="fr-FR" dirty="0"/>
                  <a:t> section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analyze seismic power (PSD), peak frequency, and dominant noise directions of seismic signals.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rtl="0"/>
                <a:r>
                  <a:rPr lang="en-GB" sz="1200" kern="1200" dirty="0" err="1">
                    <a:solidFill>
                      <a:schemeClr val="tx1"/>
                    </a:solidFill>
                    <a:effectLst/>
                    <a:latin typeface="+mn-lt"/>
                    <a:ea typeface="+mn-ea"/>
                    <a:cs typeface="+mn-cs"/>
                  </a:rPr>
                  <a:t>pentes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adjacentes</a:t>
                </a:r>
                <a:r>
                  <a:rPr lang="en-GB" sz="1200" kern="1200" dirty="0">
                    <a:solidFill>
                      <a:schemeClr val="tx1"/>
                    </a:solidFill>
                    <a:effectLst/>
                    <a:latin typeface="+mn-lt"/>
                    <a:ea typeface="+mn-ea"/>
                    <a:cs typeface="+mn-cs"/>
                  </a:rPr>
                  <a:t>, des </a:t>
                </a:r>
                <a:r>
                  <a:rPr lang="en-GB" sz="1200" kern="1200" dirty="0" err="1">
                    <a:solidFill>
                      <a:schemeClr val="tx1"/>
                    </a:solidFill>
                    <a:effectLst/>
                    <a:latin typeface="+mn-lt"/>
                    <a:ea typeface="+mn-ea"/>
                    <a:cs typeface="+mn-cs"/>
                  </a:rPr>
                  <a:t>berges</a:t>
                </a:r>
                <a:endParaRPr lang="en-GB" sz="1200" kern="1200" dirty="0">
                  <a:solidFill>
                    <a:schemeClr val="tx1"/>
                  </a:solidFill>
                  <a:effectLst/>
                  <a:latin typeface="+mn-lt"/>
                  <a:ea typeface="+mn-ea"/>
                  <a:cs typeface="+mn-cs"/>
                </a:endParaRPr>
              </a:p>
              <a:p>
                <a:pPr rtl="0"/>
                <a:r>
                  <a:rPr lang="en-GB" sz="1200" kern="1200" dirty="0">
                    <a:solidFill>
                      <a:schemeClr val="tx1"/>
                    </a:solidFill>
                    <a:effectLst/>
                    <a:latin typeface="+mn-lt"/>
                    <a:ea typeface="+mn-ea"/>
                    <a:cs typeface="+mn-cs"/>
                  </a:rPr>
                  <a:t>Transport </a:t>
                </a:r>
                <a:r>
                  <a:rPr lang="en-GB" sz="1200" kern="1200" dirty="0" err="1">
                    <a:solidFill>
                      <a:schemeClr val="tx1"/>
                    </a:solidFill>
                    <a:effectLst/>
                    <a:latin typeface="+mn-lt"/>
                    <a:ea typeface="+mn-ea"/>
                    <a:cs typeface="+mn-cs"/>
                  </a:rPr>
                  <a:t>solide</a:t>
                </a:r>
                <a:endParaRPr lang="en-GB" sz="1200" kern="1200" dirty="0">
                  <a:solidFill>
                    <a:schemeClr val="tx1"/>
                  </a:solidFill>
                  <a:effectLst/>
                  <a:latin typeface="+mn-lt"/>
                  <a:ea typeface="+mn-ea"/>
                  <a:cs typeface="+mn-cs"/>
                </a:endParaRPr>
              </a:p>
              <a:p>
                <a:pPr rtl="0"/>
                <a:r>
                  <a:rPr lang="en-GB" sz="1200" kern="1200" dirty="0" err="1">
                    <a:solidFill>
                      <a:schemeClr val="tx1"/>
                    </a:solidFill>
                    <a:effectLst/>
                    <a:latin typeface="+mn-lt"/>
                    <a:ea typeface="+mn-ea"/>
                    <a:cs typeface="+mn-cs"/>
                  </a:rPr>
                  <a:t>écoulement</a:t>
                </a:r>
                <a:r>
                  <a:rPr lang="en-GB" sz="1200" kern="1200" dirty="0">
                    <a:solidFill>
                      <a:schemeClr val="tx1"/>
                    </a:solidFill>
                    <a:effectLst/>
                    <a:latin typeface="+mn-lt"/>
                    <a:ea typeface="+mn-ea"/>
                    <a:cs typeface="+mn-cs"/>
                  </a:rPr>
                  <a:t> turbulent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varying</a:t>
                </a:r>
                <a:r>
                  <a:rPr lang="fr-FR" dirty="0"/>
                  <a:t> </a:t>
                </a:r>
                <a:r>
                  <a:rPr lang="fr-FR" dirty="0" err="1"/>
                  <a:t>relationship</a:t>
                </a:r>
                <a:r>
                  <a:rPr lang="fr-FR" dirty="0"/>
                  <a:t> </a:t>
                </a:r>
                <a:r>
                  <a:rPr lang="fr-FR" dirty="0" err="1"/>
                  <a:t>between</a:t>
                </a:r>
                <a:r>
                  <a:rPr lang="fr-FR" dirty="0"/>
                  <a:t> </a:t>
                </a:r>
                <a:r>
                  <a:rPr lang="fr-FR" dirty="0" err="1"/>
                  <a:t>low</a:t>
                </a:r>
                <a:r>
                  <a:rPr lang="fr-FR" dirty="0"/>
                  <a:t> </a:t>
                </a:r>
                <a:r>
                  <a:rPr lang="fr-FR" dirty="0" err="1"/>
                  <a:t>frequency</a:t>
                </a:r>
                <a:r>
                  <a:rPr lang="fr-FR" dirty="0"/>
                  <a:t> and high </a:t>
                </a:r>
                <a:r>
                  <a:rPr lang="fr-FR" dirty="0" err="1"/>
                  <a:t>frequency</a:t>
                </a:r>
                <a:r>
                  <a:rPr lang="fr-FR" dirty="0"/>
                  <a:t> </a:t>
                </a:r>
                <a:r>
                  <a:rPr lang="fr-FR" dirty="0" err="1"/>
                  <a:t>seismic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Transport solide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Since</a:t>
                </a:r>
                <a:r>
                  <a:rPr lang="fr-FR" dirty="0"/>
                  <a:t> river flow turbulence </a:t>
                </a:r>
                <a:r>
                  <a:rPr lang="fr-FR" dirty="0" err="1"/>
                  <a:t>is</a:t>
                </a:r>
                <a:r>
                  <a:rPr lang="fr-FR" dirty="0"/>
                  <a:t> </a:t>
                </a:r>
                <a:r>
                  <a:rPr lang="fr-FR" dirty="0" err="1"/>
                  <a:t>expected</a:t>
                </a:r>
                <a:r>
                  <a:rPr lang="fr-FR" dirty="0"/>
                  <a:t> to </a:t>
                </a:r>
                <a:r>
                  <a:rPr lang="fr-FR" dirty="0" err="1"/>
                  <a:t>preferentially</a:t>
                </a:r>
                <a:r>
                  <a:rPr lang="fr-FR" dirty="0"/>
                  <a:t> </a:t>
                </a:r>
                <a:r>
                  <a:rPr lang="fr-FR" dirty="0" err="1"/>
                  <a:t>generate</a:t>
                </a:r>
                <a:r>
                  <a:rPr lang="fr-FR" dirty="0"/>
                  <a:t> </a:t>
                </a:r>
                <a:r>
                  <a:rPr lang="fr-FR" dirty="0" err="1"/>
                  <a:t>ground</a:t>
                </a:r>
                <a:r>
                  <a:rPr lang="fr-FR" dirty="0"/>
                  <a:t> motion at </a:t>
                </a:r>
                <a:r>
                  <a:rPr lang="fr-FR" dirty="0" err="1"/>
                  <a:t>low</a:t>
                </a:r>
                <a:r>
                  <a:rPr lang="fr-FR" dirty="0"/>
                  <a:t> </a:t>
                </a:r>
                <a:r>
                  <a:rPr lang="fr-FR" dirty="0" err="1"/>
                  <a:t>frequencies</a:t>
                </a:r>
                <a:r>
                  <a:rPr lang="fr-FR" dirty="0"/>
                  <a:t> </a:t>
                </a:r>
                <a:r>
                  <a:rPr lang="fr-FR" dirty="0" err="1"/>
                  <a:t>compared</a:t>
                </a:r>
                <a:r>
                  <a:rPr lang="fr-FR" dirty="0"/>
                  <a:t> to </a:t>
                </a:r>
                <a:r>
                  <a:rPr lang="fr-FR" dirty="0" err="1"/>
                  <a:t>bedload</a:t>
                </a:r>
                <a:r>
                  <a:rPr lang="fr-FR" dirty="0"/>
                  <a:t> transport (</a:t>
                </a:r>
                <a:r>
                  <a:rPr lang="fr-FR" dirty="0" err="1"/>
                  <a:t>e.g</a:t>
                </a:r>
                <a:r>
                  <a:rPr lang="fr-FR" dirty="0"/>
                  <a:t>., </a:t>
                </a:r>
                <a:r>
                  <a:rPr lang="fr-FR" dirty="0" err="1"/>
                  <a:t>Burtin</a:t>
                </a:r>
                <a:r>
                  <a:rPr lang="fr-FR" dirty="0"/>
                  <a:t> et al., 2011; </a:t>
                </a:r>
                <a:r>
                  <a:rPr lang="fr-FR" dirty="0" err="1"/>
                  <a:t>Schmandt</a:t>
                </a:r>
                <a:r>
                  <a:rPr lang="fr-FR" dirty="0"/>
                  <a:t> et al., 2013; Gimbert et al., 2014), the </a:t>
                </a:r>
                <a:r>
                  <a:rPr lang="fr-FR" dirty="0" err="1"/>
                  <a:t>relationships</a:t>
                </a:r>
                <a:r>
                  <a:rPr lang="fr-FR" dirty="0"/>
                  <a:t> </a:t>
                </a:r>
                <a:r>
                  <a:rPr lang="fr-FR" dirty="0" err="1"/>
                  <a:t>between</a:t>
                </a:r>
                <a:r>
                  <a:rPr lang="fr-FR" dirty="0"/>
                  <a:t> </a:t>
                </a:r>
                <a:r>
                  <a:rPr lang="fr-FR" dirty="0" err="1"/>
                  <a:t>seismic</a:t>
                </a:r>
                <a:r>
                  <a:rPr lang="fr-FR" dirty="0"/>
                  <a:t> power at </a:t>
                </a:r>
                <a:r>
                  <a:rPr lang="fr-FR" dirty="0" err="1"/>
                  <a:t>low</a:t>
                </a:r>
                <a:r>
                  <a:rPr lang="fr-FR" dirty="0"/>
                  <a:t> versus high </a:t>
                </a:r>
                <a:r>
                  <a:rPr lang="fr-FR" dirty="0" err="1"/>
                  <a:t>frequencies</a:t>
                </a:r>
                <a:r>
                  <a:rPr lang="fr-FR" dirty="0"/>
                  <a:t> </a:t>
                </a:r>
                <a:r>
                  <a:rPr lang="fr-FR" dirty="0" err="1"/>
                  <a:t>can</a:t>
                </a:r>
                <a:r>
                  <a:rPr lang="fr-FR" dirty="0"/>
                  <a:t> tell us </a:t>
                </a:r>
                <a:r>
                  <a:rPr lang="fr-FR" dirty="0" err="1"/>
                  <a:t>whether</a:t>
                </a:r>
                <a:r>
                  <a:rPr lang="fr-FR" dirty="0"/>
                  <a:t> </a:t>
                </a:r>
                <a:r>
                  <a:rPr lang="fr-FR" dirty="0" err="1"/>
                  <a:t>our</a:t>
                </a:r>
                <a:r>
                  <a:rPr lang="fr-FR" dirty="0"/>
                  <a:t> observations </a:t>
                </a:r>
                <a:r>
                  <a:rPr lang="fr-FR" dirty="0" err="1"/>
                  <a:t>may</a:t>
                </a:r>
                <a:r>
                  <a:rPr lang="fr-FR" dirty="0"/>
                  <a:t> </a:t>
                </a:r>
                <a:r>
                  <a:rPr lang="fr-FR" dirty="0" err="1"/>
                  <a:t>be</a:t>
                </a:r>
                <a:r>
                  <a:rPr lang="fr-FR" dirty="0"/>
                  <a:t> sensitive to </a:t>
                </a:r>
                <a:r>
                  <a:rPr lang="fr-FR" dirty="0" err="1"/>
                  <a:t>bedload</a:t>
                </a:r>
                <a:r>
                  <a:rPr lang="fr-FR" dirty="0"/>
                  <a:t> transport (</a:t>
                </a:r>
                <a:r>
                  <a:rPr lang="fr-FR" dirty="0" err="1"/>
                  <a:t>Bakker</a:t>
                </a:r>
                <a:r>
                  <a:rPr lang="fr-FR" dirty="0"/>
                  <a:t>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fr-FR" sz="1200" kern="1200" dirty="0">
                    <a:solidFill>
                      <a:schemeClr val="tx1"/>
                    </a:solidFill>
                    <a:effectLst/>
                    <a:latin typeface="Arial" panose="020B0604020202020204" pitchFamily="34" charset="0"/>
                    <a:ea typeface="+mn-ea"/>
                    <a:cs typeface="+mn-cs"/>
                  </a:rPr>
                  <a:t>range </a:t>
                </a:r>
                <a:r>
                  <a:rPr lang="fr-FR" sz="1200" kern="1200" dirty="0" err="1">
                    <a:solidFill>
                      <a:schemeClr val="tx1"/>
                    </a:solidFill>
                    <a:effectLst/>
                    <a:latin typeface="Arial" panose="020B0604020202020204" pitchFamily="34" charset="0"/>
                    <a:ea typeface="+mn-ea"/>
                    <a:cs typeface="+mn-cs"/>
                  </a:rPr>
                  <a:t>from</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frictional</a:t>
                </a:r>
                <a:r>
                  <a:rPr lang="fr-FR" sz="1200" kern="1200" dirty="0">
                    <a:solidFill>
                      <a:schemeClr val="tx1"/>
                    </a:solidFill>
                    <a:effectLst/>
                    <a:latin typeface="Arial" panose="020B0604020202020204" pitchFamily="34" charset="0"/>
                    <a:ea typeface="+mn-ea"/>
                    <a:cs typeface="+mn-cs"/>
                  </a:rPr>
                  <a:t> forces at the </a:t>
                </a:r>
                <a:r>
                  <a:rPr lang="fr-FR" sz="1200" kern="1200" dirty="0" err="1">
                    <a:solidFill>
                      <a:schemeClr val="tx1"/>
                    </a:solidFill>
                    <a:effectLst/>
                    <a:latin typeface="Arial" panose="020B0604020202020204" pitchFamily="34" charset="0"/>
                    <a:ea typeface="+mn-ea"/>
                    <a:cs typeface="+mn-cs"/>
                  </a:rPr>
                  <a:t>riverbed</a:t>
                </a:r>
                <a:r>
                  <a:rPr lang="fr-FR" sz="1200" kern="1200" dirty="0">
                    <a:solidFill>
                      <a:schemeClr val="tx1"/>
                    </a:solidFill>
                    <a:effectLst/>
                    <a:latin typeface="Arial" panose="020B0604020202020204" pitchFamily="34" charset="0"/>
                    <a:ea typeface="+mn-ea"/>
                    <a:cs typeface="+mn-cs"/>
                  </a:rPr>
                  <a:t> due to turbulent river flow</a:t>
                </a:r>
              </a:p>
              <a:p>
                <a:r>
                  <a:rPr lang="fr-FR" sz="1200" kern="1200" dirty="0">
                    <a:solidFill>
                      <a:schemeClr val="tx1"/>
                    </a:solidFill>
                    <a:effectLst/>
                    <a:latin typeface="Arial" panose="020B0604020202020204" pitchFamily="34" charset="0"/>
                    <a:ea typeface="+mn-ea"/>
                    <a:cs typeface="+mn-cs"/>
                  </a:rPr>
                  <a:t>gamme des forces de friction au lit de la rivière en raison de l'écoulement turbulent de la rivière</a:t>
                </a:r>
              </a:p>
              <a:p>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As the flood </a:t>
                </a:r>
                <a:r>
                  <a:rPr lang="fr-FR" dirty="0" err="1"/>
                  <a:t>develops</a:t>
                </a:r>
                <a:r>
                  <a:rPr lang="fr-FR" dirty="0"/>
                  <a:t> </a:t>
                </a:r>
                <a:r>
                  <a:rPr lang="fr-FR" dirty="0" err="1"/>
                  <a:t>we</a:t>
                </a:r>
                <a:r>
                  <a:rPr lang="fr-FR" dirty="0"/>
                  <a:t> observe a change in </a:t>
                </a:r>
                <a:r>
                  <a:rPr lang="fr-FR" dirty="0" err="1"/>
                  <a:t>scaling</a:t>
                </a:r>
                <a:r>
                  <a:rPr lang="fr-FR" dirty="0"/>
                  <a:t> </a:t>
                </a:r>
                <a:r>
                  <a:rPr lang="fr-FR" dirty="0" err="1"/>
                  <a:t>between</a:t>
                </a:r>
                <a:r>
                  <a:rPr lang="fr-FR" dirty="0"/>
                  <a:t> </a:t>
                </a:r>
                <a:r>
                  <a:rPr lang="fr-FR" dirty="0" err="1"/>
                  <a:t>low</a:t>
                </a:r>
                <a:r>
                  <a:rPr lang="fr-FR" dirty="0"/>
                  <a:t>- and high-</a:t>
                </a:r>
                <a:r>
                  <a:rPr lang="fr-FR" dirty="0" err="1"/>
                  <a:t>frequency</a:t>
                </a:r>
                <a:r>
                  <a:rPr lang="fr-FR" dirty="0"/>
                  <a:t> </a:t>
                </a:r>
                <a:r>
                  <a:rPr lang="fr-FR" dirty="0" err="1"/>
                  <a:t>seismic</a:t>
                </a:r>
                <a:r>
                  <a:rPr lang="fr-FR" dirty="0"/>
                  <a:t> power, </a:t>
                </a:r>
                <a:r>
                  <a:rPr lang="fr-FR" dirty="0" err="1"/>
                  <a:t>materialized</a:t>
                </a:r>
                <a:r>
                  <a:rPr lang="fr-FR" dirty="0"/>
                  <a:t> by a </a:t>
                </a:r>
                <a:r>
                  <a:rPr lang="fr-FR" dirty="0" err="1"/>
                  <a:t>transitio</a:t>
                </a:r>
                <a:r>
                  <a:rPr lang="fr-FR" dirty="0"/>
                  <a:t> </a:t>
                </a:r>
                <a:r>
                  <a:rPr lang="fr-FR" dirty="0" err="1"/>
                  <a:t>from</a:t>
                </a:r>
                <a:r>
                  <a:rPr lang="fr-FR" dirty="0"/>
                  <a:t> a 0.8 to a 1.3 </a:t>
                </a:r>
                <a:r>
                  <a:rPr lang="fr-FR" dirty="0" err="1"/>
                  <a:t>scaling</a:t>
                </a:r>
                <a:r>
                  <a:rPr lang="fr-FR" dirty="0"/>
                  <a:t> </a:t>
                </a:r>
                <a:r>
                  <a:rPr lang="fr-FR" dirty="0" err="1"/>
                  <a:t>exponent</a:t>
                </a:r>
                <a:r>
                  <a:rPr lang="fr-FR" dirty="0"/>
                  <a:t> as high </a:t>
                </a:r>
                <a:r>
                  <a:rPr lang="fr-FR" dirty="0" err="1"/>
                  <a:t>frequency</a:t>
                </a:r>
                <a:r>
                  <a:rPr lang="fr-FR" dirty="0"/>
                  <a:t> </a:t>
                </a:r>
                <a:r>
                  <a:rPr lang="fr-FR" dirty="0" err="1"/>
                  <a:t>seismic</a:t>
                </a:r>
                <a:r>
                  <a:rPr lang="fr-FR" dirty="0"/>
                  <a:t> power </a:t>
                </a:r>
                <a:r>
                  <a:rPr lang="fr-FR" dirty="0" err="1"/>
                  <a:t>becomes</a:t>
                </a:r>
                <a:r>
                  <a:rPr lang="fr-FR" dirty="0"/>
                  <a:t> </a:t>
                </a:r>
                <a:r>
                  <a:rPr lang="fr-FR" dirty="0" err="1"/>
                  <a:t>higher</a:t>
                </a:r>
                <a:r>
                  <a:rPr lang="fr-FR" dirty="0"/>
                  <a:t> </a:t>
                </a:r>
                <a:r>
                  <a:rPr lang="fr-FR" dirty="0" err="1"/>
                  <a:t>than</a:t>
                </a:r>
                <a:r>
                  <a:rPr lang="fr-FR" dirty="0"/>
                  <a:t> -158dB (Figure 2G). </a:t>
                </a:r>
                <a:r>
                  <a:rPr lang="fr-FR" dirty="0" err="1"/>
                  <a:t>We</a:t>
                </a:r>
                <a:r>
                  <a:rPr lang="fr-FR" dirty="0"/>
                  <a:t> </a:t>
                </a:r>
                <a:r>
                  <a:rPr lang="fr-FR" dirty="0" err="1"/>
                  <a:t>interpret</a:t>
                </a:r>
                <a:r>
                  <a:rPr lang="fr-FR" dirty="0"/>
                  <a:t> ´ </a:t>
                </a:r>
                <a:r>
                  <a:rPr lang="fr-FR" dirty="0" err="1"/>
                  <a:t>this</a:t>
                </a:r>
                <a:r>
                  <a:rPr lang="fr-FR" dirty="0"/>
                  <a:t> observation as an indication </a:t>
                </a:r>
                <a:r>
                  <a:rPr lang="fr-FR" dirty="0" err="1"/>
                  <a:t>that</a:t>
                </a:r>
                <a:r>
                  <a:rPr lang="fr-FR" dirty="0"/>
                  <a:t> high </a:t>
                </a:r>
                <a:r>
                  <a:rPr lang="fr-FR" dirty="0" err="1"/>
                  <a:t>frequency</a:t>
                </a:r>
                <a:r>
                  <a:rPr lang="fr-FR" dirty="0"/>
                  <a:t> </a:t>
                </a:r>
                <a:r>
                  <a:rPr lang="fr-FR" dirty="0" err="1"/>
                  <a:t>seismic</a:t>
                </a:r>
                <a:r>
                  <a:rPr lang="fr-FR" dirty="0"/>
                  <a:t> power </a:t>
                </a:r>
                <a:r>
                  <a:rPr lang="fr-FR" dirty="0" err="1"/>
                  <a:t>above</a:t>
                </a:r>
                <a:r>
                  <a:rPr lang="fr-FR" dirty="0"/>
                  <a:t> the -158dB </a:t>
                </a:r>
                <a:r>
                  <a:rPr lang="fr-FR" dirty="0" err="1"/>
                  <a:t>threshold</a:t>
                </a:r>
                <a:r>
                  <a:rPr lang="fr-FR" dirty="0"/>
                  <a:t> </a:t>
                </a:r>
                <a:r>
                  <a:rPr lang="fr-FR" dirty="0" err="1"/>
                  <a:t>is</a:t>
                </a:r>
                <a:r>
                  <a:rPr lang="fr-FR" dirty="0"/>
                  <a:t> </a:t>
                </a:r>
                <a:r>
                  <a:rPr lang="fr-FR" dirty="0" err="1"/>
                  <a:t>mostly</a:t>
                </a:r>
                <a:r>
                  <a:rPr lang="fr-FR" dirty="0"/>
                  <a:t> </a:t>
                </a:r>
                <a:r>
                  <a:rPr lang="fr-FR" dirty="0" err="1"/>
                  <a:t>bedload</a:t>
                </a:r>
                <a:r>
                  <a:rPr lang="fr-FR" dirty="0"/>
                  <a:t> </a:t>
                </a:r>
                <a:r>
                  <a:rPr lang="fr-FR" dirty="0" err="1"/>
                  <a:t>induced</a:t>
                </a:r>
                <a:r>
                  <a:rPr lang="fr-FR" dirty="0"/>
                  <a:t>. ´ This </a:t>
                </a:r>
                <a:r>
                  <a:rPr lang="fr-FR" dirty="0" err="1"/>
                  <a:t>is</a:t>
                </a:r>
                <a:r>
                  <a:rPr lang="fr-FR" dirty="0"/>
                  <a:t> consistent </a:t>
                </a:r>
                <a:r>
                  <a:rPr lang="fr-FR" dirty="0" err="1"/>
                  <a:t>with</a:t>
                </a:r>
                <a:r>
                  <a:rPr lang="fr-FR" dirty="0"/>
                  <a:t> expectation of </a:t>
                </a:r>
                <a:r>
                  <a:rPr lang="fr-FR" dirty="0" err="1"/>
                  <a:t>enhanced</a:t>
                </a:r>
                <a:r>
                  <a:rPr lang="fr-FR" dirty="0"/>
                  <a:t> </a:t>
                </a:r>
                <a:r>
                  <a:rPr lang="fr-FR" dirty="0" err="1"/>
                  <a:t>bedload</a:t>
                </a:r>
                <a:r>
                  <a:rPr lang="fr-FR" dirty="0"/>
                  <a:t> transport </a:t>
                </a:r>
                <a:r>
                  <a:rPr lang="fr-FR" dirty="0" err="1"/>
                  <a:t>from</a:t>
                </a:r>
                <a:r>
                  <a:rPr lang="fr-FR" dirty="0"/>
                  <a:t> </a:t>
                </a:r>
                <a:r>
                  <a:rPr lang="fr-FR" dirty="0" err="1"/>
                  <a:t>this</a:t>
                </a:r>
                <a:r>
                  <a:rPr lang="fr-FR" dirty="0"/>
                  <a:t> stage </a:t>
                </a:r>
                <a:r>
                  <a:rPr lang="fr-FR" dirty="0" err="1"/>
                  <a:t>onwards</a:t>
                </a:r>
                <a:r>
                  <a:rPr lang="fr-FR" dirty="0"/>
                  <a:t> due to </a:t>
                </a:r>
                <a:r>
                  <a:rPr lang="fr-FR" dirty="0" err="1"/>
                  <a:t>increased</a:t>
                </a:r>
                <a:r>
                  <a:rPr lang="fr-FR" dirty="0"/>
                  <a:t> </a:t>
                </a:r>
                <a:r>
                  <a:rPr lang="fr-FR" dirty="0" err="1"/>
                  <a:t>bed</a:t>
                </a:r>
                <a:r>
                  <a:rPr lang="fr-FR" dirty="0"/>
                  <a:t> </a:t>
                </a:r>
                <a:r>
                  <a:rPr lang="fr-FR" dirty="0" err="1"/>
                  <a:t>shear</a:t>
                </a:r>
                <a:r>
                  <a:rPr lang="fr-FR" dirty="0"/>
                  <a:t> stress and/or the activation of </a:t>
                </a:r>
                <a:r>
                  <a:rPr lang="fr-FR" dirty="0" err="1"/>
                  <a:t>additional</a:t>
                </a:r>
                <a:r>
                  <a:rPr lang="fr-FR" dirty="0"/>
                  <a:t> </a:t>
                </a:r>
                <a:r>
                  <a:rPr lang="fr-FR" dirty="0" err="1"/>
                  <a:t>sediment</a:t>
                </a:r>
                <a:r>
                  <a:rPr lang="fr-FR" dirty="0"/>
                  <a:t> </a:t>
                </a:r>
                <a:r>
                  <a:rPr lang="fr-FR" dirty="0" err="1"/>
                  <a:t>supply</a:t>
                </a:r>
                <a:r>
                  <a:rPr lang="fr-FR" dirty="0"/>
                  <a:t> sources </a:t>
                </a:r>
                <a:r>
                  <a:rPr lang="fr-FR" dirty="0" err="1"/>
                  <a:t>from</a:t>
                </a:r>
                <a:r>
                  <a:rPr lang="fr-FR" dirty="0"/>
                  <a:t> river </a:t>
                </a:r>
                <a:r>
                  <a:rPr lang="fr-FR" dirty="0" err="1"/>
                  <a:t>bed</a:t>
                </a:r>
                <a:r>
                  <a:rPr lang="fr-FR" dirty="0"/>
                  <a:t> </a:t>
                </a:r>
                <a:r>
                  <a:rPr lang="fr-FR" dirty="0" err="1"/>
                  <a:t>destabilization</a:t>
                </a:r>
                <a:r>
                  <a:rPr lang="fr-FR" dirty="0"/>
                  <a:t> or </a:t>
                </a:r>
                <a:r>
                  <a:rPr lang="fr-FR" dirty="0" err="1"/>
                  <a:t>bank</a:t>
                </a:r>
                <a:r>
                  <a:rPr lang="fr-FR" dirty="0"/>
                  <a:t> </a:t>
                </a:r>
                <a:r>
                  <a:rPr lang="fr-FR" dirty="0" err="1"/>
                  <a:t>erosion</a:t>
                </a:r>
                <a:r>
                  <a:rPr lang="fr-FR" dirty="0"/>
                  <a:t> (Cook et al., 2018). </a:t>
                </a:r>
                <a:r>
                  <a:rPr lang="fr-FR" dirty="0" err="1"/>
                  <a:t>Interestingly</a:t>
                </a:r>
                <a:r>
                  <a:rPr lang="fr-FR" dirty="0"/>
                  <a:t>, </a:t>
                </a:r>
                <a:r>
                  <a:rPr lang="fr-FR" dirty="0" err="1"/>
                  <a:t>after</a:t>
                </a:r>
                <a:r>
                  <a:rPr lang="fr-FR" dirty="0"/>
                  <a:t> </a:t>
                </a:r>
                <a:r>
                  <a:rPr lang="fr-FR" dirty="0" err="1"/>
                  <a:t>peak</a:t>
                </a:r>
                <a:r>
                  <a:rPr lang="fr-FR" dirty="0"/>
                  <a:t> </a:t>
                </a:r>
                <a:r>
                  <a:rPr lang="fr-FR" dirty="0" err="1"/>
                  <a:t>seismic</a:t>
                </a:r>
                <a:r>
                  <a:rPr lang="fr-FR" dirty="0"/>
                  <a:t> </a:t>
                </a:r>
                <a:r>
                  <a:rPr lang="fr-FR" dirty="0" err="1"/>
                  <a:t>energy</a:t>
                </a:r>
                <a:r>
                  <a:rPr lang="fr-FR" dirty="0"/>
                  <a:t> has been </a:t>
                </a:r>
                <a:r>
                  <a:rPr lang="fr-FR" dirty="0" err="1"/>
                  <a:t>reached</a:t>
                </a:r>
                <a:r>
                  <a:rPr lang="fr-FR" dirty="0"/>
                  <a:t>, high </a:t>
                </a:r>
                <a:r>
                  <a:rPr lang="fr-FR" dirty="0" err="1"/>
                  <a:t>frequency</a:t>
                </a:r>
                <a:r>
                  <a:rPr lang="fr-FR" dirty="0"/>
                  <a:t> </a:t>
                </a:r>
                <a:r>
                  <a:rPr lang="fr-FR" dirty="0" err="1"/>
                  <a:t>seismic</a:t>
                </a:r>
                <a:r>
                  <a:rPr lang="fr-FR" dirty="0"/>
                  <a:t> power drops </a:t>
                </a:r>
                <a:r>
                  <a:rPr lang="fr-FR" dirty="0" err="1"/>
                  <a:t>drastically</a:t>
                </a:r>
                <a:r>
                  <a:rPr lang="fr-FR" dirty="0"/>
                  <a:t> </a:t>
                </a:r>
                <a:r>
                  <a:rPr lang="fr-FR" dirty="0" err="1"/>
                  <a:t>compared</a:t>
                </a:r>
                <a:r>
                  <a:rPr lang="fr-FR" dirty="0"/>
                  <a:t> to </a:t>
                </a:r>
                <a:r>
                  <a:rPr lang="fr-FR" dirty="0" err="1"/>
                  <a:t>low</a:t>
                </a:r>
                <a:r>
                  <a:rPr lang="fr-FR" dirty="0"/>
                  <a:t>  </a:t>
                </a:r>
                <a:r>
                  <a:rPr lang="fr-FR" dirty="0" err="1"/>
                  <a:t>frequency</a:t>
                </a:r>
                <a:r>
                  <a:rPr lang="fr-FR" dirty="0"/>
                  <a:t> </a:t>
                </a:r>
                <a:r>
                  <a:rPr lang="fr-FR" dirty="0" err="1"/>
                  <a:t>seismic</a:t>
                </a:r>
                <a:r>
                  <a:rPr lang="fr-FR" dirty="0"/>
                  <a:t> power (</a:t>
                </a:r>
                <a:r>
                  <a:rPr lang="fr-FR" dirty="0" err="1"/>
                  <a:t>with</a:t>
                </a:r>
                <a:r>
                  <a:rPr lang="fr-FR" dirty="0"/>
                  <a:t> a </a:t>
                </a:r>
                <a:r>
                  <a:rPr lang="fr-FR" dirty="0" err="1"/>
                  <a:t>scaling</a:t>
                </a:r>
                <a:r>
                  <a:rPr lang="fr-FR" dirty="0"/>
                  <a:t> </a:t>
                </a:r>
                <a:r>
                  <a:rPr lang="fr-FR" dirty="0" err="1"/>
                  <a:t>exponent</a:t>
                </a:r>
                <a:r>
                  <a:rPr lang="fr-FR" dirty="0"/>
                  <a:t> of about 2), consistent </a:t>
                </a:r>
                <a:r>
                  <a:rPr lang="fr-FR" dirty="0" err="1"/>
                  <a:t>with</a:t>
                </a:r>
                <a:r>
                  <a:rPr lang="fr-FR" dirty="0"/>
                  <a:t> an abrupt </a:t>
                </a:r>
                <a:r>
                  <a:rPr lang="fr-FR" dirty="0" err="1"/>
                  <a:t>shut</a:t>
                </a:r>
                <a:r>
                  <a:rPr lang="fr-FR" dirty="0"/>
                  <a:t> down of </a:t>
                </a:r>
                <a:r>
                  <a:rPr lang="fr-FR" dirty="0" err="1"/>
                  <a:t>sediment</a:t>
                </a:r>
                <a:r>
                  <a:rPr lang="fr-FR" dirty="0"/>
                  <a:t> transport. </a:t>
                </a:r>
                <a:r>
                  <a:rPr lang="fr-FR" dirty="0" err="1"/>
                  <a:t>During</a:t>
                </a:r>
                <a:r>
                  <a:rPr lang="fr-FR" dirty="0"/>
                  <a:t> the night </a:t>
                </a:r>
                <a:r>
                  <a:rPr lang="fr-FR" dirty="0" err="1"/>
                  <a:t>after</a:t>
                </a:r>
                <a:r>
                  <a:rPr lang="fr-FR" dirty="0"/>
                  <a:t> the flood, the </a:t>
                </a:r>
                <a:r>
                  <a:rPr lang="fr-FR" dirty="0" err="1"/>
                  <a:t>low</a:t>
                </a:r>
                <a:r>
                  <a:rPr lang="fr-FR" dirty="0"/>
                  <a:t>- versus high-</a:t>
                </a:r>
                <a:r>
                  <a:rPr lang="fr-FR" dirty="0" err="1"/>
                  <a:t>frequency</a:t>
                </a:r>
                <a:r>
                  <a:rPr lang="fr-FR" dirty="0"/>
                  <a:t> power </a:t>
                </a:r>
                <a:r>
                  <a:rPr lang="fr-FR" dirty="0" err="1"/>
                  <a:t>scaling</a:t>
                </a:r>
                <a:r>
                  <a:rPr lang="fr-FR" dirty="0"/>
                  <a:t> relation </a:t>
                </a:r>
                <a:r>
                  <a:rPr lang="fr-FR" dirty="0" err="1"/>
                  <a:t>comes</a:t>
                </a:r>
                <a:r>
                  <a:rPr lang="fr-FR" dirty="0"/>
                  <a:t> back to </a:t>
                </a:r>
                <a:r>
                  <a:rPr lang="fr-FR" dirty="0" err="1"/>
                  <a:t>that</a:t>
                </a:r>
                <a:r>
                  <a:rPr lang="fr-FR" dirty="0"/>
                  <a:t> </a:t>
                </a:r>
                <a:r>
                  <a:rPr lang="fr-FR" dirty="0" err="1"/>
                  <a:t>observed</a:t>
                </a:r>
                <a:r>
                  <a:rPr lang="fr-FR" dirty="0"/>
                  <a:t> </a:t>
                </a:r>
                <a:r>
                  <a:rPr lang="fr-FR" dirty="0" err="1"/>
                  <a:t>during</a:t>
                </a:r>
                <a:r>
                  <a:rPr lang="fr-FR" dirty="0"/>
                  <a:t> the </a:t>
                </a:r>
                <a:r>
                  <a:rPr lang="fr-FR" dirty="0" err="1"/>
                  <a:t>early</a:t>
                </a:r>
                <a:r>
                  <a:rPr lang="fr-FR" dirty="0"/>
                  <a:t> </a:t>
                </a:r>
                <a:r>
                  <a:rPr lang="fr-FR" dirty="0" err="1"/>
                  <a:t>rising</a:t>
                </a:r>
                <a:r>
                  <a:rPr lang="fr-FR" dirty="0"/>
                  <a:t> phase, consistent </a:t>
                </a:r>
                <a:r>
                  <a:rPr lang="fr-FR" dirty="0" err="1"/>
                  <a:t>with</a:t>
                </a:r>
                <a:r>
                  <a:rPr lang="fr-FR" dirty="0"/>
                  <a:t> </a:t>
                </a:r>
                <a:r>
                  <a:rPr lang="fr-FR" dirty="0" err="1"/>
                  <a:t>higher</a:t>
                </a:r>
                <a:r>
                  <a:rPr lang="fr-FR" dirty="0"/>
                  <a:t> </a:t>
                </a:r>
                <a:r>
                  <a:rPr lang="fr-FR" dirty="0" err="1"/>
                  <a:t>frequencies</a:t>
                </a:r>
                <a:r>
                  <a:rPr lang="fr-FR" dirty="0"/>
                  <a:t> over </a:t>
                </a:r>
                <a:r>
                  <a:rPr lang="fr-FR" dirty="0" err="1"/>
                  <a:t>this</a:t>
                </a:r>
                <a:r>
                  <a:rPr lang="fr-FR" dirty="0"/>
                  <a:t> </a:t>
                </a:r>
                <a:r>
                  <a:rPr lang="fr-FR" dirty="0" err="1"/>
                  <a:t>timeframe</a:t>
                </a:r>
                <a:r>
                  <a:rPr lang="fr-FR" dirty="0"/>
                  <a:t> </a:t>
                </a:r>
                <a:r>
                  <a:rPr lang="fr-FR" dirty="0" err="1"/>
                  <a:t>getting</a:t>
                </a:r>
                <a:r>
                  <a:rPr lang="fr-FR" dirty="0"/>
                  <a:t> back to </a:t>
                </a:r>
                <a:r>
                  <a:rPr lang="fr-FR" dirty="0" err="1"/>
                  <a:t>being</a:t>
                </a:r>
                <a:r>
                  <a:rPr lang="fr-FR" dirty="0"/>
                  <a:t> </a:t>
                </a:r>
                <a:r>
                  <a:rPr lang="fr-FR" dirty="0" err="1"/>
                  <a:t>mostly</a:t>
                </a:r>
                <a:r>
                  <a:rPr lang="fr-FR" dirty="0"/>
                  <a:t> sensitive to water flow. </a:t>
                </a:r>
                <a:r>
                  <a:rPr lang="fr-FR" dirty="0" err="1"/>
                  <a:t>We</a:t>
                </a:r>
                <a:r>
                  <a:rPr lang="fr-FR" dirty="0"/>
                  <a:t> </a:t>
                </a:r>
                <a:r>
                  <a:rPr lang="fr-FR" dirty="0" err="1"/>
                  <a:t>also</a:t>
                </a:r>
                <a:r>
                  <a:rPr lang="fr-FR" dirty="0"/>
                  <a:t> note </a:t>
                </a:r>
                <a:r>
                  <a:rPr lang="fr-FR" dirty="0" err="1"/>
                  <a:t>that</a:t>
                </a:r>
                <a:r>
                  <a:rPr lang="fr-FR" dirty="0"/>
                  <a:t> </a:t>
                </a:r>
                <a:r>
                  <a:rPr lang="fr-FR" dirty="0" err="1"/>
                  <a:t>after</a:t>
                </a:r>
                <a:r>
                  <a:rPr lang="fr-FR" dirty="0"/>
                  <a:t> the flood, the </a:t>
                </a:r>
                <a:r>
                  <a:rPr lang="fr-FR" dirty="0" err="1"/>
                  <a:t>low-frequency</a:t>
                </a:r>
                <a:r>
                  <a:rPr lang="fr-FR" dirty="0"/>
                  <a:t> </a:t>
                </a:r>
                <a:r>
                  <a:rPr lang="fr-FR" dirty="0" err="1"/>
                  <a:t>seismic</a:t>
                </a:r>
                <a:r>
                  <a:rPr lang="fr-FR" dirty="0"/>
                  <a:t> power </a:t>
                </a:r>
                <a:r>
                  <a:rPr lang="fr-FR" dirty="0" err="1"/>
                  <a:t>is</a:t>
                </a:r>
                <a:r>
                  <a:rPr lang="fr-FR" dirty="0"/>
                  <a:t> </a:t>
                </a:r>
                <a:r>
                  <a:rPr lang="fr-FR" dirty="0" err="1"/>
                  <a:t>higher</a:t>
                </a:r>
                <a:r>
                  <a:rPr lang="fr-FR" dirty="0"/>
                  <a:t> </a:t>
                </a:r>
                <a:r>
                  <a:rPr lang="fr-FR" dirty="0" err="1"/>
                  <a:t>compared</a:t>
                </a:r>
                <a:r>
                  <a:rPr lang="fr-FR" dirty="0"/>
                  <a:t> to </a:t>
                </a:r>
                <a:r>
                  <a:rPr lang="fr-FR" dirty="0" err="1"/>
                  <a:t>before</a:t>
                </a:r>
                <a:r>
                  <a:rPr lang="fr-FR" dirty="0"/>
                  <a:t> the flood (∼10dB </a:t>
                </a:r>
                <a:r>
                  <a:rPr lang="fr-FR" dirty="0" err="1"/>
                  <a:t>difference</a:t>
                </a:r>
                <a:r>
                  <a:rPr lang="fr-FR" dirty="0"/>
                  <a:t>, ´ </a:t>
                </a:r>
                <a:r>
                  <a:rPr lang="fr-FR" dirty="0" err="1"/>
                  <a:t>see</a:t>
                </a:r>
                <a:r>
                  <a:rPr lang="fr-FR" dirty="0"/>
                  <a:t> </a:t>
                </a:r>
                <a:r>
                  <a:rPr lang="fr-FR" dirty="0" err="1"/>
                  <a:t>also</a:t>
                </a:r>
                <a:r>
                  <a:rPr lang="fr-FR" dirty="0"/>
                  <a:t> the </a:t>
                </a:r>
                <a:r>
                  <a:rPr lang="fr-FR" dirty="0" err="1"/>
                  <a:t>spectrogram</a:t>
                </a:r>
                <a:r>
                  <a:rPr lang="fr-FR" dirty="0"/>
                  <a:t> of SPIF station in Figure 1), </a:t>
                </a:r>
                <a:r>
                  <a:rPr lang="fr-FR" dirty="0" err="1"/>
                  <a:t>which</a:t>
                </a:r>
                <a:r>
                  <a:rPr lang="fr-FR" dirty="0"/>
                  <a:t> </a:t>
                </a:r>
                <a:r>
                  <a:rPr lang="fr-FR" dirty="0" err="1"/>
                  <a:t>could</a:t>
                </a:r>
                <a:r>
                  <a:rPr lang="fr-FR" dirty="0"/>
                  <a:t> </a:t>
                </a:r>
                <a:r>
                  <a:rPr lang="fr-FR" dirty="0" err="1"/>
                  <a:t>be</a:t>
                </a:r>
                <a:r>
                  <a:rPr lang="fr-FR" dirty="0"/>
                  <a:t> due to flood-</a:t>
                </a:r>
                <a:r>
                  <a:rPr lang="fr-FR" dirty="0" err="1"/>
                  <a:t>induced</a:t>
                </a:r>
                <a:r>
                  <a:rPr lang="fr-FR" dirty="0"/>
                  <a:t> changes in river </a:t>
                </a:r>
                <a:r>
                  <a:rPr lang="fr-FR" dirty="0" err="1"/>
                  <a:t>bed</a:t>
                </a:r>
                <a:r>
                  <a:rPr lang="fr-FR" dirty="0"/>
                  <a:t> </a:t>
                </a:r>
                <a:r>
                  <a:rPr lang="fr-FR" dirty="0" err="1"/>
                  <a:t>geometry</a:t>
                </a:r>
                <a:r>
                  <a:rPr lang="fr-FR" dirty="0"/>
                  <a:t> and/or flow conditions (</a:t>
                </a:r>
                <a:r>
                  <a:rPr lang="fr-FR" dirty="0" err="1"/>
                  <a:t>e.g</a:t>
                </a:r>
                <a:r>
                  <a:rPr lang="fr-FR" dirty="0"/>
                  <a:t>. river </a:t>
                </a:r>
                <a:r>
                  <a:rPr lang="fr-FR" dirty="0" err="1"/>
                  <a:t>roughness</a:t>
                </a:r>
                <a:r>
                  <a:rPr lang="fr-FR" dirty="0"/>
                  <a:t>, Roth et al. (2017)) </a:t>
                </a:r>
                <a:r>
                  <a:rPr lang="fr-FR" dirty="0" err="1"/>
                  <a:t>that</a:t>
                </a:r>
                <a:r>
                  <a:rPr lang="fr-FR" dirty="0"/>
                  <a:t> </a:t>
                </a:r>
                <a:r>
                  <a:rPr lang="fr-FR" dirty="0" err="1"/>
                  <a:t>may</a:t>
                </a:r>
                <a:r>
                  <a:rPr lang="fr-FR" dirty="0"/>
                  <a:t> </a:t>
                </a:r>
                <a:r>
                  <a:rPr lang="fr-FR" dirty="0" err="1"/>
                  <a:t>preferentially</a:t>
                </a:r>
                <a:r>
                  <a:rPr lang="fr-FR" dirty="0"/>
                  <a:t> affect </a:t>
                </a:r>
                <a:r>
                  <a:rPr lang="fr-FR" dirty="0" err="1"/>
                  <a:t>low</a:t>
                </a:r>
                <a:r>
                  <a:rPr lang="fr-FR" dirty="0"/>
                  <a:t> </a:t>
                </a:r>
                <a:r>
                  <a:rPr lang="fr-FR" dirty="0" err="1"/>
                  <a:t>frequency</a:t>
                </a:r>
                <a:r>
                  <a:rPr lang="fr-FR" dirty="0"/>
                  <a:t> power. </a:t>
                </a:r>
              </a:p>
              <a:p>
                <a:endParaRPr lang="fr-FR" sz="1200" kern="1200" dirty="0">
                  <a:solidFill>
                    <a:schemeClr val="tx1"/>
                  </a:solidFill>
                  <a:effectLst/>
                  <a:latin typeface="Arial" panose="020B0604020202020204" pitchFamily="34" charset="0"/>
                  <a:ea typeface="+mn-ea"/>
                  <a:cs typeface="+mn-cs"/>
                </a:endParaRPr>
              </a:p>
              <a:p>
                <a:r>
                  <a:rPr lang="fr-FR" sz="1200" kern="1200" dirty="0">
                    <a:solidFill>
                      <a:schemeClr val="tx1"/>
                    </a:solidFill>
                    <a:effectLst/>
                    <a:latin typeface="Arial" panose="020B0604020202020204" pitchFamily="34" charset="0"/>
                    <a:ea typeface="+mn-ea"/>
                    <a:cs typeface="+mn-cs"/>
                  </a:rPr>
                  <a:t>rugosité de la rivière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PSD values for the near-river stations SPIF, BELV contains two distinct </a:t>
                </a:r>
                <a:r>
                  <a:rPr lang="en-US" sz="1200" b="1" dirty="0"/>
                  <a:t>high-amplitude maxima</a:t>
                </a:r>
                <a:r>
                  <a:rPr lang="en-US" sz="1200" dirty="0"/>
                  <a:t> which propagate at ~5.8 m/s and ~4.8 m/s.</a:t>
                </a:r>
              </a:p>
              <a:p>
                <a:r>
                  <a:rPr lang="en-US" sz="1200" dirty="0"/>
                  <a:t>The timing of the main PSD peak at TURF station and the third PSD peak of BELV station is well correlated with a peak of </a:t>
                </a:r>
                <a:r>
                  <a:rPr lang="en-US" sz="1200" b="1" dirty="0">
                    <a:solidFill>
                      <a:srgbClr val="3D9A82"/>
                    </a:solidFill>
                  </a:rPr>
                  <a:t>simulated river discharge</a:t>
                </a:r>
              </a:p>
              <a:p>
                <a:endParaRPr lang="en-US" sz="1200" b="1" dirty="0">
                  <a:solidFill>
                    <a:srgbClr val="3D9A82"/>
                  </a:solidFill>
                </a:endParaRPr>
              </a:p>
              <a:p>
                <a:r>
                  <a:rPr lang="fr-FR" dirty="0" err="1"/>
                  <a:t>Tsai</a:t>
                </a:r>
                <a:r>
                  <a:rPr lang="fr-FR" dirty="0"/>
                  <a:t> et al. (2012) model for </a:t>
                </a:r>
                <a:r>
                  <a:rPr lang="fr-FR" dirty="0" err="1"/>
                  <a:t>hazardous</a:t>
                </a:r>
                <a:r>
                  <a:rPr lang="fr-FR" dirty="0"/>
                  <a:t> flow monitoring </a:t>
                </a:r>
                <a:r>
                  <a:rPr lang="fr-FR" dirty="0" err="1"/>
                  <a:t>from</a:t>
                </a:r>
                <a:r>
                  <a:rPr lang="fr-FR" dirty="0"/>
                  <a:t> Lai et al. (2018), the </a:t>
                </a:r>
                <a:r>
                  <a:rPr lang="fr-FR" dirty="0" err="1"/>
                  <a:t>seismc</a:t>
                </a:r>
                <a:r>
                  <a:rPr lang="fr-FR" dirty="0"/>
                  <a:t> power </a:t>
                </a:r>
                <a:r>
                  <a:rPr lang="fr-FR" dirty="0" err="1"/>
                  <a:t>is</a:t>
                </a:r>
                <a:r>
                  <a:rPr lang="fr-FR" dirty="0"/>
                  <a:t> </a:t>
                </a:r>
                <a:r>
                  <a:rPr lang="fr-FR" dirty="0" err="1"/>
                  <a:t>strongly</a:t>
                </a:r>
                <a:r>
                  <a:rPr lang="fr-FR" dirty="0"/>
                  <a:t> sensitive to </a:t>
                </a:r>
                <a:r>
                  <a:rPr lang="fr-FR" dirty="0" err="1"/>
                  <a:t>particle</a:t>
                </a:r>
                <a:r>
                  <a:rPr lang="fr-FR" dirty="0"/>
                  <a:t> </a:t>
                </a:r>
                <a:r>
                  <a:rPr lang="fr-FR" dirty="0" err="1"/>
                  <a:t>sediment</a:t>
                </a:r>
                <a:r>
                  <a:rPr lang="fr-FR" dirty="0"/>
                  <a:t> size and flow speed, </a:t>
                </a:r>
                <a:r>
                  <a:rPr lang="fr-FR" dirty="0" err="1"/>
                  <a:t>while</a:t>
                </a:r>
                <a:r>
                  <a:rPr lang="fr-FR" dirty="0"/>
                  <a:t> the </a:t>
                </a:r>
                <a:r>
                  <a:rPr lang="fr-FR" dirty="0" err="1"/>
                  <a:t>peak</a:t>
                </a:r>
                <a:r>
                  <a:rPr lang="fr-FR" dirty="0"/>
                  <a:t> </a:t>
                </a:r>
                <a:r>
                  <a:rPr lang="fr-FR" dirty="0" err="1"/>
                  <a:t>frequency</a:t>
                </a:r>
                <a:r>
                  <a:rPr lang="fr-FR" dirty="0"/>
                  <a:t> </a:t>
                </a:r>
                <a:r>
                  <a:rPr lang="fr-FR" dirty="0" err="1"/>
                  <a:t>mostly</a:t>
                </a:r>
                <a:r>
                  <a:rPr lang="fr-FR" dirty="0"/>
                  <a:t> </a:t>
                </a:r>
                <a:r>
                  <a:rPr lang="fr-FR" dirty="0" err="1"/>
                  <a:t>depends</a:t>
                </a:r>
                <a:r>
                  <a:rPr lang="fr-FR" dirty="0"/>
                  <a:t> on the distance </a:t>
                </a:r>
                <a:r>
                  <a:rPr lang="fr-FR" dirty="0" err="1"/>
                  <a:t>from</a:t>
                </a:r>
                <a:r>
                  <a:rPr lang="fr-FR" dirty="0"/>
                  <a:t> the </a:t>
                </a:r>
                <a:r>
                  <a:rPr lang="fr-FR" dirty="0" err="1"/>
                  <a:t>seismic</a:t>
                </a:r>
                <a:r>
                  <a:rPr lang="fr-FR" dirty="0"/>
                  <a:t> source to the </a:t>
                </a:r>
                <a:r>
                  <a:rPr lang="fr-FR" dirty="0" err="1"/>
                  <a:t>receiver</a:t>
                </a:r>
                <a:r>
                  <a:rPr lang="fr-FR" dirty="0"/>
                  <a:t>.</a:t>
                </a:r>
                <a:endParaRPr lang="en-US" sz="1200" b="1" dirty="0">
                  <a:solidFill>
                    <a:srgbClr val="3D9A82"/>
                  </a:solidFill>
                </a:endParaRPr>
              </a:p>
              <a:p>
                <a:endParaRPr lang="en-US" sz="1200" b="1" dirty="0">
                  <a:solidFill>
                    <a:srgbClr val="3D9A82"/>
                  </a:solidFill>
                </a:endParaRPr>
              </a:p>
              <a:p>
                <a:r>
                  <a:rPr lang="fr-FR" dirty="0" err="1"/>
                  <a:t>Also</a:t>
                </a:r>
                <a:r>
                  <a:rPr lang="fr-FR" dirty="0"/>
                  <a:t>, </a:t>
                </a:r>
                <a:r>
                  <a:rPr lang="fr-FR" dirty="0" err="1"/>
                  <a:t>previous</a:t>
                </a:r>
                <a:r>
                  <a:rPr lang="fr-FR" dirty="0"/>
                  <a:t> observations </a:t>
                </a:r>
                <a:r>
                  <a:rPr lang="fr-FR" dirty="0" err="1"/>
                  <a:t>reported</a:t>
                </a:r>
                <a:r>
                  <a:rPr lang="fr-FR" dirty="0"/>
                  <a:t> no </a:t>
                </a:r>
                <a:r>
                  <a:rPr lang="fr-FR" dirty="0" err="1"/>
                  <a:t>significant</a:t>
                </a:r>
                <a:r>
                  <a:rPr lang="fr-FR" dirty="0"/>
                  <a:t> shift in </a:t>
                </a:r>
                <a:r>
                  <a:rPr lang="fr-FR" dirty="0" err="1"/>
                  <a:t>peak</a:t>
                </a:r>
                <a:r>
                  <a:rPr lang="fr-FR" dirty="0"/>
                  <a:t> </a:t>
                </a:r>
                <a:r>
                  <a:rPr lang="fr-FR" dirty="0" err="1"/>
                  <a:t>frequency</a:t>
                </a:r>
                <a:r>
                  <a:rPr lang="fr-FR" dirty="0"/>
                  <a:t> </a:t>
                </a:r>
                <a:r>
                  <a:rPr lang="fr-FR" dirty="0" err="1"/>
                  <a:t>with</a:t>
                </a:r>
                <a:r>
                  <a:rPr lang="fr-FR" dirty="0"/>
                  <a:t> </a:t>
                </a:r>
                <a:r>
                  <a:rPr lang="fr-FR" dirty="0" err="1"/>
                  <a:t>varying</a:t>
                </a:r>
                <a:r>
                  <a:rPr lang="fr-FR" dirty="0"/>
                  <a:t> water </a:t>
                </a:r>
                <a:r>
                  <a:rPr lang="fr-FR" dirty="0" err="1"/>
                  <a:t>runoff</a:t>
                </a:r>
                <a:r>
                  <a:rPr lang="fr-FR" dirty="0"/>
                  <a:t> (</a:t>
                </a:r>
                <a:r>
                  <a:rPr lang="fr-FR" dirty="0" err="1"/>
                  <a:t>Schmandt</a:t>
                </a:r>
                <a:r>
                  <a:rPr lang="fr-FR" dirty="0"/>
                  <a:t> et al., 2013; 155 </a:t>
                </a:r>
                <a:r>
                  <a:rPr lang="fr-FR" dirty="0" err="1"/>
                  <a:t>Burtin</a:t>
                </a:r>
                <a:r>
                  <a:rPr lang="fr-FR" dirty="0"/>
                  <a:t> et al., 2016). </a:t>
                </a:r>
                <a:r>
                  <a:rPr lang="fr-FR" dirty="0" err="1"/>
                  <a:t>Therefore</a:t>
                </a:r>
                <a:r>
                  <a:rPr lang="fr-FR" dirty="0"/>
                  <a:t>, the </a:t>
                </a:r>
                <a:r>
                  <a:rPr lang="fr-FR" dirty="0" err="1"/>
                  <a:t>observed</a:t>
                </a:r>
                <a:r>
                  <a:rPr lang="fr-FR" dirty="0"/>
                  <a:t> drop in the </a:t>
                </a:r>
                <a:r>
                  <a:rPr lang="fr-FR" dirty="0" err="1"/>
                  <a:t>peak</a:t>
                </a:r>
                <a:r>
                  <a:rPr lang="fr-FR" dirty="0"/>
                  <a:t> </a:t>
                </a:r>
                <a:r>
                  <a:rPr lang="fr-FR" dirty="0" err="1"/>
                  <a:t>frequency</a:t>
                </a:r>
                <a:r>
                  <a:rPr lang="fr-FR" dirty="0"/>
                  <a:t> (down to 4 Hz) </a:t>
                </a:r>
                <a:r>
                  <a:rPr lang="fr-FR" dirty="0" err="1"/>
                  <a:t>that</a:t>
                </a:r>
                <a:r>
                  <a:rPr lang="fr-FR" dirty="0"/>
                  <a:t> </a:t>
                </a:r>
                <a:r>
                  <a:rPr lang="fr-FR" dirty="0" err="1"/>
                  <a:t>temporally</a:t>
                </a:r>
                <a:r>
                  <a:rPr lang="fr-FR" dirty="0"/>
                  <a:t> </a:t>
                </a:r>
                <a:r>
                  <a:rPr lang="fr-FR" dirty="0" err="1"/>
                  <a:t>correlates</a:t>
                </a:r>
                <a:r>
                  <a:rPr lang="fr-FR" dirty="0"/>
                  <a:t> </a:t>
                </a:r>
                <a:r>
                  <a:rPr lang="fr-FR" dirty="0" err="1"/>
                  <a:t>with</a:t>
                </a:r>
                <a:r>
                  <a:rPr lang="fr-FR" dirty="0"/>
                  <a:t> the occurrence of the second </a:t>
                </a:r>
                <a:r>
                  <a:rPr lang="fr-FR" dirty="0" err="1"/>
                  <a:t>seismic</a:t>
                </a:r>
                <a:r>
                  <a:rPr lang="fr-FR" dirty="0"/>
                  <a:t> power maximum at the SPIF station (Figure 2A, E) </a:t>
                </a:r>
                <a:r>
                  <a:rPr lang="fr-FR" dirty="0" err="1"/>
                  <a:t>can</a:t>
                </a:r>
                <a:r>
                  <a:rPr lang="fr-FR" dirty="0"/>
                  <a:t> </a:t>
                </a:r>
                <a:r>
                  <a:rPr lang="fr-FR" dirty="0" err="1"/>
                  <a:t>potentially</a:t>
                </a:r>
                <a:r>
                  <a:rPr lang="fr-FR" dirty="0"/>
                  <a:t> </a:t>
                </a:r>
                <a:r>
                  <a:rPr lang="fr-FR" dirty="0" err="1"/>
                  <a:t>be</a:t>
                </a:r>
                <a:r>
                  <a:rPr lang="fr-FR" dirty="0"/>
                  <a:t> </a:t>
                </a:r>
                <a:r>
                  <a:rPr lang="fr-FR" dirty="0" err="1"/>
                  <a:t>generated</a:t>
                </a:r>
                <a:r>
                  <a:rPr lang="fr-FR" dirty="0"/>
                  <a:t> by an </a:t>
                </a:r>
                <a:r>
                  <a:rPr lang="fr-FR" dirty="0" err="1"/>
                  <a:t>additional</a:t>
                </a:r>
                <a:r>
                  <a:rPr lang="fr-FR" dirty="0"/>
                  <a:t>, more distant river segment or by a </a:t>
                </a:r>
                <a:r>
                  <a:rPr lang="fr-FR" dirty="0" err="1"/>
                  <a:t>slope</a:t>
                </a:r>
                <a:r>
                  <a:rPr lang="fr-FR" dirty="0"/>
                  <a:t> </a:t>
                </a:r>
                <a:r>
                  <a:rPr lang="fr-FR" dirty="0" err="1"/>
                  <a:t>failure</a:t>
                </a:r>
                <a:endParaRPr lang="en-US" sz="1200" b="1" dirty="0">
                  <a:solidFill>
                    <a:srgbClr val="3D9A82"/>
                  </a:solidFill>
                </a:endParaRPr>
              </a:p>
              <a:p>
                <a:endParaRPr lang="en-US" sz="1200" b="1" dirty="0">
                  <a:solidFill>
                    <a:srgbClr val="3D9A82"/>
                  </a:solidFill>
                </a:endParaRPr>
              </a:p>
              <a:p>
                <a:r>
                  <a:rPr lang="fr-FR" dirty="0"/>
                  <a:t>The </a:t>
                </a:r>
                <a:r>
                  <a:rPr lang="fr-FR" dirty="0" err="1"/>
                  <a:t>peak</a:t>
                </a:r>
                <a:r>
                  <a:rPr lang="fr-FR" dirty="0"/>
                  <a:t> </a:t>
                </a:r>
                <a:r>
                  <a:rPr lang="fr-FR" dirty="0" err="1"/>
                  <a:t>frequency</a:t>
                </a:r>
                <a:r>
                  <a:rPr lang="fr-FR" dirty="0"/>
                  <a:t> corresponds to the </a:t>
                </a:r>
                <a:r>
                  <a:rPr lang="fr-FR" dirty="0" err="1"/>
                  <a:t>frequency</a:t>
                </a:r>
                <a:r>
                  <a:rPr lang="fr-FR" dirty="0"/>
                  <a:t> </a:t>
                </a:r>
                <a:r>
                  <a:rPr lang="fr-FR" dirty="0" err="1"/>
                  <a:t>that</a:t>
                </a:r>
                <a:r>
                  <a:rPr lang="fr-FR" dirty="0"/>
                  <a:t> has a maximum </a:t>
                </a:r>
                <a:r>
                  <a:rPr lang="fr-FR" dirty="0" err="1"/>
                  <a:t>seismic</a:t>
                </a:r>
                <a:r>
                  <a:rPr lang="fr-FR" dirty="0"/>
                  <a:t> power 105 value in the </a:t>
                </a:r>
                <a:r>
                  <a:rPr lang="fr-FR" dirty="0" err="1"/>
                  <a:t>analyzed</a:t>
                </a:r>
                <a:r>
                  <a:rPr lang="fr-FR" dirty="0"/>
                  <a:t> time-</a:t>
                </a:r>
                <a:r>
                  <a:rPr lang="fr-FR" dirty="0" err="1"/>
                  <a:t>window</a:t>
                </a:r>
                <a:endParaRPr lang="en-US" sz="1200" b="1" dirty="0">
                  <a:solidFill>
                    <a:srgbClr val="3D9A82"/>
                  </a:solidFill>
                </a:endParaRPr>
              </a:p>
              <a:p>
                <a:pPr marL="12700" indent="166688">
                  <a:buClr>
                    <a:srgbClr val="00B0F0"/>
                  </a:buClr>
                  <a:buFont typeface="Arial" panose="020B0604020202020204" pitchFamily="34" charset="0"/>
                  <a:buChar char="•"/>
                </a:pPr>
                <a:r>
                  <a:rPr lang="en-US" sz="1200" dirty="0"/>
                  <a:t>We observe a distinct difference in </a:t>
                </a:r>
                <a:r>
                  <a:rPr lang="en-US" sz="1200" b="1" dirty="0"/>
                  <a:t>peak frequency and horizontal </a:t>
                </a:r>
                <a:r>
                  <a:rPr lang="en-US" sz="1200" b="1" dirty="0" err="1"/>
                  <a:t>backazimuth</a:t>
                </a:r>
                <a:r>
                  <a:rPr lang="en-US" sz="1200" dirty="0"/>
                  <a:t> (</a:t>
                </a:r>
                <a14:m>
                  <m:oMath xmlns:m="http://schemas.openxmlformats.org/officeDocument/2006/math">
                    <m:r>
                      <a:rPr lang="en-US" sz="1200" i="1">
                        <a:latin typeface="Cambria Math" panose="02040503050406030204" pitchFamily="18" charset="0"/>
                        <a:ea typeface="Cambria Math" panose="02040503050406030204" pitchFamily="18" charset="0"/>
                      </a:rPr>
                      <m:t>𝜃</m:t>
                    </m:r>
                  </m:oMath>
                </a14:m>
                <a:r>
                  <a:rPr lang="en-US" sz="1200" dirty="0"/>
                  <a:t>) at SPIF station before and during the flood</a:t>
                </a:r>
              </a:p>
              <a:p>
                <a:pPr marL="12700">
                  <a:buClr>
                    <a:srgbClr val="00B0F0"/>
                  </a:buClr>
                </a:pPr>
                <a:endParaRPr lang="en-US" sz="1200" dirty="0"/>
              </a:p>
              <a:p>
                <a:pPr marL="12700">
                  <a:buClr>
                    <a:srgbClr val="00B0F0"/>
                  </a:buClr>
                </a:pPr>
                <a:r>
                  <a:rPr lang="fr-FR" dirty="0"/>
                  <a:t>a simple KLEM </a:t>
                </a:r>
                <a:r>
                  <a:rPr lang="fr-FR" dirty="0" err="1"/>
                  <a:t>rainfall-runoff</a:t>
                </a:r>
                <a:r>
                  <a:rPr lang="fr-FR" dirty="0"/>
                  <a:t> model (</a:t>
                </a:r>
                <a:r>
                  <a:rPr lang="fr-FR" dirty="0" err="1"/>
                  <a:t>Kinematic</a:t>
                </a:r>
                <a:r>
                  <a:rPr lang="fr-FR" dirty="0"/>
                  <a:t> Local </a:t>
                </a:r>
                <a:r>
                  <a:rPr lang="fr-FR" dirty="0" err="1"/>
                  <a:t>Excess</a:t>
                </a:r>
                <a:r>
                  <a:rPr lang="fr-FR" dirty="0"/>
                  <a:t> Model</a:t>
                </a:r>
              </a:p>
              <a:p>
                <a:pPr marL="12700">
                  <a:buClr>
                    <a:srgbClr val="00B0F0"/>
                  </a:buClr>
                </a:pPr>
                <a:endParaRPr lang="fr-FR" dirty="0"/>
              </a:p>
              <a:p>
                <a:pPr marL="12700">
                  <a:buClr>
                    <a:srgbClr val="00B0F0"/>
                  </a:buClr>
                </a:pPr>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relative contributions of </a:t>
                </a:r>
                <a:r>
                  <a:rPr lang="fr-FR" dirty="0" err="1"/>
                  <a:t>low</a:t>
                </a:r>
                <a:r>
                  <a:rPr lang="fr-FR" dirty="0"/>
                  <a:t>- (2-10 Hz) and high- (10-45 Hz) </a:t>
                </a:r>
                <a:r>
                  <a:rPr lang="fr-FR" dirty="0" err="1"/>
                  <a:t>frequency</a:t>
                </a:r>
                <a:r>
                  <a:rPr lang="fr-FR" dirty="0"/>
                  <a:t> </a:t>
                </a:r>
                <a:r>
                  <a:rPr lang="fr-FR" dirty="0" err="1"/>
                  <a:t>seismic</a:t>
                </a:r>
                <a:r>
                  <a:rPr lang="fr-FR" dirty="0"/>
                  <a:t> power are </a:t>
                </a:r>
                <a:r>
                  <a:rPr lang="fr-FR" dirty="0" err="1"/>
                  <a:t>shown</a:t>
                </a:r>
                <a:r>
                  <a:rPr lang="fr-FR" dirty="0"/>
                  <a:t> in Figure 2G. </a:t>
                </a:r>
                <a:r>
                  <a:rPr lang="fr-FR" dirty="0" err="1"/>
                  <a:t>Different</a:t>
                </a:r>
                <a:r>
                  <a:rPr lang="fr-FR" dirty="0"/>
                  <a:t> time </a:t>
                </a:r>
                <a:r>
                  <a:rPr lang="fr-FR" dirty="0" err="1"/>
                  <a:t>periods</a:t>
                </a:r>
                <a:r>
                  <a:rPr lang="fr-FR" dirty="0"/>
                  <a:t> </a:t>
                </a:r>
                <a:r>
                  <a:rPr lang="fr-FR" dirty="0" err="1"/>
                  <a:t>characterized</a:t>
                </a:r>
                <a:r>
                  <a:rPr lang="fr-FR" dirty="0"/>
                  <a:t> by a </a:t>
                </a:r>
                <a:r>
                  <a:rPr lang="fr-FR" dirty="0" err="1"/>
                  <a:t>varying</a:t>
                </a:r>
                <a:r>
                  <a:rPr lang="fr-FR" dirty="0"/>
                  <a:t> </a:t>
                </a:r>
                <a:r>
                  <a:rPr lang="fr-FR" dirty="0" err="1"/>
                  <a:t>relationship</a:t>
                </a:r>
                <a:r>
                  <a:rPr lang="fr-FR" dirty="0"/>
                  <a:t> </a:t>
                </a:r>
                <a:r>
                  <a:rPr lang="fr-FR" dirty="0" err="1"/>
                  <a:t>between</a:t>
                </a:r>
                <a:r>
                  <a:rPr lang="fr-FR" dirty="0"/>
                  <a:t> </a:t>
                </a:r>
                <a:r>
                  <a:rPr lang="fr-FR" dirty="0" err="1"/>
                  <a:t>low</a:t>
                </a:r>
                <a:r>
                  <a:rPr lang="fr-FR" dirty="0"/>
                  <a:t> </a:t>
                </a:r>
                <a:r>
                  <a:rPr lang="fr-FR" dirty="0" err="1"/>
                  <a:t>frequency</a:t>
                </a:r>
                <a:r>
                  <a:rPr lang="fr-FR" dirty="0"/>
                  <a:t> and high </a:t>
                </a:r>
                <a:r>
                  <a:rPr lang="fr-FR" dirty="0" err="1"/>
                  <a:t>frequency</a:t>
                </a:r>
                <a:r>
                  <a:rPr lang="fr-FR" dirty="0"/>
                  <a:t> </a:t>
                </a:r>
                <a:r>
                  <a:rPr lang="fr-FR" dirty="0" err="1"/>
                  <a:t>seismic</a:t>
                </a:r>
                <a:r>
                  <a:rPr lang="fr-FR" dirty="0"/>
                  <a:t> power </a:t>
                </a:r>
                <a:r>
                  <a:rPr lang="fr-FR" dirty="0" err="1"/>
                  <a:t>can</a:t>
                </a:r>
                <a:r>
                  <a:rPr lang="fr-FR" dirty="0"/>
                  <a:t> </a:t>
                </a:r>
                <a:r>
                  <a:rPr lang="fr-FR" dirty="0" err="1"/>
                  <a:t>be</a:t>
                </a:r>
                <a:r>
                  <a:rPr lang="fr-FR" dirty="0"/>
                  <a:t> </a:t>
                </a:r>
                <a:r>
                  <a:rPr lang="fr-FR" dirty="0" err="1"/>
                  <a:t>identified</a:t>
                </a:r>
                <a:r>
                  <a:rPr lang="fr-FR" dirty="0"/>
                  <a:t>: </a:t>
                </a:r>
                <a:r>
                  <a:rPr lang="fr-FR" dirty="0" err="1"/>
                  <a:t>between</a:t>
                </a:r>
                <a:r>
                  <a:rPr lang="fr-FR" dirty="0"/>
                  <a:t> 08:30 and 10:00 UTC the </a:t>
                </a:r>
                <a:r>
                  <a:rPr lang="fr-FR" dirty="0" err="1"/>
                  <a:t>seismic</a:t>
                </a:r>
                <a:r>
                  <a:rPr lang="fr-FR" dirty="0"/>
                  <a:t> power </a:t>
                </a:r>
                <a:r>
                  <a:rPr lang="fr-FR" dirty="0" err="1"/>
                  <a:t>increases</a:t>
                </a:r>
                <a:r>
                  <a:rPr lang="fr-FR" dirty="0"/>
                  <a:t> </a:t>
                </a:r>
                <a:r>
                  <a:rPr lang="fr-FR" dirty="0" err="1"/>
                  <a:t>with</a:t>
                </a:r>
                <a:r>
                  <a:rPr lang="fr-FR" dirty="0"/>
                  <a:t> the </a:t>
                </a:r>
                <a:r>
                  <a:rPr lang="fr-FR" dirty="0" err="1"/>
                  <a:t>same</a:t>
                </a:r>
                <a:r>
                  <a:rPr lang="fr-FR" dirty="0"/>
                  <a:t> </a:t>
                </a:r>
                <a:r>
                  <a:rPr lang="fr-FR" dirty="0" err="1"/>
                  <a:t>velocity</a:t>
                </a:r>
                <a:r>
                  <a:rPr lang="fr-FR" dirty="0"/>
                  <a:t> in the </a:t>
                </a:r>
                <a:r>
                  <a:rPr lang="fr-FR" dirty="0" err="1"/>
                  <a:t>two-frequency</a:t>
                </a:r>
                <a:r>
                  <a:rPr lang="fr-FR" dirty="0"/>
                  <a:t> range (</a:t>
                </a:r>
                <a:r>
                  <a:rPr lang="fr-FR" dirty="0" err="1"/>
                  <a:t>slope</a:t>
                </a:r>
                <a:r>
                  <a:rPr lang="fr-FR" dirty="0"/>
                  <a:t> ∼1), </a:t>
                </a:r>
                <a:r>
                  <a:rPr lang="fr-FR" dirty="0" err="1"/>
                  <a:t>between</a:t>
                </a:r>
                <a:r>
                  <a:rPr lang="fr-FR" dirty="0"/>
                  <a:t> 10:00 and 16:00 UTC the high </a:t>
                </a:r>
                <a:r>
                  <a:rPr lang="fr-FR" dirty="0" err="1"/>
                  <a:t>frequency</a:t>
                </a:r>
                <a:r>
                  <a:rPr lang="fr-FR" dirty="0"/>
                  <a:t> </a:t>
                </a:r>
                <a:r>
                  <a:rPr lang="fr-FR" dirty="0" err="1"/>
                  <a:t>seismic</a:t>
                </a:r>
                <a:r>
                  <a:rPr lang="fr-FR" dirty="0"/>
                  <a:t> power </a:t>
                </a:r>
                <a:r>
                  <a:rPr lang="fr-FR" dirty="0" err="1"/>
                  <a:t>increases</a:t>
                </a:r>
                <a:r>
                  <a:rPr lang="fr-FR" dirty="0"/>
                  <a:t> </a:t>
                </a:r>
                <a:r>
                  <a:rPr lang="fr-FR" dirty="0" err="1"/>
                  <a:t>faster</a:t>
                </a:r>
                <a:r>
                  <a:rPr lang="fr-FR" dirty="0"/>
                  <a:t> (</a:t>
                </a:r>
                <a:r>
                  <a:rPr lang="fr-FR" dirty="0" err="1"/>
                  <a:t>slope</a:t>
                </a:r>
                <a:r>
                  <a:rPr lang="fr-FR" dirty="0"/>
                  <a:t> &gt;1), and </a:t>
                </a:r>
                <a:r>
                  <a:rPr lang="fr-FR" dirty="0" err="1"/>
                  <a:t>finally</a:t>
                </a:r>
                <a:r>
                  <a:rPr lang="fr-FR" dirty="0"/>
                  <a:t> </a:t>
                </a:r>
                <a:r>
                  <a:rPr lang="fr-FR" dirty="0" err="1"/>
                  <a:t>between</a:t>
                </a:r>
                <a:r>
                  <a:rPr lang="fr-FR" dirty="0"/>
                  <a:t> 16:00 UTC </a:t>
                </a:r>
                <a:r>
                  <a:rPr lang="fr-FR" dirty="0" err="1"/>
                  <a:t>October</a:t>
                </a:r>
                <a:r>
                  <a:rPr lang="fr-FR" dirty="0"/>
                  <a:t> 2 and 07:00 UTC </a:t>
                </a:r>
                <a:r>
                  <a:rPr lang="fr-FR" dirty="0" err="1"/>
                  <a:t>October</a:t>
                </a:r>
                <a:r>
                  <a:rPr lang="fr-FR" dirty="0"/>
                  <a:t> 3 the </a:t>
                </a:r>
                <a:r>
                  <a:rPr lang="fr-FR" dirty="0" err="1"/>
                  <a:t>seismic</a:t>
                </a:r>
                <a:r>
                  <a:rPr lang="fr-FR" dirty="0"/>
                  <a:t> power </a:t>
                </a:r>
                <a:r>
                  <a:rPr lang="fr-FR" dirty="0" err="1"/>
                  <a:t>decreases</a:t>
                </a:r>
                <a:r>
                  <a:rPr lang="fr-FR" dirty="0"/>
                  <a:t>. </a:t>
                </a:r>
                <a:r>
                  <a:rPr lang="fr-FR" dirty="0" err="1"/>
                  <a:t>We</a:t>
                </a:r>
                <a:r>
                  <a:rPr lang="fr-FR" dirty="0"/>
                  <a:t> </a:t>
                </a:r>
                <a:r>
                  <a:rPr lang="fr-FR" dirty="0" err="1"/>
                  <a:t>discuss</a:t>
                </a:r>
                <a:r>
                  <a:rPr lang="fr-FR" dirty="0"/>
                  <a:t> the </a:t>
                </a:r>
                <a:r>
                  <a:rPr lang="fr-FR" dirty="0" err="1"/>
                  <a:t>significance</a:t>
                </a:r>
                <a:r>
                  <a:rPr lang="fr-FR" dirty="0"/>
                  <a:t> of </a:t>
                </a:r>
                <a:r>
                  <a:rPr lang="fr-FR" dirty="0" err="1"/>
                  <a:t>slope</a:t>
                </a:r>
                <a:r>
                  <a:rPr lang="fr-FR" dirty="0"/>
                  <a:t> changes in the </a:t>
                </a:r>
                <a:r>
                  <a:rPr lang="fr-FR" dirty="0" err="1"/>
                  <a:t>following</a:t>
                </a:r>
                <a:r>
                  <a:rPr lang="fr-FR" dirty="0"/>
                  <a:t> section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analyze seismic power (PSD), peak frequency, and dominant noise directions of seismic signals.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varying</a:t>
                </a:r>
                <a:r>
                  <a:rPr lang="fr-FR" dirty="0"/>
                  <a:t> </a:t>
                </a:r>
                <a:r>
                  <a:rPr lang="fr-FR" dirty="0" err="1"/>
                  <a:t>relationship</a:t>
                </a:r>
                <a:r>
                  <a:rPr lang="fr-FR" dirty="0"/>
                  <a:t> </a:t>
                </a:r>
                <a:r>
                  <a:rPr lang="fr-FR" dirty="0" err="1"/>
                  <a:t>between</a:t>
                </a:r>
                <a:r>
                  <a:rPr lang="fr-FR" dirty="0"/>
                  <a:t> </a:t>
                </a:r>
                <a:r>
                  <a:rPr lang="fr-FR" dirty="0" err="1"/>
                  <a:t>low</a:t>
                </a:r>
                <a:r>
                  <a:rPr lang="fr-FR" dirty="0"/>
                  <a:t> </a:t>
                </a:r>
                <a:r>
                  <a:rPr lang="fr-FR" dirty="0" err="1"/>
                  <a:t>frequency</a:t>
                </a:r>
                <a:r>
                  <a:rPr lang="fr-FR" dirty="0"/>
                  <a:t> and high </a:t>
                </a:r>
                <a:r>
                  <a:rPr lang="fr-FR" dirty="0" err="1"/>
                  <a:t>frequency</a:t>
                </a:r>
                <a:r>
                  <a:rPr lang="fr-FR" dirty="0"/>
                  <a:t> </a:t>
                </a:r>
                <a:r>
                  <a:rPr lang="fr-FR" dirty="0" err="1"/>
                  <a:t>seismic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Since</a:t>
                </a:r>
                <a:r>
                  <a:rPr lang="fr-FR" dirty="0"/>
                  <a:t> river flow turbulence </a:t>
                </a:r>
                <a:r>
                  <a:rPr lang="fr-FR" dirty="0" err="1"/>
                  <a:t>is</a:t>
                </a:r>
                <a:r>
                  <a:rPr lang="fr-FR" dirty="0"/>
                  <a:t> </a:t>
                </a:r>
                <a:r>
                  <a:rPr lang="fr-FR" dirty="0" err="1"/>
                  <a:t>expected</a:t>
                </a:r>
                <a:r>
                  <a:rPr lang="fr-FR" dirty="0"/>
                  <a:t> to </a:t>
                </a:r>
                <a:r>
                  <a:rPr lang="fr-FR" dirty="0" err="1"/>
                  <a:t>preferentially</a:t>
                </a:r>
                <a:r>
                  <a:rPr lang="fr-FR" dirty="0"/>
                  <a:t> </a:t>
                </a:r>
                <a:r>
                  <a:rPr lang="fr-FR" dirty="0" err="1"/>
                  <a:t>generate</a:t>
                </a:r>
                <a:r>
                  <a:rPr lang="fr-FR" dirty="0"/>
                  <a:t> </a:t>
                </a:r>
                <a:r>
                  <a:rPr lang="fr-FR" dirty="0" err="1"/>
                  <a:t>ground</a:t>
                </a:r>
                <a:r>
                  <a:rPr lang="fr-FR" dirty="0"/>
                  <a:t> motion at </a:t>
                </a:r>
                <a:r>
                  <a:rPr lang="fr-FR" dirty="0" err="1"/>
                  <a:t>low</a:t>
                </a:r>
                <a:r>
                  <a:rPr lang="fr-FR" dirty="0"/>
                  <a:t> </a:t>
                </a:r>
                <a:r>
                  <a:rPr lang="fr-FR" dirty="0" err="1"/>
                  <a:t>frequencies</a:t>
                </a:r>
                <a:r>
                  <a:rPr lang="fr-FR" dirty="0"/>
                  <a:t> </a:t>
                </a:r>
                <a:r>
                  <a:rPr lang="fr-FR" dirty="0" err="1"/>
                  <a:t>compared</a:t>
                </a:r>
                <a:r>
                  <a:rPr lang="fr-FR" dirty="0"/>
                  <a:t> to </a:t>
                </a:r>
                <a:r>
                  <a:rPr lang="fr-FR" dirty="0" err="1"/>
                  <a:t>bedload</a:t>
                </a:r>
                <a:r>
                  <a:rPr lang="fr-FR" dirty="0"/>
                  <a:t> transport (</a:t>
                </a:r>
                <a:r>
                  <a:rPr lang="fr-FR" dirty="0" err="1"/>
                  <a:t>e.g</a:t>
                </a:r>
                <a:r>
                  <a:rPr lang="fr-FR" dirty="0"/>
                  <a:t>., </a:t>
                </a:r>
                <a:r>
                  <a:rPr lang="fr-FR" dirty="0" err="1"/>
                  <a:t>Burtin</a:t>
                </a:r>
                <a:r>
                  <a:rPr lang="fr-FR" dirty="0"/>
                  <a:t> et al., 2011; </a:t>
                </a:r>
                <a:r>
                  <a:rPr lang="fr-FR" dirty="0" err="1"/>
                  <a:t>Schmandt</a:t>
                </a:r>
                <a:r>
                  <a:rPr lang="fr-FR" dirty="0"/>
                  <a:t> et al., 2013; Gimbert et al., 2014), the </a:t>
                </a:r>
                <a:r>
                  <a:rPr lang="fr-FR" dirty="0" err="1"/>
                  <a:t>relationships</a:t>
                </a:r>
                <a:r>
                  <a:rPr lang="fr-FR" dirty="0"/>
                  <a:t> </a:t>
                </a:r>
                <a:r>
                  <a:rPr lang="fr-FR" dirty="0" err="1"/>
                  <a:t>between</a:t>
                </a:r>
                <a:r>
                  <a:rPr lang="fr-FR" dirty="0"/>
                  <a:t> </a:t>
                </a:r>
                <a:r>
                  <a:rPr lang="fr-FR" dirty="0" err="1"/>
                  <a:t>seismic</a:t>
                </a:r>
                <a:r>
                  <a:rPr lang="fr-FR" dirty="0"/>
                  <a:t> power at </a:t>
                </a:r>
                <a:r>
                  <a:rPr lang="fr-FR" dirty="0" err="1"/>
                  <a:t>low</a:t>
                </a:r>
                <a:r>
                  <a:rPr lang="fr-FR" dirty="0"/>
                  <a:t> versus high </a:t>
                </a:r>
                <a:r>
                  <a:rPr lang="fr-FR" dirty="0" err="1"/>
                  <a:t>frequencies</a:t>
                </a:r>
                <a:r>
                  <a:rPr lang="fr-FR" dirty="0"/>
                  <a:t> </a:t>
                </a:r>
                <a:r>
                  <a:rPr lang="fr-FR" dirty="0" err="1"/>
                  <a:t>can</a:t>
                </a:r>
                <a:r>
                  <a:rPr lang="fr-FR" dirty="0"/>
                  <a:t> tell us </a:t>
                </a:r>
                <a:r>
                  <a:rPr lang="fr-FR" dirty="0" err="1"/>
                  <a:t>whether</a:t>
                </a:r>
                <a:r>
                  <a:rPr lang="fr-FR" dirty="0"/>
                  <a:t> </a:t>
                </a:r>
                <a:r>
                  <a:rPr lang="fr-FR" dirty="0" err="1"/>
                  <a:t>our</a:t>
                </a:r>
                <a:r>
                  <a:rPr lang="fr-FR" dirty="0"/>
                  <a:t> observations </a:t>
                </a:r>
                <a:r>
                  <a:rPr lang="fr-FR" dirty="0" err="1"/>
                  <a:t>may</a:t>
                </a:r>
                <a:r>
                  <a:rPr lang="fr-FR" dirty="0"/>
                  <a:t> </a:t>
                </a:r>
                <a:r>
                  <a:rPr lang="fr-FR" dirty="0" err="1"/>
                  <a:t>be</a:t>
                </a:r>
                <a:r>
                  <a:rPr lang="fr-FR" dirty="0"/>
                  <a:t> sensitive to </a:t>
                </a:r>
                <a:r>
                  <a:rPr lang="fr-FR" dirty="0" err="1"/>
                  <a:t>bedload</a:t>
                </a:r>
                <a:r>
                  <a:rPr lang="fr-FR" dirty="0"/>
                  <a:t> transport (</a:t>
                </a:r>
                <a:r>
                  <a:rPr lang="fr-FR" dirty="0" err="1"/>
                  <a:t>Bakker</a:t>
                </a:r>
                <a:r>
                  <a:rPr lang="fr-FR" dirty="0"/>
                  <a:t>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fr-FR" sz="1200" kern="1200" dirty="0">
                    <a:solidFill>
                      <a:schemeClr val="tx1"/>
                    </a:solidFill>
                    <a:effectLst/>
                    <a:latin typeface="Arial" panose="020B0604020202020204" pitchFamily="34" charset="0"/>
                    <a:ea typeface="+mn-ea"/>
                    <a:cs typeface="+mn-cs"/>
                  </a:rPr>
                  <a:t>range </a:t>
                </a:r>
                <a:r>
                  <a:rPr lang="fr-FR" sz="1200" kern="1200" dirty="0" err="1">
                    <a:solidFill>
                      <a:schemeClr val="tx1"/>
                    </a:solidFill>
                    <a:effectLst/>
                    <a:latin typeface="Arial" panose="020B0604020202020204" pitchFamily="34" charset="0"/>
                    <a:ea typeface="+mn-ea"/>
                    <a:cs typeface="+mn-cs"/>
                  </a:rPr>
                  <a:t>from</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frictional</a:t>
                </a:r>
                <a:r>
                  <a:rPr lang="fr-FR" sz="1200" kern="1200" dirty="0">
                    <a:solidFill>
                      <a:schemeClr val="tx1"/>
                    </a:solidFill>
                    <a:effectLst/>
                    <a:latin typeface="Arial" panose="020B0604020202020204" pitchFamily="34" charset="0"/>
                    <a:ea typeface="+mn-ea"/>
                    <a:cs typeface="+mn-cs"/>
                  </a:rPr>
                  <a:t> forces at the </a:t>
                </a:r>
                <a:r>
                  <a:rPr lang="fr-FR" sz="1200" kern="1200" dirty="0" err="1">
                    <a:solidFill>
                      <a:schemeClr val="tx1"/>
                    </a:solidFill>
                    <a:effectLst/>
                    <a:latin typeface="Arial" panose="020B0604020202020204" pitchFamily="34" charset="0"/>
                    <a:ea typeface="+mn-ea"/>
                    <a:cs typeface="+mn-cs"/>
                  </a:rPr>
                  <a:t>riverbed</a:t>
                </a:r>
                <a:r>
                  <a:rPr lang="fr-FR" sz="1200" kern="1200" dirty="0">
                    <a:solidFill>
                      <a:schemeClr val="tx1"/>
                    </a:solidFill>
                    <a:effectLst/>
                    <a:latin typeface="Arial" panose="020B0604020202020204" pitchFamily="34" charset="0"/>
                    <a:ea typeface="+mn-ea"/>
                    <a:cs typeface="+mn-cs"/>
                  </a:rPr>
                  <a:t> due to turbulent river flow</a:t>
                </a:r>
              </a:p>
              <a:p>
                <a:endParaRPr lang="fr-FR" sz="1200" kern="1200" dirty="0">
                  <a:solidFill>
                    <a:schemeClr val="tx1"/>
                  </a:solidFill>
                  <a:effectLst/>
                  <a:latin typeface="Arial" panose="020B0604020202020204" pitchFamily="34" charset="0"/>
                  <a:ea typeface="+mn-ea"/>
                  <a:cs typeface="+mn-cs"/>
                </a:endParaRPr>
              </a:p>
              <a:p>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As the flood </a:t>
                </a:r>
                <a:r>
                  <a:rPr lang="fr-FR" dirty="0" err="1"/>
                  <a:t>develops</a:t>
                </a:r>
                <a:r>
                  <a:rPr lang="fr-FR" dirty="0"/>
                  <a:t> </a:t>
                </a:r>
                <a:r>
                  <a:rPr lang="fr-FR" dirty="0" err="1"/>
                  <a:t>we</a:t>
                </a:r>
                <a:r>
                  <a:rPr lang="fr-FR" dirty="0"/>
                  <a:t> observe a change in </a:t>
                </a:r>
                <a:r>
                  <a:rPr lang="fr-FR" dirty="0" err="1"/>
                  <a:t>scaling</a:t>
                </a:r>
                <a:r>
                  <a:rPr lang="fr-FR" dirty="0"/>
                  <a:t> </a:t>
                </a:r>
                <a:r>
                  <a:rPr lang="fr-FR" dirty="0" err="1"/>
                  <a:t>between</a:t>
                </a:r>
                <a:r>
                  <a:rPr lang="fr-FR" dirty="0"/>
                  <a:t> </a:t>
                </a:r>
                <a:r>
                  <a:rPr lang="fr-FR" dirty="0" err="1"/>
                  <a:t>low</a:t>
                </a:r>
                <a:r>
                  <a:rPr lang="fr-FR" dirty="0"/>
                  <a:t>- and high-</a:t>
                </a:r>
                <a:r>
                  <a:rPr lang="fr-FR" dirty="0" err="1"/>
                  <a:t>frequency</a:t>
                </a:r>
                <a:r>
                  <a:rPr lang="fr-FR" dirty="0"/>
                  <a:t> </a:t>
                </a:r>
                <a:r>
                  <a:rPr lang="fr-FR" dirty="0" err="1"/>
                  <a:t>seismic</a:t>
                </a:r>
                <a:r>
                  <a:rPr lang="fr-FR" dirty="0"/>
                  <a:t> power, </a:t>
                </a:r>
                <a:r>
                  <a:rPr lang="fr-FR" dirty="0" err="1"/>
                  <a:t>materialized</a:t>
                </a:r>
                <a:r>
                  <a:rPr lang="fr-FR" dirty="0"/>
                  <a:t> by a </a:t>
                </a:r>
                <a:r>
                  <a:rPr lang="fr-FR" dirty="0" err="1"/>
                  <a:t>transitio</a:t>
                </a:r>
                <a:r>
                  <a:rPr lang="fr-FR" dirty="0"/>
                  <a:t> </a:t>
                </a:r>
                <a:r>
                  <a:rPr lang="fr-FR" dirty="0" err="1"/>
                  <a:t>from</a:t>
                </a:r>
                <a:r>
                  <a:rPr lang="fr-FR" dirty="0"/>
                  <a:t> a 0.8 to a 1.3 </a:t>
                </a:r>
                <a:r>
                  <a:rPr lang="fr-FR" dirty="0" err="1"/>
                  <a:t>scaling</a:t>
                </a:r>
                <a:r>
                  <a:rPr lang="fr-FR" dirty="0"/>
                  <a:t> </a:t>
                </a:r>
                <a:r>
                  <a:rPr lang="fr-FR" dirty="0" err="1"/>
                  <a:t>exponent</a:t>
                </a:r>
                <a:r>
                  <a:rPr lang="fr-FR" dirty="0"/>
                  <a:t> as high </a:t>
                </a:r>
                <a:r>
                  <a:rPr lang="fr-FR" dirty="0" err="1"/>
                  <a:t>frequency</a:t>
                </a:r>
                <a:r>
                  <a:rPr lang="fr-FR" dirty="0"/>
                  <a:t> </a:t>
                </a:r>
                <a:r>
                  <a:rPr lang="fr-FR" dirty="0" err="1"/>
                  <a:t>seismic</a:t>
                </a:r>
                <a:r>
                  <a:rPr lang="fr-FR" dirty="0"/>
                  <a:t> power </a:t>
                </a:r>
                <a:r>
                  <a:rPr lang="fr-FR" dirty="0" err="1"/>
                  <a:t>becomes</a:t>
                </a:r>
                <a:r>
                  <a:rPr lang="fr-FR" dirty="0"/>
                  <a:t> </a:t>
                </a:r>
                <a:r>
                  <a:rPr lang="fr-FR" dirty="0" err="1"/>
                  <a:t>higher</a:t>
                </a:r>
                <a:r>
                  <a:rPr lang="fr-FR" dirty="0"/>
                  <a:t> </a:t>
                </a:r>
                <a:r>
                  <a:rPr lang="fr-FR" dirty="0" err="1"/>
                  <a:t>than</a:t>
                </a:r>
                <a:r>
                  <a:rPr lang="fr-FR" dirty="0"/>
                  <a:t> -158dB (Figure 2G). </a:t>
                </a:r>
                <a:r>
                  <a:rPr lang="fr-FR" dirty="0" err="1"/>
                  <a:t>We</a:t>
                </a:r>
                <a:r>
                  <a:rPr lang="fr-FR" dirty="0"/>
                  <a:t> </a:t>
                </a:r>
                <a:r>
                  <a:rPr lang="fr-FR" dirty="0" err="1"/>
                  <a:t>interpret</a:t>
                </a:r>
                <a:r>
                  <a:rPr lang="fr-FR" dirty="0"/>
                  <a:t> ´ </a:t>
                </a:r>
                <a:r>
                  <a:rPr lang="fr-FR" dirty="0" err="1"/>
                  <a:t>this</a:t>
                </a:r>
                <a:r>
                  <a:rPr lang="fr-FR" dirty="0"/>
                  <a:t> observation as an indication </a:t>
                </a:r>
                <a:r>
                  <a:rPr lang="fr-FR" dirty="0" err="1"/>
                  <a:t>that</a:t>
                </a:r>
                <a:r>
                  <a:rPr lang="fr-FR" dirty="0"/>
                  <a:t> high </a:t>
                </a:r>
                <a:r>
                  <a:rPr lang="fr-FR" dirty="0" err="1"/>
                  <a:t>frequency</a:t>
                </a:r>
                <a:r>
                  <a:rPr lang="fr-FR" dirty="0"/>
                  <a:t> </a:t>
                </a:r>
                <a:r>
                  <a:rPr lang="fr-FR" dirty="0" err="1"/>
                  <a:t>seismic</a:t>
                </a:r>
                <a:r>
                  <a:rPr lang="fr-FR" dirty="0"/>
                  <a:t> power </a:t>
                </a:r>
                <a:r>
                  <a:rPr lang="fr-FR" dirty="0" err="1"/>
                  <a:t>above</a:t>
                </a:r>
                <a:r>
                  <a:rPr lang="fr-FR" dirty="0"/>
                  <a:t> the -158dB </a:t>
                </a:r>
                <a:r>
                  <a:rPr lang="fr-FR" dirty="0" err="1"/>
                  <a:t>threshold</a:t>
                </a:r>
                <a:r>
                  <a:rPr lang="fr-FR" dirty="0"/>
                  <a:t> </a:t>
                </a:r>
                <a:r>
                  <a:rPr lang="fr-FR" dirty="0" err="1"/>
                  <a:t>is</a:t>
                </a:r>
                <a:r>
                  <a:rPr lang="fr-FR" dirty="0"/>
                  <a:t> </a:t>
                </a:r>
                <a:r>
                  <a:rPr lang="fr-FR" dirty="0" err="1"/>
                  <a:t>mostly</a:t>
                </a:r>
                <a:r>
                  <a:rPr lang="fr-FR" dirty="0"/>
                  <a:t> </a:t>
                </a:r>
                <a:r>
                  <a:rPr lang="fr-FR" dirty="0" err="1"/>
                  <a:t>bedload</a:t>
                </a:r>
                <a:r>
                  <a:rPr lang="fr-FR" dirty="0"/>
                  <a:t> </a:t>
                </a:r>
                <a:r>
                  <a:rPr lang="fr-FR" dirty="0" err="1"/>
                  <a:t>induced</a:t>
                </a:r>
                <a:r>
                  <a:rPr lang="fr-FR" dirty="0"/>
                  <a:t>. ´ This </a:t>
                </a:r>
                <a:r>
                  <a:rPr lang="fr-FR" dirty="0" err="1"/>
                  <a:t>is</a:t>
                </a:r>
                <a:r>
                  <a:rPr lang="fr-FR" dirty="0"/>
                  <a:t> consistent </a:t>
                </a:r>
                <a:r>
                  <a:rPr lang="fr-FR" dirty="0" err="1"/>
                  <a:t>with</a:t>
                </a:r>
                <a:r>
                  <a:rPr lang="fr-FR" dirty="0"/>
                  <a:t> expectation of </a:t>
                </a:r>
                <a:r>
                  <a:rPr lang="fr-FR" dirty="0" err="1"/>
                  <a:t>enhanced</a:t>
                </a:r>
                <a:r>
                  <a:rPr lang="fr-FR" dirty="0"/>
                  <a:t> </a:t>
                </a:r>
                <a:r>
                  <a:rPr lang="fr-FR" dirty="0" err="1"/>
                  <a:t>bedload</a:t>
                </a:r>
                <a:r>
                  <a:rPr lang="fr-FR" dirty="0"/>
                  <a:t> transport </a:t>
                </a:r>
                <a:r>
                  <a:rPr lang="fr-FR" dirty="0" err="1"/>
                  <a:t>from</a:t>
                </a:r>
                <a:r>
                  <a:rPr lang="fr-FR" dirty="0"/>
                  <a:t> </a:t>
                </a:r>
                <a:r>
                  <a:rPr lang="fr-FR" dirty="0" err="1"/>
                  <a:t>this</a:t>
                </a:r>
                <a:r>
                  <a:rPr lang="fr-FR" dirty="0"/>
                  <a:t> stage </a:t>
                </a:r>
                <a:r>
                  <a:rPr lang="fr-FR" dirty="0" err="1"/>
                  <a:t>onwards</a:t>
                </a:r>
                <a:r>
                  <a:rPr lang="fr-FR" dirty="0"/>
                  <a:t> due to </a:t>
                </a:r>
                <a:r>
                  <a:rPr lang="fr-FR" dirty="0" err="1"/>
                  <a:t>increased</a:t>
                </a:r>
                <a:r>
                  <a:rPr lang="fr-FR" dirty="0"/>
                  <a:t> </a:t>
                </a:r>
                <a:r>
                  <a:rPr lang="fr-FR" dirty="0" err="1"/>
                  <a:t>bed</a:t>
                </a:r>
                <a:r>
                  <a:rPr lang="fr-FR" dirty="0"/>
                  <a:t> </a:t>
                </a:r>
                <a:r>
                  <a:rPr lang="fr-FR" dirty="0" err="1"/>
                  <a:t>shear</a:t>
                </a:r>
                <a:r>
                  <a:rPr lang="fr-FR" dirty="0"/>
                  <a:t> stress and/or the activation of </a:t>
                </a:r>
                <a:r>
                  <a:rPr lang="fr-FR" dirty="0" err="1"/>
                  <a:t>additional</a:t>
                </a:r>
                <a:r>
                  <a:rPr lang="fr-FR" dirty="0"/>
                  <a:t> </a:t>
                </a:r>
                <a:r>
                  <a:rPr lang="fr-FR" dirty="0" err="1"/>
                  <a:t>sediment</a:t>
                </a:r>
                <a:r>
                  <a:rPr lang="fr-FR" dirty="0"/>
                  <a:t> </a:t>
                </a:r>
                <a:r>
                  <a:rPr lang="fr-FR" dirty="0" err="1"/>
                  <a:t>supply</a:t>
                </a:r>
                <a:r>
                  <a:rPr lang="fr-FR" dirty="0"/>
                  <a:t> sources </a:t>
                </a:r>
                <a:r>
                  <a:rPr lang="fr-FR" dirty="0" err="1"/>
                  <a:t>from</a:t>
                </a:r>
                <a:r>
                  <a:rPr lang="fr-FR" dirty="0"/>
                  <a:t> river </a:t>
                </a:r>
                <a:r>
                  <a:rPr lang="fr-FR" dirty="0" err="1"/>
                  <a:t>bed</a:t>
                </a:r>
                <a:r>
                  <a:rPr lang="fr-FR" dirty="0"/>
                  <a:t> </a:t>
                </a:r>
                <a:r>
                  <a:rPr lang="fr-FR" dirty="0" err="1"/>
                  <a:t>destabilization</a:t>
                </a:r>
                <a:r>
                  <a:rPr lang="fr-FR" dirty="0"/>
                  <a:t> or </a:t>
                </a:r>
                <a:r>
                  <a:rPr lang="fr-FR" dirty="0" err="1"/>
                  <a:t>bank</a:t>
                </a:r>
                <a:r>
                  <a:rPr lang="fr-FR" dirty="0"/>
                  <a:t> </a:t>
                </a:r>
                <a:r>
                  <a:rPr lang="fr-FR" dirty="0" err="1"/>
                  <a:t>erosion</a:t>
                </a:r>
                <a:r>
                  <a:rPr lang="fr-FR" dirty="0"/>
                  <a:t> (Cook et al., 2018). </a:t>
                </a:r>
                <a:r>
                  <a:rPr lang="fr-FR" dirty="0" err="1"/>
                  <a:t>Interestingly</a:t>
                </a:r>
                <a:r>
                  <a:rPr lang="fr-FR" dirty="0"/>
                  <a:t>, </a:t>
                </a:r>
                <a:r>
                  <a:rPr lang="fr-FR" dirty="0" err="1"/>
                  <a:t>after</a:t>
                </a:r>
                <a:r>
                  <a:rPr lang="fr-FR" dirty="0"/>
                  <a:t> </a:t>
                </a:r>
                <a:r>
                  <a:rPr lang="fr-FR" dirty="0" err="1"/>
                  <a:t>peak</a:t>
                </a:r>
                <a:r>
                  <a:rPr lang="fr-FR" dirty="0"/>
                  <a:t> </a:t>
                </a:r>
                <a:r>
                  <a:rPr lang="fr-FR" dirty="0" err="1"/>
                  <a:t>seismic</a:t>
                </a:r>
                <a:r>
                  <a:rPr lang="fr-FR" dirty="0"/>
                  <a:t> </a:t>
                </a:r>
                <a:r>
                  <a:rPr lang="fr-FR" dirty="0" err="1"/>
                  <a:t>energy</a:t>
                </a:r>
                <a:r>
                  <a:rPr lang="fr-FR" dirty="0"/>
                  <a:t> has been </a:t>
                </a:r>
                <a:r>
                  <a:rPr lang="fr-FR" dirty="0" err="1"/>
                  <a:t>reached</a:t>
                </a:r>
                <a:r>
                  <a:rPr lang="fr-FR" dirty="0"/>
                  <a:t>, high </a:t>
                </a:r>
                <a:r>
                  <a:rPr lang="fr-FR" dirty="0" err="1"/>
                  <a:t>frequency</a:t>
                </a:r>
                <a:r>
                  <a:rPr lang="fr-FR" dirty="0"/>
                  <a:t> </a:t>
                </a:r>
                <a:r>
                  <a:rPr lang="fr-FR" dirty="0" err="1"/>
                  <a:t>seismic</a:t>
                </a:r>
                <a:r>
                  <a:rPr lang="fr-FR" dirty="0"/>
                  <a:t> power drops </a:t>
                </a:r>
                <a:r>
                  <a:rPr lang="fr-FR" dirty="0" err="1"/>
                  <a:t>drastically</a:t>
                </a:r>
                <a:r>
                  <a:rPr lang="fr-FR" dirty="0"/>
                  <a:t> </a:t>
                </a:r>
                <a:r>
                  <a:rPr lang="fr-FR" dirty="0" err="1"/>
                  <a:t>compared</a:t>
                </a:r>
                <a:r>
                  <a:rPr lang="fr-FR" dirty="0"/>
                  <a:t> to </a:t>
                </a:r>
                <a:r>
                  <a:rPr lang="fr-FR" dirty="0" err="1"/>
                  <a:t>low</a:t>
                </a:r>
                <a:r>
                  <a:rPr lang="fr-FR" dirty="0"/>
                  <a:t>  </a:t>
                </a:r>
                <a:r>
                  <a:rPr lang="fr-FR" dirty="0" err="1"/>
                  <a:t>frequency</a:t>
                </a:r>
                <a:r>
                  <a:rPr lang="fr-FR" dirty="0"/>
                  <a:t> </a:t>
                </a:r>
                <a:r>
                  <a:rPr lang="fr-FR" dirty="0" err="1"/>
                  <a:t>seismic</a:t>
                </a:r>
                <a:r>
                  <a:rPr lang="fr-FR" dirty="0"/>
                  <a:t> power (</a:t>
                </a:r>
                <a:r>
                  <a:rPr lang="fr-FR" dirty="0" err="1"/>
                  <a:t>with</a:t>
                </a:r>
                <a:r>
                  <a:rPr lang="fr-FR" dirty="0"/>
                  <a:t> a </a:t>
                </a:r>
                <a:r>
                  <a:rPr lang="fr-FR" dirty="0" err="1"/>
                  <a:t>scaling</a:t>
                </a:r>
                <a:r>
                  <a:rPr lang="fr-FR" dirty="0"/>
                  <a:t> </a:t>
                </a:r>
                <a:r>
                  <a:rPr lang="fr-FR" dirty="0" err="1"/>
                  <a:t>exponent</a:t>
                </a:r>
                <a:r>
                  <a:rPr lang="fr-FR" dirty="0"/>
                  <a:t> of about 2), consistent </a:t>
                </a:r>
                <a:r>
                  <a:rPr lang="fr-FR" dirty="0" err="1"/>
                  <a:t>with</a:t>
                </a:r>
                <a:r>
                  <a:rPr lang="fr-FR" dirty="0"/>
                  <a:t> an abrupt </a:t>
                </a:r>
                <a:r>
                  <a:rPr lang="fr-FR" dirty="0" err="1"/>
                  <a:t>shut</a:t>
                </a:r>
                <a:r>
                  <a:rPr lang="fr-FR" dirty="0"/>
                  <a:t> down of </a:t>
                </a:r>
                <a:r>
                  <a:rPr lang="fr-FR" dirty="0" err="1"/>
                  <a:t>sediment</a:t>
                </a:r>
                <a:r>
                  <a:rPr lang="fr-FR" dirty="0"/>
                  <a:t> transport. </a:t>
                </a:r>
                <a:r>
                  <a:rPr lang="fr-FR" dirty="0" err="1"/>
                  <a:t>During</a:t>
                </a:r>
                <a:r>
                  <a:rPr lang="fr-FR" dirty="0"/>
                  <a:t> the night </a:t>
                </a:r>
                <a:r>
                  <a:rPr lang="fr-FR" dirty="0" err="1"/>
                  <a:t>after</a:t>
                </a:r>
                <a:r>
                  <a:rPr lang="fr-FR" dirty="0"/>
                  <a:t> the flood, the </a:t>
                </a:r>
                <a:r>
                  <a:rPr lang="fr-FR" dirty="0" err="1"/>
                  <a:t>low</a:t>
                </a:r>
                <a:r>
                  <a:rPr lang="fr-FR" dirty="0"/>
                  <a:t>- versus high-</a:t>
                </a:r>
                <a:r>
                  <a:rPr lang="fr-FR" dirty="0" err="1"/>
                  <a:t>frequency</a:t>
                </a:r>
                <a:r>
                  <a:rPr lang="fr-FR" dirty="0"/>
                  <a:t> power </a:t>
                </a:r>
                <a:r>
                  <a:rPr lang="fr-FR" dirty="0" err="1"/>
                  <a:t>scaling</a:t>
                </a:r>
                <a:r>
                  <a:rPr lang="fr-FR" dirty="0"/>
                  <a:t> relation </a:t>
                </a:r>
                <a:r>
                  <a:rPr lang="fr-FR" dirty="0" err="1"/>
                  <a:t>comes</a:t>
                </a:r>
                <a:r>
                  <a:rPr lang="fr-FR" dirty="0"/>
                  <a:t> back to </a:t>
                </a:r>
                <a:r>
                  <a:rPr lang="fr-FR" dirty="0" err="1"/>
                  <a:t>that</a:t>
                </a:r>
                <a:r>
                  <a:rPr lang="fr-FR" dirty="0"/>
                  <a:t> </a:t>
                </a:r>
                <a:r>
                  <a:rPr lang="fr-FR" dirty="0" err="1"/>
                  <a:t>observed</a:t>
                </a:r>
                <a:r>
                  <a:rPr lang="fr-FR" dirty="0"/>
                  <a:t> </a:t>
                </a:r>
                <a:r>
                  <a:rPr lang="fr-FR" dirty="0" err="1"/>
                  <a:t>during</a:t>
                </a:r>
                <a:r>
                  <a:rPr lang="fr-FR" dirty="0"/>
                  <a:t> the </a:t>
                </a:r>
                <a:r>
                  <a:rPr lang="fr-FR" dirty="0" err="1"/>
                  <a:t>early</a:t>
                </a:r>
                <a:r>
                  <a:rPr lang="fr-FR" dirty="0"/>
                  <a:t> </a:t>
                </a:r>
                <a:r>
                  <a:rPr lang="fr-FR" dirty="0" err="1"/>
                  <a:t>rising</a:t>
                </a:r>
                <a:r>
                  <a:rPr lang="fr-FR" dirty="0"/>
                  <a:t> phase, consistent </a:t>
                </a:r>
                <a:r>
                  <a:rPr lang="fr-FR" dirty="0" err="1"/>
                  <a:t>with</a:t>
                </a:r>
                <a:r>
                  <a:rPr lang="fr-FR" dirty="0"/>
                  <a:t> </a:t>
                </a:r>
                <a:r>
                  <a:rPr lang="fr-FR" dirty="0" err="1"/>
                  <a:t>higher</a:t>
                </a:r>
                <a:r>
                  <a:rPr lang="fr-FR" dirty="0"/>
                  <a:t> </a:t>
                </a:r>
                <a:r>
                  <a:rPr lang="fr-FR" dirty="0" err="1"/>
                  <a:t>frequencies</a:t>
                </a:r>
                <a:r>
                  <a:rPr lang="fr-FR" dirty="0"/>
                  <a:t> over </a:t>
                </a:r>
                <a:r>
                  <a:rPr lang="fr-FR" dirty="0" err="1"/>
                  <a:t>this</a:t>
                </a:r>
                <a:r>
                  <a:rPr lang="fr-FR" dirty="0"/>
                  <a:t> </a:t>
                </a:r>
                <a:r>
                  <a:rPr lang="fr-FR" dirty="0" err="1"/>
                  <a:t>timeframe</a:t>
                </a:r>
                <a:r>
                  <a:rPr lang="fr-FR" dirty="0"/>
                  <a:t> </a:t>
                </a:r>
                <a:r>
                  <a:rPr lang="fr-FR" dirty="0" err="1"/>
                  <a:t>getting</a:t>
                </a:r>
                <a:r>
                  <a:rPr lang="fr-FR" dirty="0"/>
                  <a:t> back to </a:t>
                </a:r>
                <a:r>
                  <a:rPr lang="fr-FR" dirty="0" err="1"/>
                  <a:t>being</a:t>
                </a:r>
                <a:r>
                  <a:rPr lang="fr-FR" dirty="0"/>
                  <a:t> </a:t>
                </a:r>
                <a:r>
                  <a:rPr lang="fr-FR" dirty="0" err="1"/>
                  <a:t>mostly</a:t>
                </a:r>
                <a:r>
                  <a:rPr lang="fr-FR" dirty="0"/>
                  <a:t> sensitive to water flow. </a:t>
                </a:r>
                <a:r>
                  <a:rPr lang="fr-FR" dirty="0" err="1"/>
                  <a:t>We</a:t>
                </a:r>
                <a:r>
                  <a:rPr lang="fr-FR" dirty="0"/>
                  <a:t> </a:t>
                </a:r>
                <a:r>
                  <a:rPr lang="fr-FR" dirty="0" err="1"/>
                  <a:t>also</a:t>
                </a:r>
                <a:r>
                  <a:rPr lang="fr-FR" dirty="0"/>
                  <a:t> note </a:t>
                </a:r>
                <a:r>
                  <a:rPr lang="fr-FR" dirty="0" err="1"/>
                  <a:t>that</a:t>
                </a:r>
                <a:r>
                  <a:rPr lang="fr-FR" dirty="0"/>
                  <a:t> </a:t>
                </a:r>
                <a:r>
                  <a:rPr lang="fr-FR" dirty="0" err="1"/>
                  <a:t>after</a:t>
                </a:r>
                <a:r>
                  <a:rPr lang="fr-FR" dirty="0"/>
                  <a:t> the flood, the </a:t>
                </a:r>
                <a:r>
                  <a:rPr lang="fr-FR" dirty="0" err="1"/>
                  <a:t>low-frequency</a:t>
                </a:r>
                <a:r>
                  <a:rPr lang="fr-FR" dirty="0"/>
                  <a:t> </a:t>
                </a:r>
                <a:r>
                  <a:rPr lang="fr-FR" dirty="0" err="1"/>
                  <a:t>seismic</a:t>
                </a:r>
                <a:r>
                  <a:rPr lang="fr-FR" dirty="0"/>
                  <a:t> power </a:t>
                </a:r>
                <a:r>
                  <a:rPr lang="fr-FR" dirty="0" err="1"/>
                  <a:t>is</a:t>
                </a:r>
                <a:r>
                  <a:rPr lang="fr-FR" dirty="0"/>
                  <a:t> </a:t>
                </a:r>
                <a:r>
                  <a:rPr lang="fr-FR" dirty="0" err="1"/>
                  <a:t>higher</a:t>
                </a:r>
                <a:r>
                  <a:rPr lang="fr-FR" dirty="0"/>
                  <a:t> </a:t>
                </a:r>
                <a:r>
                  <a:rPr lang="fr-FR" dirty="0" err="1"/>
                  <a:t>compared</a:t>
                </a:r>
                <a:r>
                  <a:rPr lang="fr-FR" dirty="0"/>
                  <a:t> to </a:t>
                </a:r>
                <a:r>
                  <a:rPr lang="fr-FR" dirty="0" err="1"/>
                  <a:t>before</a:t>
                </a:r>
                <a:r>
                  <a:rPr lang="fr-FR" dirty="0"/>
                  <a:t> the flood (∼10dB </a:t>
                </a:r>
                <a:r>
                  <a:rPr lang="fr-FR" dirty="0" err="1"/>
                  <a:t>difference</a:t>
                </a:r>
                <a:r>
                  <a:rPr lang="fr-FR" dirty="0"/>
                  <a:t>, ´ </a:t>
                </a:r>
                <a:r>
                  <a:rPr lang="fr-FR" dirty="0" err="1"/>
                  <a:t>see</a:t>
                </a:r>
                <a:r>
                  <a:rPr lang="fr-FR" dirty="0"/>
                  <a:t> </a:t>
                </a:r>
                <a:r>
                  <a:rPr lang="fr-FR" dirty="0" err="1"/>
                  <a:t>also</a:t>
                </a:r>
                <a:r>
                  <a:rPr lang="fr-FR" dirty="0"/>
                  <a:t> the </a:t>
                </a:r>
                <a:r>
                  <a:rPr lang="fr-FR" dirty="0" err="1"/>
                  <a:t>spectrogram</a:t>
                </a:r>
                <a:r>
                  <a:rPr lang="fr-FR" dirty="0"/>
                  <a:t> of SPIF station in Figure 1), </a:t>
                </a:r>
                <a:r>
                  <a:rPr lang="fr-FR" dirty="0" err="1"/>
                  <a:t>which</a:t>
                </a:r>
                <a:r>
                  <a:rPr lang="fr-FR" dirty="0"/>
                  <a:t> </a:t>
                </a:r>
                <a:r>
                  <a:rPr lang="fr-FR" dirty="0" err="1"/>
                  <a:t>could</a:t>
                </a:r>
                <a:r>
                  <a:rPr lang="fr-FR" dirty="0"/>
                  <a:t> </a:t>
                </a:r>
                <a:r>
                  <a:rPr lang="fr-FR" dirty="0" err="1"/>
                  <a:t>be</a:t>
                </a:r>
                <a:r>
                  <a:rPr lang="fr-FR" dirty="0"/>
                  <a:t> due to flood-</a:t>
                </a:r>
                <a:r>
                  <a:rPr lang="fr-FR" dirty="0" err="1"/>
                  <a:t>induced</a:t>
                </a:r>
                <a:r>
                  <a:rPr lang="fr-FR" dirty="0"/>
                  <a:t> changes in river </a:t>
                </a:r>
                <a:r>
                  <a:rPr lang="fr-FR" dirty="0" err="1"/>
                  <a:t>bed</a:t>
                </a:r>
                <a:r>
                  <a:rPr lang="fr-FR" dirty="0"/>
                  <a:t> </a:t>
                </a:r>
                <a:r>
                  <a:rPr lang="fr-FR" dirty="0" err="1"/>
                  <a:t>geometry</a:t>
                </a:r>
                <a:r>
                  <a:rPr lang="fr-FR" dirty="0"/>
                  <a:t> and/or flow conditions (</a:t>
                </a:r>
                <a:r>
                  <a:rPr lang="fr-FR" dirty="0" err="1"/>
                  <a:t>e.g</a:t>
                </a:r>
                <a:r>
                  <a:rPr lang="fr-FR" dirty="0"/>
                  <a:t>. river </a:t>
                </a:r>
                <a:r>
                  <a:rPr lang="fr-FR" dirty="0" err="1"/>
                  <a:t>roughness</a:t>
                </a:r>
                <a:r>
                  <a:rPr lang="fr-FR" dirty="0"/>
                  <a:t>, Roth et al. (2017)) </a:t>
                </a:r>
                <a:r>
                  <a:rPr lang="fr-FR" dirty="0" err="1"/>
                  <a:t>that</a:t>
                </a:r>
                <a:r>
                  <a:rPr lang="fr-FR" dirty="0"/>
                  <a:t> </a:t>
                </a:r>
                <a:r>
                  <a:rPr lang="fr-FR" dirty="0" err="1"/>
                  <a:t>may</a:t>
                </a:r>
                <a:r>
                  <a:rPr lang="fr-FR" dirty="0"/>
                  <a:t> </a:t>
                </a:r>
                <a:r>
                  <a:rPr lang="fr-FR" dirty="0" err="1"/>
                  <a:t>preferentially</a:t>
                </a:r>
                <a:r>
                  <a:rPr lang="fr-FR" dirty="0"/>
                  <a:t> affect </a:t>
                </a:r>
                <a:r>
                  <a:rPr lang="fr-FR" dirty="0" err="1"/>
                  <a:t>low</a:t>
                </a:r>
                <a:r>
                  <a:rPr lang="fr-FR" dirty="0"/>
                  <a:t> </a:t>
                </a:r>
                <a:r>
                  <a:rPr lang="fr-FR" dirty="0" err="1"/>
                  <a:t>frequency</a:t>
                </a:r>
                <a:r>
                  <a:rPr lang="fr-FR" dirty="0"/>
                  <a:t> power. </a:t>
                </a:r>
              </a:p>
              <a:p>
                <a:endParaRPr lang="fr-FR"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PSD values for the near-river stations SPIF, BELV contains two distinct </a:t>
                </a:r>
                <a:r>
                  <a:rPr lang="en-US" sz="1200" b="1" dirty="0"/>
                  <a:t>high-amplitude maxima</a:t>
                </a:r>
                <a:r>
                  <a:rPr lang="en-US" sz="1200" dirty="0"/>
                  <a:t> which propagate at ~5.8 m/s and ~4.8 m/s.</a:t>
                </a:r>
              </a:p>
              <a:p>
                <a:r>
                  <a:rPr lang="en-US" sz="1200" dirty="0"/>
                  <a:t>The timing of the main PSD peak at TURF station and the third PSD peak of BELV station is well correlated with a peak of </a:t>
                </a:r>
                <a:r>
                  <a:rPr lang="en-US" sz="1200" b="1" dirty="0">
                    <a:solidFill>
                      <a:srgbClr val="3D9A82"/>
                    </a:solidFill>
                  </a:rPr>
                  <a:t>simulated river discharge</a:t>
                </a:r>
              </a:p>
              <a:p>
                <a:endParaRPr lang="en-US" sz="1200" b="1" dirty="0">
                  <a:solidFill>
                    <a:srgbClr val="3D9A82"/>
                  </a:solidFill>
                </a:endParaRPr>
              </a:p>
              <a:p>
                <a:r>
                  <a:rPr lang="fr-FR" dirty="0" err="1"/>
                  <a:t>Tsai</a:t>
                </a:r>
                <a:r>
                  <a:rPr lang="fr-FR" dirty="0"/>
                  <a:t> et al. (2012) model for </a:t>
                </a:r>
                <a:r>
                  <a:rPr lang="fr-FR" dirty="0" err="1"/>
                  <a:t>hazardous</a:t>
                </a:r>
                <a:r>
                  <a:rPr lang="fr-FR" dirty="0"/>
                  <a:t> flow monitoring </a:t>
                </a:r>
                <a:r>
                  <a:rPr lang="fr-FR" dirty="0" err="1"/>
                  <a:t>from</a:t>
                </a:r>
                <a:r>
                  <a:rPr lang="fr-FR" dirty="0"/>
                  <a:t> Lai et al. (2018), the </a:t>
                </a:r>
                <a:r>
                  <a:rPr lang="fr-FR" dirty="0" err="1"/>
                  <a:t>seismc</a:t>
                </a:r>
                <a:r>
                  <a:rPr lang="fr-FR" dirty="0"/>
                  <a:t> power </a:t>
                </a:r>
                <a:r>
                  <a:rPr lang="fr-FR" dirty="0" err="1"/>
                  <a:t>is</a:t>
                </a:r>
                <a:r>
                  <a:rPr lang="fr-FR" dirty="0"/>
                  <a:t> </a:t>
                </a:r>
                <a:r>
                  <a:rPr lang="fr-FR" dirty="0" err="1"/>
                  <a:t>strongly</a:t>
                </a:r>
                <a:r>
                  <a:rPr lang="fr-FR" dirty="0"/>
                  <a:t> sensitive to </a:t>
                </a:r>
                <a:r>
                  <a:rPr lang="fr-FR" dirty="0" err="1"/>
                  <a:t>particle</a:t>
                </a:r>
                <a:r>
                  <a:rPr lang="fr-FR" dirty="0"/>
                  <a:t> </a:t>
                </a:r>
                <a:r>
                  <a:rPr lang="fr-FR" dirty="0" err="1"/>
                  <a:t>sediment</a:t>
                </a:r>
                <a:r>
                  <a:rPr lang="fr-FR" dirty="0"/>
                  <a:t> size and flow speed, </a:t>
                </a:r>
                <a:r>
                  <a:rPr lang="fr-FR" dirty="0" err="1"/>
                  <a:t>while</a:t>
                </a:r>
                <a:r>
                  <a:rPr lang="fr-FR" dirty="0"/>
                  <a:t> the </a:t>
                </a:r>
                <a:r>
                  <a:rPr lang="fr-FR" dirty="0" err="1"/>
                  <a:t>peak</a:t>
                </a:r>
                <a:r>
                  <a:rPr lang="fr-FR" dirty="0"/>
                  <a:t> </a:t>
                </a:r>
                <a:r>
                  <a:rPr lang="fr-FR" dirty="0" err="1"/>
                  <a:t>frequency</a:t>
                </a:r>
                <a:r>
                  <a:rPr lang="fr-FR" dirty="0"/>
                  <a:t> </a:t>
                </a:r>
                <a:r>
                  <a:rPr lang="fr-FR" dirty="0" err="1"/>
                  <a:t>mostly</a:t>
                </a:r>
                <a:r>
                  <a:rPr lang="fr-FR" dirty="0"/>
                  <a:t> </a:t>
                </a:r>
                <a:r>
                  <a:rPr lang="fr-FR" dirty="0" err="1"/>
                  <a:t>depends</a:t>
                </a:r>
                <a:r>
                  <a:rPr lang="fr-FR" dirty="0"/>
                  <a:t> on the distance </a:t>
                </a:r>
                <a:r>
                  <a:rPr lang="fr-FR" dirty="0" err="1"/>
                  <a:t>from</a:t>
                </a:r>
                <a:r>
                  <a:rPr lang="fr-FR" dirty="0"/>
                  <a:t> the </a:t>
                </a:r>
                <a:r>
                  <a:rPr lang="fr-FR" dirty="0" err="1"/>
                  <a:t>seismic</a:t>
                </a:r>
                <a:r>
                  <a:rPr lang="fr-FR" dirty="0"/>
                  <a:t> source to the </a:t>
                </a:r>
                <a:r>
                  <a:rPr lang="fr-FR" dirty="0" err="1"/>
                  <a:t>receiver</a:t>
                </a:r>
                <a:r>
                  <a:rPr lang="fr-FR" dirty="0"/>
                  <a:t>.</a:t>
                </a:r>
                <a:endParaRPr lang="en-US" sz="1200" b="1" dirty="0">
                  <a:solidFill>
                    <a:srgbClr val="3D9A82"/>
                  </a:solidFill>
                </a:endParaRPr>
              </a:p>
              <a:p>
                <a:endParaRPr lang="en-US" sz="1200" b="1" dirty="0">
                  <a:solidFill>
                    <a:srgbClr val="3D9A82"/>
                  </a:solidFill>
                </a:endParaRPr>
              </a:p>
              <a:p>
                <a:r>
                  <a:rPr lang="fr-FR" dirty="0" err="1"/>
                  <a:t>Also</a:t>
                </a:r>
                <a:r>
                  <a:rPr lang="fr-FR" dirty="0"/>
                  <a:t>, </a:t>
                </a:r>
                <a:r>
                  <a:rPr lang="fr-FR" dirty="0" err="1"/>
                  <a:t>previous</a:t>
                </a:r>
                <a:r>
                  <a:rPr lang="fr-FR" dirty="0"/>
                  <a:t> observations </a:t>
                </a:r>
                <a:r>
                  <a:rPr lang="fr-FR" dirty="0" err="1"/>
                  <a:t>reported</a:t>
                </a:r>
                <a:r>
                  <a:rPr lang="fr-FR" dirty="0"/>
                  <a:t> no </a:t>
                </a:r>
                <a:r>
                  <a:rPr lang="fr-FR" dirty="0" err="1"/>
                  <a:t>significant</a:t>
                </a:r>
                <a:r>
                  <a:rPr lang="fr-FR" dirty="0"/>
                  <a:t> shift in </a:t>
                </a:r>
                <a:r>
                  <a:rPr lang="fr-FR" dirty="0" err="1"/>
                  <a:t>peak</a:t>
                </a:r>
                <a:r>
                  <a:rPr lang="fr-FR" dirty="0"/>
                  <a:t> </a:t>
                </a:r>
                <a:r>
                  <a:rPr lang="fr-FR" dirty="0" err="1"/>
                  <a:t>frequency</a:t>
                </a:r>
                <a:r>
                  <a:rPr lang="fr-FR" dirty="0"/>
                  <a:t> </a:t>
                </a:r>
                <a:r>
                  <a:rPr lang="fr-FR" dirty="0" err="1"/>
                  <a:t>with</a:t>
                </a:r>
                <a:r>
                  <a:rPr lang="fr-FR" dirty="0"/>
                  <a:t> </a:t>
                </a:r>
                <a:r>
                  <a:rPr lang="fr-FR" dirty="0" err="1"/>
                  <a:t>varying</a:t>
                </a:r>
                <a:r>
                  <a:rPr lang="fr-FR" dirty="0"/>
                  <a:t> water </a:t>
                </a:r>
                <a:r>
                  <a:rPr lang="fr-FR" dirty="0" err="1"/>
                  <a:t>runoff</a:t>
                </a:r>
                <a:r>
                  <a:rPr lang="fr-FR" dirty="0"/>
                  <a:t> (</a:t>
                </a:r>
                <a:r>
                  <a:rPr lang="fr-FR" dirty="0" err="1"/>
                  <a:t>Schmandt</a:t>
                </a:r>
                <a:r>
                  <a:rPr lang="fr-FR" dirty="0"/>
                  <a:t> et al., 2013; 155 </a:t>
                </a:r>
                <a:r>
                  <a:rPr lang="fr-FR" dirty="0" err="1"/>
                  <a:t>Burtin</a:t>
                </a:r>
                <a:r>
                  <a:rPr lang="fr-FR" dirty="0"/>
                  <a:t> et al., 2016). </a:t>
                </a:r>
                <a:r>
                  <a:rPr lang="fr-FR" dirty="0" err="1"/>
                  <a:t>Therefore</a:t>
                </a:r>
                <a:r>
                  <a:rPr lang="fr-FR" dirty="0"/>
                  <a:t>, the </a:t>
                </a:r>
                <a:r>
                  <a:rPr lang="fr-FR" dirty="0" err="1"/>
                  <a:t>observed</a:t>
                </a:r>
                <a:r>
                  <a:rPr lang="fr-FR" dirty="0"/>
                  <a:t> drop in the </a:t>
                </a:r>
                <a:r>
                  <a:rPr lang="fr-FR" dirty="0" err="1"/>
                  <a:t>peak</a:t>
                </a:r>
                <a:r>
                  <a:rPr lang="fr-FR" dirty="0"/>
                  <a:t> </a:t>
                </a:r>
                <a:r>
                  <a:rPr lang="fr-FR" dirty="0" err="1"/>
                  <a:t>frequency</a:t>
                </a:r>
                <a:r>
                  <a:rPr lang="fr-FR" dirty="0"/>
                  <a:t> (down to 4 Hz) </a:t>
                </a:r>
                <a:r>
                  <a:rPr lang="fr-FR" dirty="0" err="1"/>
                  <a:t>that</a:t>
                </a:r>
                <a:r>
                  <a:rPr lang="fr-FR" dirty="0"/>
                  <a:t> </a:t>
                </a:r>
                <a:r>
                  <a:rPr lang="fr-FR" dirty="0" err="1"/>
                  <a:t>temporally</a:t>
                </a:r>
                <a:r>
                  <a:rPr lang="fr-FR" dirty="0"/>
                  <a:t> </a:t>
                </a:r>
                <a:r>
                  <a:rPr lang="fr-FR" dirty="0" err="1"/>
                  <a:t>correlates</a:t>
                </a:r>
                <a:r>
                  <a:rPr lang="fr-FR" dirty="0"/>
                  <a:t> </a:t>
                </a:r>
                <a:r>
                  <a:rPr lang="fr-FR" dirty="0" err="1"/>
                  <a:t>with</a:t>
                </a:r>
                <a:r>
                  <a:rPr lang="fr-FR" dirty="0"/>
                  <a:t> the occurrence of the second </a:t>
                </a:r>
                <a:r>
                  <a:rPr lang="fr-FR" dirty="0" err="1"/>
                  <a:t>seismic</a:t>
                </a:r>
                <a:r>
                  <a:rPr lang="fr-FR" dirty="0"/>
                  <a:t> power maximum at the SPIF station (Figure 2A, E) </a:t>
                </a:r>
                <a:r>
                  <a:rPr lang="fr-FR" dirty="0" err="1"/>
                  <a:t>can</a:t>
                </a:r>
                <a:r>
                  <a:rPr lang="fr-FR" dirty="0"/>
                  <a:t> </a:t>
                </a:r>
                <a:r>
                  <a:rPr lang="fr-FR" dirty="0" err="1"/>
                  <a:t>potentially</a:t>
                </a:r>
                <a:r>
                  <a:rPr lang="fr-FR" dirty="0"/>
                  <a:t> </a:t>
                </a:r>
                <a:r>
                  <a:rPr lang="fr-FR" dirty="0" err="1"/>
                  <a:t>be</a:t>
                </a:r>
                <a:r>
                  <a:rPr lang="fr-FR" dirty="0"/>
                  <a:t> </a:t>
                </a:r>
                <a:r>
                  <a:rPr lang="fr-FR" dirty="0" err="1"/>
                  <a:t>generated</a:t>
                </a:r>
                <a:r>
                  <a:rPr lang="fr-FR" dirty="0"/>
                  <a:t> by an </a:t>
                </a:r>
                <a:r>
                  <a:rPr lang="fr-FR" dirty="0" err="1"/>
                  <a:t>additional</a:t>
                </a:r>
                <a:r>
                  <a:rPr lang="fr-FR" dirty="0"/>
                  <a:t>, more distant river segment or by a </a:t>
                </a:r>
                <a:r>
                  <a:rPr lang="fr-FR" dirty="0" err="1"/>
                  <a:t>slope</a:t>
                </a:r>
                <a:r>
                  <a:rPr lang="fr-FR" dirty="0"/>
                  <a:t> </a:t>
                </a:r>
                <a:r>
                  <a:rPr lang="fr-FR" dirty="0" err="1"/>
                  <a:t>failure</a:t>
                </a:r>
                <a:endParaRPr lang="en-US" sz="1200" b="1" dirty="0">
                  <a:solidFill>
                    <a:srgbClr val="3D9A82"/>
                  </a:solidFill>
                </a:endParaRPr>
              </a:p>
              <a:p>
                <a:endParaRPr lang="en-US" sz="1200" b="1" dirty="0">
                  <a:solidFill>
                    <a:srgbClr val="3D9A82"/>
                  </a:solidFill>
                </a:endParaRPr>
              </a:p>
              <a:p>
                <a:r>
                  <a:rPr lang="fr-FR" dirty="0"/>
                  <a:t>The </a:t>
                </a:r>
                <a:r>
                  <a:rPr lang="fr-FR" dirty="0" err="1"/>
                  <a:t>peak</a:t>
                </a:r>
                <a:r>
                  <a:rPr lang="fr-FR" dirty="0"/>
                  <a:t> </a:t>
                </a:r>
                <a:r>
                  <a:rPr lang="fr-FR" dirty="0" err="1"/>
                  <a:t>frequency</a:t>
                </a:r>
                <a:r>
                  <a:rPr lang="fr-FR" dirty="0"/>
                  <a:t> corresponds to the </a:t>
                </a:r>
                <a:r>
                  <a:rPr lang="fr-FR" dirty="0" err="1"/>
                  <a:t>frequency</a:t>
                </a:r>
                <a:r>
                  <a:rPr lang="fr-FR" dirty="0"/>
                  <a:t> </a:t>
                </a:r>
                <a:r>
                  <a:rPr lang="fr-FR" dirty="0" err="1"/>
                  <a:t>that</a:t>
                </a:r>
                <a:r>
                  <a:rPr lang="fr-FR" dirty="0"/>
                  <a:t> has a maximum </a:t>
                </a:r>
                <a:r>
                  <a:rPr lang="fr-FR" dirty="0" err="1"/>
                  <a:t>seismic</a:t>
                </a:r>
                <a:r>
                  <a:rPr lang="fr-FR" dirty="0"/>
                  <a:t> power 105 value in the </a:t>
                </a:r>
                <a:r>
                  <a:rPr lang="fr-FR" dirty="0" err="1"/>
                  <a:t>analyzed</a:t>
                </a:r>
                <a:r>
                  <a:rPr lang="fr-FR" dirty="0"/>
                  <a:t> time-</a:t>
                </a:r>
                <a:r>
                  <a:rPr lang="fr-FR" dirty="0" err="1"/>
                  <a:t>window</a:t>
                </a:r>
                <a:endParaRPr lang="en-US" sz="1200" b="1" dirty="0">
                  <a:solidFill>
                    <a:srgbClr val="3D9A82"/>
                  </a:solidFill>
                </a:endParaRPr>
              </a:p>
              <a:p>
                <a:pPr marL="12700" indent="166688">
                  <a:buClr>
                    <a:srgbClr val="00B0F0"/>
                  </a:buClr>
                  <a:buFont typeface="Arial" panose="020B0604020202020204" pitchFamily="34" charset="0"/>
                  <a:buChar char="•"/>
                </a:pPr>
                <a:r>
                  <a:rPr lang="en-US" sz="1200" dirty="0"/>
                  <a:t>We observe a distinct difference in </a:t>
                </a:r>
                <a:r>
                  <a:rPr lang="en-US" sz="1200" b="1" dirty="0"/>
                  <a:t>peak frequency and horizontal </a:t>
                </a:r>
                <a:r>
                  <a:rPr lang="en-US" sz="1200" b="1" dirty="0" err="1"/>
                  <a:t>backazimuth</a:t>
                </a:r>
                <a:r>
                  <a:rPr lang="en-US" sz="1200" dirty="0"/>
                  <a:t> (</a:t>
                </a:r>
                <a:r>
                  <a:rPr lang="en-US" sz="1200" i="0">
                    <a:latin typeface="Cambria Math" panose="02040503050406030204" pitchFamily="18" charset="0"/>
                    <a:ea typeface="Cambria Math" panose="02040503050406030204" pitchFamily="18" charset="0"/>
                  </a:rPr>
                  <a:t>𝜃</a:t>
                </a:r>
                <a:r>
                  <a:rPr lang="en-US" sz="1200" dirty="0"/>
                  <a:t>) at SPIF station before and during the flood</a:t>
                </a:r>
              </a:p>
              <a:p>
                <a:pPr marL="12700">
                  <a:buClr>
                    <a:srgbClr val="00B0F0"/>
                  </a:buClr>
                </a:pPr>
                <a:endParaRPr lang="en-US" sz="1200" dirty="0"/>
              </a:p>
              <a:p>
                <a:pPr marL="12700">
                  <a:buClr>
                    <a:srgbClr val="00B0F0"/>
                  </a:buClr>
                </a:pPr>
                <a:r>
                  <a:rPr lang="fr-FR" dirty="0"/>
                  <a:t>a simple KLEM </a:t>
                </a:r>
                <a:r>
                  <a:rPr lang="fr-FR" dirty="0" err="1"/>
                  <a:t>rainfall-runoff</a:t>
                </a:r>
                <a:r>
                  <a:rPr lang="fr-FR" dirty="0"/>
                  <a:t> model (</a:t>
                </a:r>
                <a:r>
                  <a:rPr lang="fr-FR" dirty="0" err="1"/>
                  <a:t>Kinematic</a:t>
                </a:r>
                <a:r>
                  <a:rPr lang="fr-FR" dirty="0"/>
                  <a:t> Local </a:t>
                </a:r>
                <a:r>
                  <a:rPr lang="fr-FR" dirty="0" err="1"/>
                  <a:t>Excess</a:t>
                </a:r>
                <a:r>
                  <a:rPr lang="fr-FR" dirty="0"/>
                  <a:t> Model</a:t>
                </a:r>
              </a:p>
              <a:p>
                <a:pPr marL="12700">
                  <a:buClr>
                    <a:srgbClr val="00B0F0"/>
                  </a:buClr>
                </a:pPr>
                <a:endParaRPr lang="fr-FR" dirty="0"/>
              </a:p>
              <a:p>
                <a:pPr marL="12700">
                  <a:buClr>
                    <a:srgbClr val="00B0F0"/>
                  </a:buClr>
                </a:pPr>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endParaRPr lang="en-US" dirty="0"/>
              </a:p>
            </p:txBody>
          </p:sp>
        </mc:Fallback>
      </mc:AlternateContent>
      <p:sp>
        <p:nvSpPr>
          <p:cNvPr id="4" name="Slide Number Placeholder 3"/>
          <p:cNvSpPr>
            <a:spLocks noGrp="1"/>
          </p:cNvSpPr>
          <p:nvPr>
            <p:ph type="sldNum" sz="quarter" idx="5"/>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93822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fr-FR" dirty="0"/>
              <a:t>Gisement</a:t>
            </a:r>
          </a:p>
          <a:p>
            <a:pPr marL="342900" indent="-342900">
              <a:buAutoNum type="arabicParenR"/>
            </a:pPr>
            <a:endParaRPr lang="fr-FR" dirty="0"/>
          </a:p>
          <a:p>
            <a:pPr marL="342900" indent="-342900">
              <a:buAutoNum type="arabicParenR"/>
            </a:pPr>
            <a:endParaRPr lang="fr-FR" dirty="0"/>
          </a:p>
          <a:p>
            <a:pPr marL="342900" indent="-342900">
              <a:buAutoNum type="arabicParenR"/>
            </a:pPr>
            <a:r>
              <a:rPr lang="fr-FR" dirty="0"/>
              <a:t>Enfin, du maximum 1 à 3, il y a un passage des pics de courte durée à une distribution de puissance beaucoup plus étalée dans le temps</a:t>
            </a:r>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a:p>
            <a:pPr marL="342900" indent="-342900">
              <a:buAutoNum type="arabicParenR"/>
            </a:pPr>
            <a:r>
              <a:rPr lang="fr-FR" dirty="0"/>
              <a:t>SPIF, BELV and TURF </a:t>
            </a:r>
            <a:r>
              <a:rPr lang="fr-FR" dirty="0" err="1"/>
              <a:t>signals</a:t>
            </a:r>
            <a:r>
              <a:rPr lang="fr-FR" dirty="0"/>
              <a:t> are </a:t>
            </a:r>
            <a:r>
              <a:rPr lang="fr-FR" dirty="0" err="1"/>
              <a:t>mostly</a:t>
            </a:r>
            <a:r>
              <a:rPr lang="fr-FR" dirty="0"/>
              <a:t> </a:t>
            </a:r>
            <a:r>
              <a:rPr lang="fr-FR" dirty="0" err="1"/>
              <a:t>generated</a:t>
            </a:r>
            <a:r>
              <a:rPr lang="fr-FR" dirty="0"/>
              <a:t> by the flash flood on the Vésubie river</a:t>
            </a:r>
          </a:p>
          <a:p>
            <a:pPr marL="342900" indent="-342900">
              <a:buAutoNum type="arabicParenR"/>
            </a:pPr>
            <a:endParaRPr lang="fr-FR" dirty="0"/>
          </a:p>
          <a:p>
            <a:pPr marL="342900" indent="-342900">
              <a:buAutoNum type="arabicParenR"/>
            </a:pPr>
            <a:r>
              <a:rPr lang="fr-FR" dirty="0"/>
              <a:t>The </a:t>
            </a:r>
            <a:r>
              <a:rPr lang="fr-FR" dirty="0" err="1"/>
              <a:t>rapid</a:t>
            </a:r>
            <a:r>
              <a:rPr lang="fr-FR" dirty="0"/>
              <a:t> </a:t>
            </a:r>
            <a:r>
              <a:rPr lang="fr-FR" dirty="0" err="1"/>
              <a:t>increase</a:t>
            </a:r>
            <a:r>
              <a:rPr lang="fr-FR" dirty="0"/>
              <a:t> in </a:t>
            </a:r>
            <a:r>
              <a:rPr lang="fr-FR" dirty="0" err="1"/>
              <a:t>seismic</a:t>
            </a:r>
            <a:r>
              <a:rPr lang="fr-FR" dirty="0"/>
              <a:t> power, the changes in </a:t>
            </a:r>
            <a:r>
              <a:rPr lang="fr-FR" dirty="0" err="1"/>
              <a:t>peak</a:t>
            </a:r>
            <a:r>
              <a:rPr lang="fr-FR" dirty="0"/>
              <a:t> </a:t>
            </a:r>
            <a:r>
              <a:rPr lang="fr-FR" dirty="0" err="1"/>
              <a:t>frequencies</a:t>
            </a:r>
            <a:r>
              <a:rPr lang="fr-FR" dirty="0"/>
              <a:t>, and dominant </a:t>
            </a:r>
            <a:r>
              <a:rPr lang="fr-FR" dirty="0" err="1"/>
              <a:t>backazimuth</a:t>
            </a:r>
            <a:r>
              <a:rPr lang="fr-FR" dirty="0"/>
              <a:t> -&gt;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Comparison</a:t>
            </a:r>
            <a:r>
              <a:rPr lang="fr-FR" dirty="0"/>
              <a:t> </a:t>
            </a:r>
            <a:r>
              <a:rPr lang="fr-FR" dirty="0" err="1"/>
              <a:t>amongst</a:t>
            </a:r>
            <a:r>
              <a:rPr lang="fr-FR" dirty="0"/>
              <a:t> the </a:t>
            </a:r>
            <a:r>
              <a:rPr lang="fr-FR" dirty="0" err="1"/>
              <a:t>increased</a:t>
            </a:r>
            <a:r>
              <a:rPr lang="fr-FR" dirty="0"/>
              <a:t> </a:t>
            </a:r>
            <a:r>
              <a:rPr lang="fr-FR" dirty="0" err="1"/>
              <a:t>seismic</a:t>
            </a:r>
            <a:r>
              <a:rPr lang="fr-FR" dirty="0"/>
              <a:t> power (100 times </a:t>
            </a:r>
            <a:r>
              <a:rPr lang="fr-FR" dirty="0" err="1"/>
              <a:t>larger</a:t>
            </a:r>
            <a:r>
              <a:rPr lang="fr-FR" dirty="0"/>
              <a:t> </a:t>
            </a:r>
            <a:r>
              <a:rPr lang="fr-FR" dirty="0" err="1"/>
              <a:t>than</a:t>
            </a:r>
            <a:r>
              <a:rPr lang="fr-FR" dirty="0"/>
              <a:t> </a:t>
            </a:r>
            <a:r>
              <a:rPr lang="fr-FR" dirty="0" err="1"/>
              <a:t>common</a:t>
            </a:r>
            <a:r>
              <a:rPr lang="fr-FR" dirty="0"/>
              <a:t> noise </a:t>
            </a:r>
            <a:r>
              <a:rPr lang="fr-FR" dirty="0" err="1"/>
              <a:t>levels</a:t>
            </a:r>
            <a:r>
              <a:rPr lang="fr-FR" dirty="0"/>
              <a:t>), </a:t>
            </a:r>
            <a:r>
              <a:rPr lang="fr-FR" dirty="0" err="1"/>
              <a:t>runoff</a:t>
            </a:r>
            <a:r>
              <a:rPr lang="fr-FR" dirty="0"/>
              <a:t> </a:t>
            </a:r>
            <a:r>
              <a:rPr lang="fr-FR" dirty="0" err="1"/>
              <a:t>modeling</a:t>
            </a:r>
            <a:r>
              <a:rPr lang="fr-FR" dirty="0"/>
              <a:t>, and </a:t>
            </a:r>
            <a:r>
              <a:rPr lang="fr-FR" dirty="0" err="1"/>
              <a:t>runoff</a:t>
            </a:r>
            <a:r>
              <a:rPr lang="fr-FR" dirty="0"/>
              <a:t> </a:t>
            </a:r>
            <a:r>
              <a:rPr lang="fr-FR" dirty="0" err="1"/>
              <a:t>measurements</a:t>
            </a:r>
            <a:r>
              <a:rPr lang="fr-FR" dirty="0"/>
              <a:t> </a:t>
            </a:r>
            <a:r>
              <a:rPr lang="fr-FR" dirty="0" err="1"/>
              <a:t>indicates</a:t>
            </a:r>
            <a:r>
              <a:rPr lang="fr-FR" dirty="0"/>
              <a:t> </a:t>
            </a:r>
            <a:r>
              <a:rPr lang="fr-FR" dirty="0" err="1"/>
              <a:t>that</a:t>
            </a:r>
            <a:r>
              <a:rPr lang="fr-FR" dirty="0"/>
              <a:t> the </a:t>
            </a:r>
            <a:r>
              <a:rPr lang="fr-FR" dirty="0" err="1"/>
              <a:t>signals</a:t>
            </a:r>
            <a:r>
              <a:rPr lang="fr-FR" dirty="0"/>
              <a:t> </a:t>
            </a:r>
            <a:r>
              <a:rPr lang="fr-FR" dirty="0" err="1"/>
              <a:t>recorded</a:t>
            </a:r>
            <a:r>
              <a:rPr lang="fr-FR" dirty="0"/>
              <a:t> by SPIF, BELV and TURF stations </a:t>
            </a:r>
            <a:r>
              <a:rPr lang="fr-FR" dirty="0" err="1"/>
              <a:t>during</a:t>
            </a:r>
            <a:r>
              <a:rPr lang="fr-FR" dirty="0"/>
              <a:t> </a:t>
            </a:r>
            <a:r>
              <a:rPr lang="fr-FR" dirty="0" err="1"/>
              <a:t>storm</a:t>
            </a:r>
            <a:r>
              <a:rPr lang="fr-FR" dirty="0"/>
              <a:t> Alex are </a:t>
            </a:r>
            <a:r>
              <a:rPr lang="fr-FR" dirty="0" err="1"/>
              <a:t>mostly</a:t>
            </a:r>
            <a:r>
              <a:rPr lang="fr-FR" dirty="0"/>
              <a:t> </a:t>
            </a:r>
            <a:r>
              <a:rPr lang="fr-FR" dirty="0" err="1"/>
              <a:t>generated</a:t>
            </a:r>
            <a:r>
              <a:rPr lang="fr-FR" dirty="0"/>
              <a:t> by the flash flood on the Vésubie river</a:t>
            </a:r>
          </a:p>
          <a:p>
            <a:endParaRPr lang="en-US" dirty="0"/>
          </a:p>
          <a:p>
            <a:r>
              <a:rPr lang="fr-FR" dirty="0"/>
              <a:t>The </a:t>
            </a:r>
            <a:r>
              <a:rPr lang="fr-FR" dirty="0" err="1"/>
              <a:t>backazimuth</a:t>
            </a:r>
            <a:r>
              <a:rPr lang="fr-FR" dirty="0"/>
              <a:t> of ∼110° </a:t>
            </a:r>
            <a:r>
              <a:rPr lang="fr-FR" dirty="0" err="1"/>
              <a:t>may</a:t>
            </a:r>
            <a:r>
              <a:rPr lang="fr-FR" dirty="0"/>
              <a:t> </a:t>
            </a:r>
            <a:r>
              <a:rPr lang="fr-FR" dirty="0" err="1"/>
              <a:t>be</a:t>
            </a:r>
            <a:r>
              <a:rPr lang="fr-FR" dirty="0"/>
              <a:t> </a:t>
            </a:r>
            <a:r>
              <a:rPr lang="fr-FR" dirty="0" err="1"/>
              <a:t>associated</a:t>
            </a:r>
            <a:r>
              <a:rPr lang="fr-FR" dirty="0"/>
              <a:t> </a:t>
            </a:r>
            <a:r>
              <a:rPr lang="fr-FR" dirty="0" err="1"/>
              <a:t>with</a:t>
            </a:r>
            <a:r>
              <a:rPr lang="fr-FR" dirty="0"/>
              <a:t> a </a:t>
            </a:r>
            <a:r>
              <a:rPr lang="fr-FR" dirty="0" err="1"/>
              <a:t>bending</a:t>
            </a:r>
            <a:r>
              <a:rPr lang="fr-FR" dirty="0"/>
              <a:t> of the Vésubie river </a:t>
            </a:r>
            <a:r>
              <a:rPr lang="fr-FR" dirty="0" err="1"/>
              <a:t>channel</a:t>
            </a:r>
            <a:r>
              <a:rPr lang="fr-FR" dirty="0"/>
              <a:t>, a ∼2.5 km long </a:t>
            </a:r>
            <a:r>
              <a:rPr lang="fr-FR" dirty="0" err="1"/>
              <a:t>downstream</a:t>
            </a:r>
            <a:r>
              <a:rPr lang="fr-FR" dirty="0"/>
              <a:t> </a:t>
            </a:r>
            <a:r>
              <a:rPr lang="fr-FR" dirty="0" err="1"/>
              <a:t>reach</a:t>
            </a:r>
            <a:r>
              <a:rPr lang="fr-FR" dirty="0"/>
              <a:t> of the Vésubie river </a:t>
            </a:r>
            <a:r>
              <a:rPr lang="fr-FR" dirty="0" err="1"/>
              <a:t>that</a:t>
            </a:r>
            <a:r>
              <a:rPr lang="fr-FR" dirty="0"/>
              <a:t> </a:t>
            </a:r>
            <a:r>
              <a:rPr lang="fr-FR" dirty="0" err="1"/>
              <a:t>aligns</a:t>
            </a:r>
            <a:r>
              <a:rPr lang="fr-FR" dirty="0"/>
              <a:t> </a:t>
            </a:r>
            <a:r>
              <a:rPr lang="fr-FR" dirty="0" err="1"/>
              <a:t>with</a:t>
            </a:r>
            <a:r>
              <a:rPr lang="fr-FR" dirty="0"/>
              <a:t> the </a:t>
            </a:r>
            <a:r>
              <a:rPr lang="fr-FR" dirty="0" err="1"/>
              <a:t>estimated</a:t>
            </a:r>
            <a:r>
              <a:rPr lang="fr-FR" dirty="0"/>
              <a:t> </a:t>
            </a:r>
            <a:r>
              <a:rPr lang="fr-FR" dirty="0" err="1"/>
              <a:t>azimuth</a:t>
            </a:r>
            <a:r>
              <a:rPr lang="fr-FR" dirty="0"/>
              <a:t>, or the confluence of the </a:t>
            </a:r>
            <a:r>
              <a:rPr lang="fr-FR" dirty="0" err="1"/>
              <a:t>Venanson</a:t>
            </a:r>
            <a:r>
              <a:rPr lang="fr-FR" dirty="0"/>
              <a:t> </a:t>
            </a:r>
            <a:r>
              <a:rPr lang="fr-FR" dirty="0" err="1"/>
              <a:t>stream</a:t>
            </a:r>
            <a:r>
              <a:rPr lang="fr-FR" dirty="0"/>
              <a:t> </a:t>
            </a:r>
            <a:r>
              <a:rPr lang="fr-FR" dirty="0" err="1"/>
              <a:t>with</a:t>
            </a:r>
            <a:r>
              <a:rPr lang="fr-FR" dirty="0"/>
              <a:t> the Vésubie river </a:t>
            </a:r>
            <a:r>
              <a:rPr lang="fr-FR" dirty="0" err="1"/>
              <a:t>which</a:t>
            </a:r>
            <a:r>
              <a:rPr lang="fr-FR" dirty="0"/>
              <a:t> lies in the </a:t>
            </a:r>
            <a:r>
              <a:rPr lang="fr-FR" dirty="0" err="1"/>
              <a:t>estimated</a:t>
            </a:r>
            <a:r>
              <a:rPr lang="fr-FR" dirty="0"/>
              <a:t> direction (Figure B2B). This </a:t>
            </a:r>
            <a:r>
              <a:rPr lang="fr-FR" dirty="0" err="1"/>
              <a:t>provides</a:t>
            </a:r>
            <a:r>
              <a:rPr lang="fr-FR" dirty="0"/>
              <a:t> </a:t>
            </a:r>
            <a:r>
              <a:rPr lang="fr-FR" dirty="0" err="1"/>
              <a:t>evidence</a:t>
            </a:r>
            <a:r>
              <a:rPr lang="fr-FR" dirty="0"/>
              <a:t> </a:t>
            </a:r>
            <a:r>
              <a:rPr lang="fr-FR" dirty="0" err="1"/>
              <a:t>that</a:t>
            </a:r>
            <a:r>
              <a:rPr lang="fr-FR" dirty="0"/>
              <a:t> the </a:t>
            </a:r>
            <a:r>
              <a:rPr lang="fr-FR" dirty="0" err="1"/>
              <a:t>commonly</a:t>
            </a:r>
            <a:r>
              <a:rPr lang="fr-FR" dirty="0"/>
              <a:t> made </a:t>
            </a:r>
            <a:r>
              <a:rPr lang="fr-FR" dirty="0" err="1"/>
              <a:t>assumption</a:t>
            </a:r>
            <a:r>
              <a:rPr lang="fr-FR" dirty="0"/>
              <a:t> </a:t>
            </a:r>
            <a:r>
              <a:rPr lang="fr-FR" dirty="0" err="1"/>
              <a:t>that</a:t>
            </a:r>
            <a:r>
              <a:rPr lang="fr-FR" dirty="0"/>
              <a:t> the </a:t>
            </a:r>
            <a:r>
              <a:rPr lang="fr-FR" dirty="0" err="1"/>
              <a:t>recorded</a:t>
            </a:r>
            <a:r>
              <a:rPr lang="fr-FR" dirty="0"/>
              <a:t> </a:t>
            </a:r>
            <a:r>
              <a:rPr lang="fr-FR" dirty="0" err="1"/>
              <a:t>seismic</a:t>
            </a:r>
            <a:r>
              <a:rPr lang="fr-FR" dirty="0"/>
              <a:t> </a:t>
            </a:r>
            <a:r>
              <a:rPr lang="fr-FR" dirty="0" err="1"/>
              <a:t>signals</a:t>
            </a:r>
            <a:r>
              <a:rPr lang="fr-FR" dirty="0"/>
              <a:t> are </a:t>
            </a:r>
            <a:r>
              <a:rPr lang="fr-FR" dirty="0" err="1"/>
              <a:t>associated</a:t>
            </a:r>
            <a:r>
              <a:rPr lang="fr-FR" dirty="0"/>
              <a:t> </a:t>
            </a:r>
            <a:r>
              <a:rPr lang="fr-FR" dirty="0" err="1"/>
              <a:t>with</a:t>
            </a:r>
            <a:r>
              <a:rPr lang="fr-FR" dirty="0"/>
              <a:t> the river segments </a:t>
            </a:r>
            <a:r>
              <a:rPr lang="fr-FR" dirty="0" err="1"/>
              <a:t>located</a:t>
            </a:r>
            <a:r>
              <a:rPr lang="fr-FR" dirty="0"/>
              <a:t> </a:t>
            </a:r>
            <a:r>
              <a:rPr lang="fr-FR" dirty="0" err="1"/>
              <a:t>closest</a:t>
            </a:r>
            <a:r>
              <a:rPr lang="fr-FR" dirty="0"/>
              <a:t> to the station (</a:t>
            </a:r>
            <a:r>
              <a:rPr lang="fr-FR" dirty="0" err="1"/>
              <a:t>e.g</a:t>
            </a:r>
            <a:r>
              <a:rPr lang="fr-FR" dirty="0"/>
              <a:t>., Zhang et al., 2021) </a:t>
            </a:r>
            <a:r>
              <a:rPr lang="fr-FR" dirty="0" err="1"/>
              <a:t>may</a:t>
            </a:r>
            <a:r>
              <a:rPr lang="fr-FR" dirty="0"/>
              <a:t> not </a:t>
            </a:r>
            <a:r>
              <a:rPr lang="fr-FR" dirty="0" err="1"/>
              <a:t>be</a:t>
            </a:r>
            <a:r>
              <a:rPr lang="fr-FR" dirty="0"/>
              <a:t> </a:t>
            </a:r>
            <a:r>
              <a:rPr lang="fr-FR" dirty="0" err="1"/>
              <a:t>always</a:t>
            </a:r>
            <a:r>
              <a:rPr lang="fr-FR" dirty="0"/>
              <a:t> </a:t>
            </a:r>
            <a:r>
              <a:rPr lang="fr-FR" dirty="0" err="1"/>
              <a:t>valid</a:t>
            </a:r>
            <a:r>
              <a:rPr lang="fr-FR" dirty="0"/>
              <a:t>.</a:t>
            </a:r>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local water 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supports the </a:t>
            </a:r>
            <a:r>
              <a:rPr lang="fr-FR" sz="1200" kern="1200" dirty="0" err="1">
                <a:solidFill>
                  <a:schemeClr val="tx1"/>
                </a:solidFill>
                <a:effectLst/>
                <a:latin typeface="Arial" panose="020B0604020202020204" pitchFamily="34" charset="0"/>
                <a:ea typeface="+mn-ea"/>
                <a:cs typeface="+mn-cs"/>
              </a:rPr>
              <a:t>fact</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that</a:t>
            </a:r>
            <a:r>
              <a:rPr lang="fr-FR" sz="1200" kern="1200" dirty="0">
                <a:solidFill>
                  <a:schemeClr val="tx1"/>
                </a:solidFill>
                <a:effectLst/>
                <a:latin typeface="Arial" panose="020B0604020202020204" pitchFamily="34" charset="0"/>
                <a:ea typeface="+mn-ea"/>
                <a:cs typeface="+mn-cs"/>
              </a:rPr>
              <a:t> local water 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or </a:t>
            </a:r>
            <a:r>
              <a:rPr lang="fr-FR" sz="1200" kern="1200" dirty="0" err="1">
                <a:solidFill>
                  <a:schemeClr val="tx1"/>
                </a:solidFill>
                <a:effectLst/>
                <a:latin typeface="Arial" panose="020B0604020202020204" pitchFamily="34" charset="0"/>
                <a:ea typeface="+mn-ea"/>
                <a:cs typeface="+mn-cs"/>
              </a:rPr>
              <a:t>bed</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shear</a:t>
            </a:r>
            <a:r>
              <a:rPr lang="fr-FR" sz="1200" kern="1200" dirty="0">
                <a:solidFill>
                  <a:schemeClr val="tx1"/>
                </a:solidFill>
                <a:effectLst/>
                <a:latin typeface="Arial" panose="020B0604020202020204" pitchFamily="34" charset="0"/>
                <a:ea typeface="+mn-ea"/>
                <a:cs typeface="+mn-cs"/>
              </a:rPr>
              <a:t> stress</a:t>
            </a:r>
          </a:p>
          <a:p>
            <a:endParaRPr lang="fr-FR" dirty="0"/>
          </a:p>
          <a:p>
            <a:r>
              <a:rPr lang="fr-FR" dirty="0" err="1"/>
              <a:t>Since</a:t>
            </a:r>
            <a:r>
              <a:rPr lang="fr-FR" dirty="0"/>
              <a:t> river flow turbulence </a:t>
            </a:r>
            <a:r>
              <a:rPr lang="fr-FR" dirty="0" err="1"/>
              <a:t>is</a:t>
            </a:r>
            <a:r>
              <a:rPr lang="fr-FR" dirty="0"/>
              <a:t> </a:t>
            </a:r>
            <a:r>
              <a:rPr lang="fr-FR" dirty="0" err="1"/>
              <a:t>expected</a:t>
            </a:r>
            <a:r>
              <a:rPr lang="fr-FR" dirty="0"/>
              <a:t> to </a:t>
            </a:r>
            <a:r>
              <a:rPr lang="fr-FR" dirty="0" err="1"/>
              <a:t>preferentially</a:t>
            </a:r>
            <a:r>
              <a:rPr lang="fr-FR" dirty="0"/>
              <a:t> </a:t>
            </a:r>
            <a:r>
              <a:rPr lang="fr-FR" dirty="0" err="1"/>
              <a:t>generate</a:t>
            </a:r>
            <a:r>
              <a:rPr lang="fr-FR" dirty="0"/>
              <a:t> </a:t>
            </a:r>
            <a:r>
              <a:rPr lang="fr-FR" dirty="0" err="1"/>
              <a:t>ground</a:t>
            </a:r>
            <a:r>
              <a:rPr lang="fr-FR" dirty="0"/>
              <a:t> motion at </a:t>
            </a:r>
            <a:r>
              <a:rPr lang="fr-FR" dirty="0" err="1"/>
              <a:t>low</a:t>
            </a:r>
            <a:r>
              <a:rPr lang="fr-FR" dirty="0"/>
              <a:t> </a:t>
            </a:r>
            <a:r>
              <a:rPr lang="fr-FR" dirty="0" err="1"/>
              <a:t>frequencies</a:t>
            </a:r>
            <a:r>
              <a:rPr lang="fr-FR" dirty="0"/>
              <a:t> </a:t>
            </a:r>
            <a:r>
              <a:rPr lang="fr-FR" dirty="0" err="1"/>
              <a:t>compared</a:t>
            </a:r>
            <a:r>
              <a:rPr lang="fr-FR" dirty="0"/>
              <a:t> to </a:t>
            </a:r>
            <a:r>
              <a:rPr lang="fr-FR" dirty="0" err="1"/>
              <a:t>bedload</a:t>
            </a:r>
            <a:r>
              <a:rPr lang="fr-FR" dirty="0"/>
              <a:t> transport (</a:t>
            </a:r>
            <a:r>
              <a:rPr lang="fr-FR" dirty="0" err="1"/>
              <a:t>e.g</a:t>
            </a:r>
            <a:r>
              <a:rPr lang="fr-FR" dirty="0"/>
              <a:t>., </a:t>
            </a:r>
            <a:r>
              <a:rPr lang="fr-FR" dirty="0" err="1"/>
              <a:t>Burtin</a:t>
            </a:r>
            <a:r>
              <a:rPr lang="fr-FR" dirty="0"/>
              <a:t> et al., 2011; </a:t>
            </a:r>
            <a:r>
              <a:rPr lang="fr-FR" dirty="0" err="1"/>
              <a:t>Schmandt</a:t>
            </a:r>
            <a:r>
              <a:rPr lang="fr-FR" dirty="0"/>
              <a:t> et al., 2013; Gimbert et al., 2014), the </a:t>
            </a:r>
            <a:r>
              <a:rPr lang="fr-FR" dirty="0" err="1"/>
              <a:t>relationships</a:t>
            </a:r>
            <a:r>
              <a:rPr lang="fr-FR" dirty="0"/>
              <a:t> </a:t>
            </a:r>
            <a:r>
              <a:rPr lang="fr-FR" dirty="0" err="1"/>
              <a:t>between</a:t>
            </a:r>
            <a:r>
              <a:rPr lang="fr-FR" dirty="0"/>
              <a:t> </a:t>
            </a:r>
            <a:r>
              <a:rPr lang="fr-FR" dirty="0" err="1"/>
              <a:t>seismic</a:t>
            </a:r>
            <a:r>
              <a:rPr lang="fr-FR" dirty="0"/>
              <a:t> power at </a:t>
            </a:r>
            <a:r>
              <a:rPr lang="fr-FR" dirty="0" err="1"/>
              <a:t>low</a:t>
            </a:r>
            <a:r>
              <a:rPr lang="fr-FR" dirty="0"/>
              <a:t> versus high </a:t>
            </a:r>
            <a:r>
              <a:rPr lang="fr-FR" dirty="0" err="1"/>
              <a:t>frequencies</a:t>
            </a:r>
            <a:r>
              <a:rPr lang="fr-FR" dirty="0"/>
              <a:t> </a:t>
            </a:r>
            <a:r>
              <a:rPr lang="fr-FR" dirty="0" err="1"/>
              <a:t>can</a:t>
            </a:r>
            <a:r>
              <a:rPr lang="fr-FR" dirty="0"/>
              <a:t> tell us </a:t>
            </a:r>
            <a:r>
              <a:rPr lang="fr-FR" dirty="0" err="1"/>
              <a:t>whether</a:t>
            </a:r>
            <a:r>
              <a:rPr lang="fr-FR" dirty="0"/>
              <a:t> </a:t>
            </a:r>
            <a:r>
              <a:rPr lang="fr-FR" dirty="0" err="1"/>
              <a:t>our</a:t>
            </a:r>
            <a:r>
              <a:rPr lang="fr-FR" dirty="0"/>
              <a:t> observations </a:t>
            </a:r>
            <a:r>
              <a:rPr lang="fr-FR" dirty="0" err="1"/>
              <a:t>may</a:t>
            </a:r>
            <a:r>
              <a:rPr lang="fr-FR" dirty="0"/>
              <a:t> </a:t>
            </a:r>
            <a:r>
              <a:rPr lang="fr-FR" dirty="0" err="1"/>
              <a:t>be</a:t>
            </a:r>
            <a:r>
              <a:rPr lang="fr-FR" dirty="0"/>
              <a:t> sensitive to </a:t>
            </a:r>
            <a:r>
              <a:rPr lang="fr-FR" dirty="0" err="1"/>
              <a:t>bedload</a:t>
            </a:r>
            <a:r>
              <a:rPr lang="fr-FR" dirty="0"/>
              <a:t> transport (</a:t>
            </a:r>
            <a:r>
              <a:rPr lang="fr-FR" dirty="0" err="1"/>
              <a:t>Bakker</a:t>
            </a:r>
            <a:r>
              <a:rPr lang="fr-FR" dirty="0"/>
              <a:t> et al., 2020)</a:t>
            </a:r>
          </a:p>
          <a:p>
            <a:endParaRPr lang="fr-FR" dirty="0"/>
          </a:p>
          <a:p>
            <a:r>
              <a:rPr lang="fr-FR" dirty="0" err="1"/>
              <a:t>Similar</a:t>
            </a:r>
            <a:r>
              <a:rPr lang="fr-FR" dirty="0"/>
              <a:t> </a:t>
            </a:r>
            <a:r>
              <a:rPr lang="fr-FR" dirty="0" err="1"/>
              <a:t>peaks</a:t>
            </a:r>
            <a:r>
              <a:rPr lang="fr-FR" dirty="0"/>
              <a:t> in </a:t>
            </a:r>
            <a:r>
              <a:rPr lang="fr-FR" dirty="0" err="1"/>
              <a:t>seismic</a:t>
            </a:r>
            <a:r>
              <a:rPr lang="fr-FR" dirty="0"/>
              <a:t> power </a:t>
            </a:r>
            <a:r>
              <a:rPr lang="fr-FR" dirty="0" err="1"/>
              <a:t>generated</a:t>
            </a:r>
            <a:r>
              <a:rPr lang="fr-FR" dirty="0"/>
              <a:t> by flood </a:t>
            </a:r>
            <a:r>
              <a:rPr lang="fr-FR" dirty="0" err="1"/>
              <a:t>waves</a:t>
            </a:r>
            <a:r>
              <a:rPr lang="fr-FR" dirty="0"/>
              <a:t> </a:t>
            </a:r>
            <a:r>
              <a:rPr lang="fr-FR" dirty="0" err="1"/>
              <a:t>were</a:t>
            </a:r>
            <a:r>
              <a:rPr lang="fr-FR" dirty="0"/>
              <a:t> </a:t>
            </a:r>
            <a:r>
              <a:rPr lang="fr-FR" dirty="0" err="1"/>
              <a:t>observed</a:t>
            </a:r>
            <a:r>
              <a:rPr lang="fr-FR" dirty="0"/>
              <a:t> </a:t>
            </a:r>
            <a:r>
              <a:rPr lang="fr-FR" dirty="0" err="1"/>
              <a:t>during</a:t>
            </a:r>
            <a:r>
              <a:rPr lang="fr-FR" dirty="0"/>
              <a:t> glacial </a:t>
            </a:r>
            <a:r>
              <a:rPr lang="fr-FR" dirty="0" err="1"/>
              <a:t>lake</a:t>
            </a:r>
            <a:r>
              <a:rPr lang="fr-FR" dirty="0"/>
              <a:t> </a:t>
            </a:r>
            <a:r>
              <a:rPr lang="fr-FR" dirty="0" err="1"/>
              <a:t>outburst</a:t>
            </a:r>
            <a:r>
              <a:rPr lang="fr-FR" dirty="0"/>
              <a:t> </a:t>
            </a:r>
            <a:r>
              <a:rPr lang="fr-FR" dirty="0" err="1"/>
              <a:t>floods</a:t>
            </a:r>
            <a:r>
              <a:rPr lang="fr-FR" dirty="0"/>
              <a:t> in the </a:t>
            </a:r>
            <a:r>
              <a:rPr lang="fr-FR" dirty="0" err="1"/>
              <a:t>Himalayas</a:t>
            </a:r>
            <a:r>
              <a:rPr lang="fr-FR" dirty="0"/>
              <a:t> by Cook et al. (2018) and </a:t>
            </a:r>
            <a:r>
              <a:rPr lang="fr-FR" dirty="0" err="1"/>
              <a:t>Maurer</a:t>
            </a:r>
            <a:r>
              <a:rPr lang="fr-FR" dirty="0"/>
              <a:t> et al. (2020). </a:t>
            </a:r>
            <a:r>
              <a:rPr lang="fr-FR" dirty="0" err="1"/>
              <a:t>These</a:t>
            </a:r>
            <a:r>
              <a:rPr lang="fr-FR" dirty="0"/>
              <a:t> </a:t>
            </a:r>
            <a:r>
              <a:rPr lang="fr-FR" dirty="0" err="1"/>
              <a:t>peaks</a:t>
            </a:r>
            <a:r>
              <a:rPr lang="fr-FR" dirty="0"/>
              <a:t> </a:t>
            </a:r>
            <a:r>
              <a:rPr lang="fr-FR" dirty="0" err="1"/>
              <a:t>may</a:t>
            </a:r>
            <a:r>
              <a:rPr lang="fr-FR" dirty="0"/>
              <a:t> </a:t>
            </a:r>
            <a:r>
              <a:rPr lang="fr-FR" dirty="0" err="1"/>
              <a:t>share</a:t>
            </a:r>
            <a:r>
              <a:rPr lang="fr-FR" dirty="0"/>
              <a:t> </a:t>
            </a:r>
            <a:r>
              <a:rPr lang="fr-FR" dirty="0" err="1"/>
              <a:t>similar</a:t>
            </a:r>
            <a:r>
              <a:rPr lang="fr-FR" dirty="0"/>
              <a:t> </a:t>
            </a:r>
            <a:r>
              <a:rPr lang="fr-FR" dirty="0" err="1"/>
              <a:t>characteristics</a:t>
            </a:r>
            <a:r>
              <a:rPr lang="fr-FR" dirty="0"/>
              <a:t> to </a:t>
            </a:r>
            <a:r>
              <a:rPr lang="fr-FR" dirty="0" err="1"/>
              <a:t>sediment</a:t>
            </a:r>
            <a:r>
              <a:rPr lang="fr-FR" dirty="0"/>
              <a:t> pulses </a:t>
            </a:r>
            <a:r>
              <a:rPr lang="fr-FR" dirty="0" err="1"/>
              <a:t>reproduced</a:t>
            </a:r>
            <a:r>
              <a:rPr lang="fr-FR" dirty="0"/>
              <a:t> </a:t>
            </a:r>
            <a:r>
              <a:rPr lang="fr-FR" dirty="0" err="1"/>
              <a:t>experimentally</a:t>
            </a:r>
            <a:r>
              <a:rPr lang="fr-FR" dirty="0"/>
              <a:t> by </a:t>
            </a:r>
            <a:r>
              <a:rPr lang="fr-FR" dirty="0" err="1"/>
              <a:t>Piantini</a:t>
            </a:r>
            <a:r>
              <a:rPr lang="fr-FR" dirty="0"/>
              <a:t> et al. (2021) 190 in a </a:t>
            </a:r>
            <a:r>
              <a:rPr lang="fr-FR" dirty="0" err="1"/>
              <a:t>torrential</a:t>
            </a:r>
            <a:r>
              <a:rPr lang="fr-FR" dirty="0"/>
              <a:t> river setting as </a:t>
            </a:r>
            <a:r>
              <a:rPr lang="fr-FR" dirty="0" err="1"/>
              <a:t>investigated</a:t>
            </a:r>
            <a:r>
              <a:rPr lang="fr-FR" dirty="0"/>
              <a:t> </a:t>
            </a:r>
            <a:r>
              <a:rPr lang="fr-FR" dirty="0" err="1"/>
              <a:t>here</a:t>
            </a:r>
            <a:endParaRPr lang="fr-FR" dirty="0"/>
          </a:p>
          <a:p>
            <a:endParaRPr lang="fr-FR" dirty="0"/>
          </a:p>
          <a:p>
            <a:r>
              <a:rPr lang="fr-FR" dirty="0"/>
              <a:t>The absence of the </a:t>
            </a:r>
            <a:r>
              <a:rPr lang="fr-FR" dirty="0" err="1"/>
              <a:t>two</a:t>
            </a:r>
            <a:r>
              <a:rPr lang="fr-FR" dirty="0"/>
              <a:t> main maxima on the TURF station </a:t>
            </a:r>
            <a:r>
              <a:rPr lang="fr-FR" dirty="0" err="1"/>
              <a:t>can</a:t>
            </a:r>
            <a:r>
              <a:rPr lang="fr-FR" dirty="0"/>
              <a:t> </a:t>
            </a:r>
            <a:r>
              <a:rPr lang="fr-FR" dirty="0" err="1"/>
              <a:t>be</a:t>
            </a:r>
            <a:r>
              <a:rPr lang="fr-FR" dirty="0"/>
              <a:t> </a:t>
            </a:r>
            <a:r>
              <a:rPr lang="fr-FR" dirty="0" err="1"/>
              <a:t>related</a:t>
            </a:r>
            <a:r>
              <a:rPr lang="fr-FR" dirty="0"/>
              <a:t> to a </a:t>
            </a:r>
            <a:r>
              <a:rPr lang="fr-FR" dirty="0" err="1"/>
              <a:t>lack</a:t>
            </a:r>
            <a:r>
              <a:rPr lang="fr-FR" dirty="0"/>
              <a:t> of </a:t>
            </a:r>
            <a:r>
              <a:rPr lang="fr-FR" dirty="0" err="1"/>
              <a:t>sensitivity</a:t>
            </a:r>
            <a:r>
              <a:rPr lang="fr-FR" dirty="0"/>
              <a:t> of </a:t>
            </a:r>
            <a:r>
              <a:rPr lang="fr-FR" dirty="0" err="1"/>
              <a:t>this</a:t>
            </a:r>
            <a:r>
              <a:rPr lang="fr-FR" dirty="0"/>
              <a:t> station to the </a:t>
            </a:r>
            <a:r>
              <a:rPr lang="fr-FR" dirty="0" err="1"/>
              <a:t>bedload</a:t>
            </a:r>
            <a:r>
              <a:rPr lang="fr-FR" dirty="0"/>
              <a:t> transport due to </a:t>
            </a:r>
            <a:r>
              <a:rPr lang="fr-FR" dirty="0" err="1"/>
              <a:t>its</a:t>
            </a:r>
            <a:r>
              <a:rPr lang="fr-FR" dirty="0"/>
              <a:t> large distance </a:t>
            </a:r>
            <a:r>
              <a:rPr lang="fr-FR" dirty="0" err="1"/>
              <a:t>from</a:t>
            </a:r>
            <a:r>
              <a:rPr lang="fr-FR" dirty="0"/>
              <a:t> the river (∼6 km). </a:t>
            </a:r>
            <a:r>
              <a:rPr lang="fr-FR" dirty="0" err="1"/>
              <a:t>Farther</a:t>
            </a:r>
            <a:r>
              <a:rPr lang="fr-FR" dirty="0"/>
              <a:t> distance </a:t>
            </a:r>
            <a:r>
              <a:rPr lang="fr-FR" dirty="0" err="1"/>
              <a:t>means</a:t>
            </a:r>
            <a:r>
              <a:rPr lang="fr-FR" dirty="0"/>
              <a:t> </a:t>
            </a:r>
            <a:r>
              <a:rPr lang="fr-FR" dirty="0" err="1"/>
              <a:t>stronger</a:t>
            </a:r>
            <a:r>
              <a:rPr lang="fr-FR" dirty="0"/>
              <a:t> </a:t>
            </a:r>
            <a:r>
              <a:rPr lang="fr-FR" dirty="0" err="1"/>
              <a:t>geometrical</a:t>
            </a:r>
            <a:r>
              <a:rPr lang="fr-FR" dirty="0"/>
              <a:t> </a:t>
            </a:r>
            <a:r>
              <a:rPr lang="fr-FR" dirty="0" err="1"/>
              <a:t>attenuation</a:t>
            </a:r>
            <a:r>
              <a:rPr lang="fr-FR" dirty="0"/>
              <a:t> at </a:t>
            </a:r>
            <a:r>
              <a:rPr lang="fr-FR" dirty="0" err="1"/>
              <a:t>higher</a:t>
            </a:r>
            <a:r>
              <a:rPr lang="fr-FR" dirty="0"/>
              <a:t> </a:t>
            </a:r>
            <a:r>
              <a:rPr lang="fr-FR" dirty="0" err="1"/>
              <a:t>frequencies</a:t>
            </a:r>
            <a:r>
              <a:rPr lang="fr-FR" dirty="0"/>
              <a:t> versus </a:t>
            </a:r>
            <a:r>
              <a:rPr lang="fr-FR" dirty="0" err="1"/>
              <a:t>lower</a:t>
            </a:r>
            <a:r>
              <a:rPr lang="fr-FR" dirty="0"/>
              <a:t> </a:t>
            </a:r>
            <a:r>
              <a:rPr lang="fr-FR" dirty="0" err="1"/>
              <a:t>frequencies</a:t>
            </a:r>
            <a:r>
              <a:rPr lang="fr-FR" dirty="0"/>
              <a:t>, and </a:t>
            </a:r>
            <a:r>
              <a:rPr lang="fr-FR" dirty="0" err="1"/>
              <a:t>thus</a:t>
            </a:r>
            <a:r>
              <a:rPr lang="fr-FR" dirty="0"/>
              <a:t> </a:t>
            </a:r>
            <a:r>
              <a:rPr lang="fr-FR" dirty="0" err="1"/>
              <a:t>lower</a:t>
            </a:r>
            <a:r>
              <a:rPr lang="fr-FR" dirty="0"/>
              <a:t> </a:t>
            </a:r>
            <a:r>
              <a:rPr lang="fr-FR" dirty="0" err="1"/>
              <a:t>sensitivity</a:t>
            </a:r>
            <a:r>
              <a:rPr lang="fr-FR" dirty="0"/>
              <a:t> to </a:t>
            </a:r>
            <a:r>
              <a:rPr lang="fr-FR" dirty="0" err="1"/>
              <a:t>bedload</a:t>
            </a:r>
            <a:r>
              <a:rPr lang="fr-FR" dirty="0"/>
              <a:t> </a:t>
            </a:r>
            <a:r>
              <a:rPr lang="fr-FR" dirty="0" err="1"/>
              <a:t>compared</a:t>
            </a:r>
            <a:r>
              <a:rPr lang="fr-FR" dirty="0"/>
              <a:t> to water flow (Gimbert et al., 2014).</a:t>
            </a:r>
          </a:p>
          <a:p>
            <a:endParaRPr lang="fr-FR" dirty="0"/>
          </a:p>
          <a:p>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a:t>
            </a:r>
            <a:r>
              <a:rPr lang="fr-FR" dirty="0" err="1"/>
              <a:t>sediment</a:t>
            </a:r>
            <a:r>
              <a:rPr lang="fr-FR" dirty="0"/>
              <a:t> pulses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p>
          <a:p>
            <a:endParaRPr lang="fr-FR" dirty="0"/>
          </a:p>
          <a:p>
            <a:endParaRPr lang="fr-FR" dirty="0"/>
          </a:p>
          <a:p>
            <a:r>
              <a:rPr lang="fr-FR" sz="1200" b="0" i="0" kern="1200" dirty="0">
                <a:solidFill>
                  <a:schemeClr val="tx1"/>
                </a:solidFill>
                <a:effectLst/>
                <a:latin typeface="Arial" panose="020B0604020202020204" pitchFamily="34" charset="0"/>
                <a:ea typeface="+mn-ea"/>
                <a:cs typeface="+mn-cs"/>
              </a:rPr>
              <a:t>In the </a:t>
            </a:r>
            <a:r>
              <a:rPr lang="fr-FR" sz="1200" b="0" i="0" kern="1200" dirty="0" err="1">
                <a:solidFill>
                  <a:schemeClr val="tx1"/>
                </a:solidFill>
                <a:effectLst/>
                <a:latin typeface="Arial" panose="020B0604020202020204" pitchFamily="34" charset="0"/>
                <a:ea typeface="+mn-ea"/>
                <a:cs typeface="+mn-cs"/>
              </a:rPr>
              <a:t>upper</a:t>
            </a:r>
            <a:r>
              <a:rPr lang="fr-FR" sz="1200" b="0" i="0" kern="1200" dirty="0">
                <a:solidFill>
                  <a:schemeClr val="tx1"/>
                </a:solidFill>
                <a:effectLst/>
                <a:latin typeface="Arial" panose="020B0604020202020204" pitchFamily="34" charset="0"/>
                <a:ea typeface="+mn-ea"/>
                <a:cs typeface="+mn-cs"/>
              </a:rPr>
              <a:t> part of </a:t>
            </a:r>
            <a:r>
              <a:rPr lang="fr-FR" sz="1200" b="0" i="0" kern="1200" dirty="0" err="1">
                <a:solidFill>
                  <a:schemeClr val="tx1"/>
                </a:solidFill>
                <a:effectLst/>
                <a:latin typeface="Arial" panose="020B0604020202020204" pitchFamily="34" charset="0"/>
                <a:ea typeface="+mn-ea"/>
                <a:cs typeface="+mn-cs"/>
              </a:rPr>
              <a:t>mountain</a:t>
            </a:r>
            <a:r>
              <a:rPr lang="fr-FR" sz="1200" b="0" i="0" kern="1200" dirty="0">
                <a:solidFill>
                  <a:schemeClr val="tx1"/>
                </a:solidFill>
                <a:effectLst/>
                <a:latin typeface="Arial" panose="020B0604020202020204" pitchFamily="34" charset="0"/>
                <a:ea typeface="+mn-ea"/>
                <a:cs typeface="+mn-cs"/>
              </a:rPr>
              <a:t> river </a:t>
            </a:r>
            <a:r>
              <a:rPr lang="fr-FR" sz="1200" b="0" i="0" kern="1200" dirty="0" err="1">
                <a:solidFill>
                  <a:schemeClr val="tx1"/>
                </a:solidFill>
                <a:effectLst/>
                <a:latin typeface="Arial" panose="020B0604020202020204" pitchFamily="34" charset="0"/>
                <a:ea typeface="+mn-ea"/>
                <a:cs typeface="+mn-cs"/>
              </a:rPr>
              <a:t>catchments</a:t>
            </a:r>
            <a:r>
              <a:rPr lang="fr-FR" sz="1200" b="0" i="0" kern="1200" dirty="0">
                <a:solidFill>
                  <a:schemeClr val="tx1"/>
                </a:solidFill>
                <a:effectLst/>
                <a:latin typeface="Arial" panose="020B0604020202020204" pitchFamily="34" charset="0"/>
                <a:ea typeface="+mn-ea"/>
                <a:cs typeface="+mn-cs"/>
              </a:rPr>
              <a:t>, large </a:t>
            </a:r>
            <a:r>
              <a:rPr lang="fr-FR" sz="1200" b="0" i="0" kern="1200" dirty="0" err="1">
                <a:solidFill>
                  <a:schemeClr val="tx1"/>
                </a:solidFill>
                <a:effectLst/>
                <a:latin typeface="Arial" panose="020B0604020202020204" pitchFamily="34" charset="0"/>
                <a:ea typeface="+mn-ea"/>
                <a:cs typeface="+mn-cs"/>
              </a:rPr>
              <a:t>amounts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loose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debris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produced</a:t>
            </a:r>
            <a:r>
              <a:rPr lang="fr-FR" sz="1200" b="0" i="0" kern="1200" dirty="0">
                <a:solidFill>
                  <a:schemeClr val="tx1"/>
                </a:solidFill>
                <a:effectLst/>
                <a:latin typeface="Arial" panose="020B0604020202020204" pitchFamily="34" charset="0"/>
                <a:ea typeface="+mn-ea"/>
                <a:cs typeface="+mn-cs"/>
              </a:rPr>
              <a:t> by mass </a:t>
            </a:r>
            <a:r>
              <a:rPr lang="fr-FR" sz="1200" b="0" i="0" kern="1200" dirty="0" err="1">
                <a:solidFill>
                  <a:schemeClr val="tx1"/>
                </a:solidFill>
                <a:effectLst/>
                <a:latin typeface="Arial" panose="020B0604020202020204" pitchFamily="34" charset="0"/>
                <a:ea typeface="+mn-ea"/>
                <a:cs typeface="+mn-cs"/>
              </a:rPr>
              <a:t>wasting</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can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accumulate</a:t>
            </a:r>
            <a:r>
              <a:rPr lang="fr-FR" sz="1200" b="0" i="0" kern="1200" dirty="0">
                <a:solidFill>
                  <a:schemeClr val="tx1"/>
                </a:solidFill>
                <a:effectLst/>
                <a:latin typeface="Arial" panose="020B0604020202020204" pitchFamily="34" charset="0"/>
                <a:ea typeface="+mn-ea"/>
                <a:cs typeface="+mn-cs"/>
              </a:rPr>
              <a:t> at the base of </a:t>
            </a:r>
            <a:r>
              <a:rPr lang="fr-FR" sz="1200" b="0" i="0" kern="1200" dirty="0" err="1">
                <a:solidFill>
                  <a:schemeClr val="tx1"/>
                </a:solidFill>
                <a:effectLst/>
                <a:latin typeface="Arial" panose="020B0604020202020204" pitchFamily="34" charset="0"/>
                <a:ea typeface="+mn-ea"/>
                <a:cs typeface="+mn-cs"/>
              </a:rPr>
              <a:t>slopes</a:t>
            </a:r>
            <a:r>
              <a:rPr lang="fr-FR" sz="1200" b="0" i="0" kern="1200" dirty="0">
                <a:solidFill>
                  <a:schemeClr val="tx1"/>
                </a:solidFill>
                <a:effectLst/>
                <a:latin typeface="Arial" panose="020B0604020202020204" pitchFamily="34" charset="0"/>
                <a:ea typeface="+mn-ea"/>
                <a:cs typeface="+mn-cs"/>
              </a:rPr>
              <a:t> and </a:t>
            </a:r>
            <a:r>
              <a:rPr lang="fr-FR" sz="1200" b="0" i="0" kern="1200" dirty="0" err="1">
                <a:solidFill>
                  <a:schemeClr val="tx1"/>
                </a:solidFill>
                <a:effectLst/>
                <a:latin typeface="Arial" panose="020B0604020202020204" pitchFamily="34" charset="0"/>
                <a:ea typeface="+mn-ea"/>
                <a:cs typeface="+mn-cs"/>
              </a:rPr>
              <a:t>cliffs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Sudden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destabilizations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deposits</a:t>
            </a:r>
            <a:r>
              <a:rPr lang="fr-FR" sz="1200" b="0" i="0" kern="1200" dirty="0">
                <a:solidFill>
                  <a:schemeClr val="tx1"/>
                </a:solidFill>
                <a:effectLst/>
                <a:latin typeface="Arial" panose="020B0604020202020204" pitchFamily="34" charset="0"/>
                <a:ea typeface="+mn-ea"/>
                <a:cs typeface="+mn-cs"/>
              </a:rPr>
              <a:t> are </a:t>
            </a:r>
            <a:r>
              <a:rPr lang="fr-FR" sz="1200" b="0" i="0" kern="1200" dirty="0" err="1">
                <a:solidFill>
                  <a:schemeClr val="tx1"/>
                </a:solidFill>
                <a:effectLst/>
                <a:latin typeface="Arial" panose="020B0604020202020204" pitchFamily="34" charset="0"/>
                <a:ea typeface="+mn-ea"/>
                <a:cs typeface="+mn-cs"/>
              </a:rPr>
              <a:t>thought</a:t>
            </a:r>
            <a:r>
              <a:rPr lang="fr-FR" sz="1200" b="0" i="0" kern="1200" dirty="0">
                <a:solidFill>
                  <a:schemeClr val="tx1"/>
                </a:solidFill>
                <a:effectLst/>
                <a:latin typeface="Arial" panose="020B0604020202020204" pitchFamily="34" charset="0"/>
                <a:ea typeface="+mn-ea"/>
                <a:cs typeface="+mn-cs"/>
              </a:rPr>
              <a:t> to trigger </a:t>
            </a:r>
            <a:r>
              <a:rPr lang="fr-FR" sz="1200" b="0" i="0" kern="1200" dirty="0" err="1">
                <a:solidFill>
                  <a:schemeClr val="tx1"/>
                </a:solidFill>
                <a:effectLst/>
                <a:latin typeface="Arial" panose="020B0604020202020204" pitchFamily="34" charset="0"/>
                <a:ea typeface="+mn-ea"/>
                <a:cs typeface="+mn-cs"/>
              </a:rPr>
              <a:t>energetic</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may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travel</a:t>
            </a:r>
            <a:r>
              <a:rPr lang="fr-FR" sz="1200" b="0" i="0" kern="1200" dirty="0">
                <a:solidFill>
                  <a:schemeClr val="tx1"/>
                </a:solidFill>
                <a:effectLst/>
                <a:latin typeface="Arial" panose="020B0604020202020204" pitchFamily="34" charset="0"/>
                <a:ea typeface="+mn-ea"/>
                <a:cs typeface="+mn-cs"/>
              </a:rPr>
              <a:t> in </a:t>
            </a:r>
            <a:r>
              <a:rPr lang="fr-FR" sz="1200" b="0" i="0" kern="1200" dirty="0" err="1">
                <a:solidFill>
                  <a:schemeClr val="tx1"/>
                </a:solidFill>
                <a:effectLst/>
                <a:latin typeface="Arial" panose="020B0604020202020204" pitchFamily="34" charset="0"/>
                <a:ea typeface="+mn-ea"/>
                <a:cs typeface="+mn-cs"/>
              </a:rPr>
              <a:t>downstream</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rivers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little</a:t>
            </a:r>
            <a:r>
              <a:rPr lang="fr-FR" sz="1200" b="0" i="0" kern="1200" dirty="0">
                <a:solidFill>
                  <a:schemeClr val="tx1"/>
                </a:solidFill>
                <a:effectLst/>
                <a:latin typeface="Arial" panose="020B0604020202020204" pitchFamily="34" charset="0"/>
                <a:ea typeface="+mn-ea"/>
                <a:cs typeface="+mn-cs"/>
              </a:rPr>
              <a:t> exchange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the local </a:t>
            </a:r>
            <a:r>
              <a:rPr lang="fr-FR" sz="1200" b="0" i="0" kern="1200" dirty="0" err="1">
                <a:solidFill>
                  <a:schemeClr val="tx1"/>
                </a:solidFill>
                <a:effectLst/>
                <a:latin typeface="Arial" panose="020B0604020202020204" pitchFamily="34" charset="0"/>
                <a:ea typeface="+mn-ea"/>
                <a:cs typeface="+mn-cs"/>
              </a:rPr>
              <a:t>bed</a:t>
            </a:r>
            <a:r>
              <a:rPr lang="fr-FR" sz="1200" b="0" i="0" kern="1200" dirty="0">
                <a:solidFill>
                  <a:schemeClr val="tx1"/>
                </a:solidFill>
                <a:effectLst/>
                <a:latin typeface="Arial" panose="020B0604020202020204" pitchFamily="34" charset="0"/>
                <a:ea typeface="+mn-ea"/>
                <a:cs typeface="+mn-cs"/>
              </a:rPr>
              <a:t>. The </a:t>
            </a:r>
            <a:r>
              <a:rPr lang="fr-FR" sz="1200" b="0" i="0" kern="1200" dirty="0" err="1">
                <a:solidFill>
                  <a:schemeClr val="tx1"/>
                </a:solidFill>
                <a:effectLst/>
                <a:latin typeface="Arial" panose="020B0604020202020204" pitchFamily="34" charset="0"/>
                <a:ea typeface="+mn-ea"/>
                <a:cs typeface="+mn-cs"/>
              </a:rPr>
              <a:t>dynamics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exogenous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remain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poorly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known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because</a:t>
            </a:r>
            <a:r>
              <a:rPr lang="fr-FR" sz="1200" b="0" i="0" kern="1200" dirty="0">
                <a:solidFill>
                  <a:schemeClr val="tx1"/>
                </a:solidFill>
                <a:effectLst/>
                <a:latin typeface="Arial" panose="020B0604020202020204" pitchFamily="34" charset="0"/>
                <a:ea typeface="+mn-ea"/>
                <a:cs typeface="+mn-cs"/>
              </a:rPr>
              <a:t> direct </a:t>
            </a:r>
            <a:r>
              <a:rPr lang="fr-FR" sz="1200" b="0" i="0" kern="1200" dirty="0" err="1">
                <a:solidFill>
                  <a:schemeClr val="tx1"/>
                </a:solidFill>
                <a:effectLst/>
                <a:latin typeface="Arial" panose="020B0604020202020204" pitchFamily="34" charset="0"/>
                <a:ea typeface="+mn-ea"/>
                <a:cs typeface="+mn-cs"/>
              </a:rPr>
              <a:t>field</a:t>
            </a:r>
            <a:r>
              <a:rPr lang="fr-FR" sz="1200" b="0" i="0" kern="1200" dirty="0">
                <a:solidFill>
                  <a:schemeClr val="tx1"/>
                </a:solidFill>
                <a:effectLst/>
                <a:latin typeface="Arial" panose="020B0604020202020204" pitchFamily="34" charset="0"/>
                <a:ea typeface="+mn-ea"/>
                <a:cs typeface="+mn-cs"/>
              </a:rPr>
              <a:t> observations are </a:t>
            </a:r>
            <a:r>
              <a:rPr lang="fr-FR" sz="1200" b="0" i="0" kern="1200" dirty="0" err="1">
                <a:solidFill>
                  <a:schemeClr val="tx1"/>
                </a:solidFill>
                <a:effectLst/>
                <a:latin typeface="Arial" panose="020B0604020202020204" pitchFamily="34" charset="0"/>
                <a:ea typeface="+mn-ea"/>
                <a:cs typeface="+mn-cs"/>
              </a:rPr>
              <a:t>lacking</a:t>
            </a:r>
            <a:r>
              <a:rPr lang="fr-FR" sz="1200" b="0" i="0" kern="1200" dirty="0">
                <a:solidFill>
                  <a:schemeClr val="tx1"/>
                </a:solidFill>
                <a:effectLst/>
                <a:latin typeface="Arial" panose="020B0604020202020204" pitchFamily="34" charset="0"/>
                <a:ea typeface="+mn-ea"/>
                <a:cs typeface="+mn-cs"/>
              </a:rPr>
              <a:t>, and the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control </a:t>
            </a:r>
            <a:r>
              <a:rPr lang="fr-FR" sz="1200" b="0" i="0" kern="1200" dirty="0" err="1">
                <a:solidFill>
                  <a:schemeClr val="tx1"/>
                </a:solidFill>
                <a:effectLst/>
                <a:latin typeface="Arial" panose="020B0604020202020204" pitchFamily="34" charset="0"/>
                <a:ea typeface="+mn-ea"/>
                <a:cs typeface="+mn-cs"/>
              </a:rPr>
              <a:t>their</a:t>
            </a:r>
            <a:r>
              <a:rPr lang="fr-FR" sz="1200" b="0" i="0" kern="1200" dirty="0">
                <a:solidFill>
                  <a:schemeClr val="tx1"/>
                </a:solidFill>
                <a:effectLst/>
                <a:latin typeface="Arial" panose="020B0604020202020204" pitchFamily="34" charset="0"/>
                <a:ea typeface="+mn-ea"/>
                <a:cs typeface="+mn-cs"/>
              </a:rPr>
              <a:t> formation and propagation have </a:t>
            </a:r>
            <a:r>
              <a:rPr lang="fr-FR" sz="1200" b="0" i="0" kern="1200" dirty="0" err="1">
                <a:solidFill>
                  <a:schemeClr val="tx1"/>
                </a:solidFill>
                <a:effectLst/>
                <a:latin typeface="Arial" panose="020B0604020202020204" pitchFamily="34" charset="0"/>
                <a:ea typeface="+mn-ea"/>
                <a:cs typeface="+mn-cs"/>
              </a:rPr>
              <a:t>rarely</a:t>
            </a:r>
            <a:r>
              <a:rPr lang="fr-FR" sz="1200" b="0" i="0" kern="1200" dirty="0">
                <a:solidFill>
                  <a:schemeClr val="tx1"/>
                </a:solidFill>
                <a:effectLst/>
                <a:latin typeface="Arial" panose="020B0604020202020204" pitchFamily="34" charset="0"/>
                <a:ea typeface="+mn-ea"/>
                <a:cs typeface="+mn-cs"/>
              </a:rPr>
              <a:t> been </a:t>
            </a:r>
            <a:r>
              <a:rPr lang="fr-FR" sz="1200" b="0" i="0" kern="1200" dirty="0" err="1">
                <a:solidFill>
                  <a:schemeClr val="tx1"/>
                </a:solidFill>
                <a:effectLst/>
                <a:latin typeface="Arial" panose="020B0604020202020204" pitchFamily="34" charset="0"/>
                <a:ea typeface="+mn-ea"/>
                <a:cs typeface="+mn-cs"/>
              </a:rPr>
              <a:t>explored</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experimentally</a:t>
            </a:r>
            <a:r>
              <a:rPr lang="fr-FR"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8</a:t>
            </a:fld>
            <a:endParaRPr lang="de-CH" dirty="0"/>
          </a:p>
        </p:txBody>
      </p:sp>
    </p:spTree>
    <p:extLst>
      <p:ext uri="{BB962C8B-B14F-4D97-AF65-F5344CB8AC3E}">
        <p14:creationId xmlns:p14="http://schemas.microsoft.com/office/powerpoint/2010/main" val="366263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fr-FR" dirty="0"/>
              <a:t>Gisement</a:t>
            </a:r>
          </a:p>
          <a:p>
            <a:pPr marL="342900" indent="-342900">
              <a:buAutoNum type="arabicParenR"/>
            </a:pPr>
            <a:endParaRPr lang="fr-FR" dirty="0"/>
          </a:p>
          <a:p>
            <a:pPr marL="342900" indent="-342900">
              <a:buAutoNum type="arabicParenR"/>
            </a:pPr>
            <a:endParaRPr lang="fr-FR" dirty="0"/>
          </a:p>
          <a:p>
            <a:pPr marL="342900" indent="-342900">
              <a:buAutoNum type="arabicParenR"/>
            </a:pPr>
            <a:r>
              <a:rPr lang="fr-FR" dirty="0"/>
              <a:t>Enfin, du maximum 1 à 3, il y a un passage des pics de courte durée à une distribution de puissance beaucoup plus étalée dans le temps</a:t>
            </a:r>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a:p>
            <a:pPr marL="342900" indent="-342900">
              <a:buAutoNum type="arabicParenR"/>
            </a:pPr>
            <a:r>
              <a:rPr lang="fr-FR" dirty="0"/>
              <a:t>SPIF, BELV and TURF </a:t>
            </a:r>
            <a:r>
              <a:rPr lang="fr-FR" dirty="0" err="1"/>
              <a:t>signals</a:t>
            </a:r>
            <a:r>
              <a:rPr lang="fr-FR" dirty="0"/>
              <a:t> are </a:t>
            </a:r>
            <a:r>
              <a:rPr lang="fr-FR" dirty="0" err="1"/>
              <a:t>mostly</a:t>
            </a:r>
            <a:r>
              <a:rPr lang="fr-FR" dirty="0"/>
              <a:t> </a:t>
            </a:r>
            <a:r>
              <a:rPr lang="fr-FR" dirty="0" err="1"/>
              <a:t>generated</a:t>
            </a:r>
            <a:r>
              <a:rPr lang="fr-FR" dirty="0"/>
              <a:t> by the flash flood on the Vésubie river</a:t>
            </a:r>
          </a:p>
          <a:p>
            <a:pPr marL="342900" indent="-342900">
              <a:buAutoNum type="arabicParenR"/>
            </a:pPr>
            <a:endParaRPr lang="fr-FR" dirty="0"/>
          </a:p>
          <a:p>
            <a:pPr marL="342900" indent="-342900">
              <a:buAutoNum type="arabicParenR"/>
            </a:pPr>
            <a:r>
              <a:rPr lang="fr-FR" dirty="0"/>
              <a:t>The </a:t>
            </a:r>
            <a:r>
              <a:rPr lang="fr-FR" dirty="0" err="1"/>
              <a:t>rapid</a:t>
            </a:r>
            <a:r>
              <a:rPr lang="fr-FR" dirty="0"/>
              <a:t> </a:t>
            </a:r>
            <a:r>
              <a:rPr lang="fr-FR" dirty="0" err="1"/>
              <a:t>increase</a:t>
            </a:r>
            <a:r>
              <a:rPr lang="fr-FR" dirty="0"/>
              <a:t> in </a:t>
            </a:r>
            <a:r>
              <a:rPr lang="fr-FR" dirty="0" err="1"/>
              <a:t>seismic</a:t>
            </a:r>
            <a:r>
              <a:rPr lang="fr-FR" dirty="0"/>
              <a:t> power, the changes in </a:t>
            </a:r>
            <a:r>
              <a:rPr lang="fr-FR" dirty="0" err="1"/>
              <a:t>peak</a:t>
            </a:r>
            <a:r>
              <a:rPr lang="fr-FR" dirty="0"/>
              <a:t> </a:t>
            </a:r>
            <a:r>
              <a:rPr lang="fr-FR" dirty="0" err="1"/>
              <a:t>frequencies</a:t>
            </a:r>
            <a:r>
              <a:rPr lang="fr-FR" dirty="0"/>
              <a:t>, and dominant </a:t>
            </a:r>
            <a:r>
              <a:rPr lang="fr-FR" dirty="0" err="1"/>
              <a:t>backazimuth</a:t>
            </a:r>
            <a:r>
              <a:rPr lang="fr-FR" dirty="0"/>
              <a:t> -&gt;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Comparison</a:t>
            </a:r>
            <a:r>
              <a:rPr lang="fr-FR" dirty="0"/>
              <a:t> </a:t>
            </a:r>
            <a:r>
              <a:rPr lang="fr-FR" dirty="0" err="1"/>
              <a:t>amongst</a:t>
            </a:r>
            <a:r>
              <a:rPr lang="fr-FR" dirty="0"/>
              <a:t> the </a:t>
            </a:r>
            <a:r>
              <a:rPr lang="fr-FR" dirty="0" err="1"/>
              <a:t>increased</a:t>
            </a:r>
            <a:r>
              <a:rPr lang="fr-FR" dirty="0"/>
              <a:t> </a:t>
            </a:r>
            <a:r>
              <a:rPr lang="fr-FR" dirty="0" err="1"/>
              <a:t>seismic</a:t>
            </a:r>
            <a:r>
              <a:rPr lang="fr-FR" dirty="0"/>
              <a:t> power (100 times </a:t>
            </a:r>
            <a:r>
              <a:rPr lang="fr-FR" dirty="0" err="1"/>
              <a:t>larger</a:t>
            </a:r>
            <a:r>
              <a:rPr lang="fr-FR" dirty="0"/>
              <a:t> </a:t>
            </a:r>
            <a:r>
              <a:rPr lang="fr-FR" dirty="0" err="1"/>
              <a:t>than</a:t>
            </a:r>
            <a:r>
              <a:rPr lang="fr-FR" dirty="0"/>
              <a:t> </a:t>
            </a:r>
            <a:r>
              <a:rPr lang="fr-FR" dirty="0" err="1"/>
              <a:t>common</a:t>
            </a:r>
            <a:r>
              <a:rPr lang="fr-FR" dirty="0"/>
              <a:t> noise </a:t>
            </a:r>
            <a:r>
              <a:rPr lang="fr-FR" dirty="0" err="1"/>
              <a:t>levels</a:t>
            </a:r>
            <a:r>
              <a:rPr lang="fr-FR" dirty="0"/>
              <a:t>), </a:t>
            </a:r>
            <a:r>
              <a:rPr lang="fr-FR" dirty="0" err="1"/>
              <a:t>runoff</a:t>
            </a:r>
            <a:r>
              <a:rPr lang="fr-FR" dirty="0"/>
              <a:t> </a:t>
            </a:r>
            <a:r>
              <a:rPr lang="fr-FR" dirty="0" err="1"/>
              <a:t>modeling</a:t>
            </a:r>
            <a:r>
              <a:rPr lang="fr-FR" dirty="0"/>
              <a:t>, and </a:t>
            </a:r>
            <a:r>
              <a:rPr lang="fr-FR" dirty="0" err="1"/>
              <a:t>runoff</a:t>
            </a:r>
            <a:r>
              <a:rPr lang="fr-FR" dirty="0"/>
              <a:t> </a:t>
            </a:r>
            <a:r>
              <a:rPr lang="fr-FR" dirty="0" err="1"/>
              <a:t>measurements</a:t>
            </a:r>
            <a:r>
              <a:rPr lang="fr-FR" dirty="0"/>
              <a:t> </a:t>
            </a:r>
            <a:r>
              <a:rPr lang="fr-FR" dirty="0" err="1"/>
              <a:t>indicates</a:t>
            </a:r>
            <a:r>
              <a:rPr lang="fr-FR" dirty="0"/>
              <a:t> </a:t>
            </a:r>
            <a:r>
              <a:rPr lang="fr-FR" dirty="0" err="1"/>
              <a:t>that</a:t>
            </a:r>
            <a:r>
              <a:rPr lang="fr-FR" dirty="0"/>
              <a:t> the </a:t>
            </a:r>
            <a:r>
              <a:rPr lang="fr-FR" dirty="0" err="1"/>
              <a:t>signals</a:t>
            </a:r>
            <a:r>
              <a:rPr lang="fr-FR" dirty="0"/>
              <a:t> </a:t>
            </a:r>
            <a:r>
              <a:rPr lang="fr-FR" dirty="0" err="1"/>
              <a:t>recorded</a:t>
            </a:r>
            <a:r>
              <a:rPr lang="fr-FR" dirty="0"/>
              <a:t> by SPIF, BELV and TURF stations </a:t>
            </a:r>
            <a:r>
              <a:rPr lang="fr-FR" dirty="0" err="1"/>
              <a:t>during</a:t>
            </a:r>
            <a:r>
              <a:rPr lang="fr-FR" dirty="0"/>
              <a:t> </a:t>
            </a:r>
            <a:r>
              <a:rPr lang="fr-FR" dirty="0" err="1"/>
              <a:t>storm</a:t>
            </a:r>
            <a:r>
              <a:rPr lang="fr-FR" dirty="0"/>
              <a:t> Alex are </a:t>
            </a:r>
            <a:r>
              <a:rPr lang="fr-FR" dirty="0" err="1"/>
              <a:t>mostly</a:t>
            </a:r>
            <a:r>
              <a:rPr lang="fr-FR" dirty="0"/>
              <a:t> </a:t>
            </a:r>
            <a:r>
              <a:rPr lang="fr-FR" dirty="0" err="1"/>
              <a:t>generated</a:t>
            </a:r>
            <a:r>
              <a:rPr lang="fr-FR" dirty="0"/>
              <a:t> by the flash flood on the Vésubie river</a:t>
            </a:r>
          </a:p>
          <a:p>
            <a:endParaRPr lang="en-US" dirty="0"/>
          </a:p>
          <a:p>
            <a:r>
              <a:rPr lang="fr-FR" dirty="0"/>
              <a:t>The </a:t>
            </a:r>
            <a:r>
              <a:rPr lang="fr-FR" dirty="0" err="1"/>
              <a:t>backazimuth</a:t>
            </a:r>
            <a:r>
              <a:rPr lang="fr-FR" dirty="0"/>
              <a:t> of ∼110° </a:t>
            </a:r>
            <a:r>
              <a:rPr lang="fr-FR" dirty="0" err="1"/>
              <a:t>may</a:t>
            </a:r>
            <a:r>
              <a:rPr lang="fr-FR" dirty="0"/>
              <a:t> </a:t>
            </a:r>
            <a:r>
              <a:rPr lang="fr-FR" dirty="0" err="1"/>
              <a:t>be</a:t>
            </a:r>
            <a:r>
              <a:rPr lang="fr-FR" dirty="0"/>
              <a:t> </a:t>
            </a:r>
            <a:r>
              <a:rPr lang="fr-FR" dirty="0" err="1"/>
              <a:t>associated</a:t>
            </a:r>
            <a:r>
              <a:rPr lang="fr-FR" dirty="0"/>
              <a:t> </a:t>
            </a:r>
            <a:r>
              <a:rPr lang="fr-FR" dirty="0" err="1"/>
              <a:t>with</a:t>
            </a:r>
            <a:r>
              <a:rPr lang="fr-FR" dirty="0"/>
              <a:t> a </a:t>
            </a:r>
            <a:r>
              <a:rPr lang="fr-FR" dirty="0" err="1"/>
              <a:t>bending</a:t>
            </a:r>
            <a:r>
              <a:rPr lang="fr-FR" dirty="0"/>
              <a:t> of the Vésubie river </a:t>
            </a:r>
            <a:r>
              <a:rPr lang="fr-FR" dirty="0" err="1"/>
              <a:t>channel</a:t>
            </a:r>
            <a:r>
              <a:rPr lang="fr-FR" dirty="0"/>
              <a:t>, a ∼2.5 km long </a:t>
            </a:r>
            <a:r>
              <a:rPr lang="fr-FR" dirty="0" err="1"/>
              <a:t>downstream</a:t>
            </a:r>
            <a:r>
              <a:rPr lang="fr-FR" dirty="0"/>
              <a:t> </a:t>
            </a:r>
            <a:r>
              <a:rPr lang="fr-FR" dirty="0" err="1"/>
              <a:t>reach</a:t>
            </a:r>
            <a:r>
              <a:rPr lang="fr-FR" dirty="0"/>
              <a:t> of the Vésubie river </a:t>
            </a:r>
            <a:r>
              <a:rPr lang="fr-FR" dirty="0" err="1"/>
              <a:t>that</a:t>
            </a:r>
            <a:r>
              <a:rPr lang="fr-FR" dirty="0"/>
              <a:t> </a:t>
            </a:r>
            <a:r>
              <a:rPr lang="fr-FR" dirty="0" err="1"/>
              <a:t>aligns</a:t>
            </a:r>
            <a:r>
              <a:rPr lang="fr-FR" dirty="0"/>
              <a:t> </a:t>
            </a:r>
            <a:r>
              <a:rPr lang="fr-FR" dirty="0" err="1"/>
              <a:t>with</a:t>
            </a:r>
            <a:r>
              <a:rPr lang="fr-FR" dirty="0"/>
              <a:t> the </a:t>
            </a:r>
            <a:r>
              <a:rPr lang="fr-FR" dirty="0" err="1"/>
              <a:t>estimated</a:t>
            </a:r>
            <a:r>
              <a:rPr lang="fr-FR" dirty="0"/>
              <a:t> </a:t>
            </a:r>
            <a:r>
              <a:rPr lang="fr-FR" dirty="0" err="1"/>
              <a:t>azimuth</a:t>
            </a:r>
            <a:r>
              <a:rPr lang="fr-FR" dirty="0"/>
              <a:t>, or the confluence of the </a:t>
            </a:r>
            <a:r>
              <a:rPr lang="fr-FR" dirty="0" err="1"/>
              <a:t>Venanson</a:t>
            </a:r>
            <a:r>
              <a:rPr lang="fr-FR" dirty="0"/>
              <a:t> </a:t>
            </a:r>
            <a:r>
              <a:rPr lang="fr-FR" dirty="0" err="1"/>
              <a:t>stream</a:t>
            </a:r>
            <a:r>
              <a:rPr lang="fr-FR" dirty="0"/>
              <a:t> </a:t>
            </a:r>
            <a:r>
              <a:rPr lang="fr-FR" dirty="0" err="1"/>
              <a:t>with</a:t>
            </a:r>
            <a:r>
              <a:rPr lang="fr-FR" dirty="0"/>
              <a:t> the Vésubie river </a:t>
            </a:r>
            <a:r>
              <a:rPr lang="fr-FR" dirty="0" err="1"/>
              <a:t>which</a:t>
            </a:r>
            <a:r>
              <a:rPr lang="fr-FR" dirty="0"/>
              <a:t> lies in the </a:t>
            </a:r>
            <a:r>
              <a:rPr lang="fr-FR" dirty="0" err="1"/>
              <a:t>estimated</a:t>
            </a:r>
            <a:r>
              <a:rPr lang="fr-FR" dirty="0"/>
              <a:t> direction (Figure B2B). This </a:t>
            </a:r>
            <a:r>
              <a:rPr lang="fr-FR" dirty="0" err="1"/>
              <a:t>provides</a:t>
            </a:r>
            <a:r>
              <a:rPr lang="fr-FR" dirty="0"/>
              <a:t> </a:t>
            </a:r>
            <a:r>
              <a:rPr lang="fr-FR" dirty="0" err="1"/>
              <a:t>evidence</a:t>
            </a:r>
            <a:r>
              <a:rPr lang="fr-FR" dirty="0"/>
              <a:t> </a:t>
            </a:r>
            <a:r>
              <a:rPr lang="fr-FR" dirty="0" err="1"/>
              <a:t>that</a:t>
            </a:r>
            <a:r>
              <a:rPr lang="fr-FR" dirty="0"/>
              <a:t> the </a:t>
            </a:r>
            <a:r>
              <a:rPr lang="fr-FR" dirty="0" err="1"/>
              <a:t>commonly</a:t>
            </a:r>
            <a:r>
              <a:rPr lang="fr-FR" dirty="0"/>
              <a:t> made </a:t>
            </a:r>
            <a:r>
              <a:rPr lang="fr-FR" dirty="0" err="1"/>
              <a:t>assumption</a:t>
            </a:r>
            <a:r>
              <a:rPr lang="fr-FR" dirty="0"/>
              <a:t> </a:t>
            </a:r>
            <a:r>
              <a:rPr lang="fr-FR" dirty="0" err="1"/>
              <a:t>that</a:t>
            </a:r>
            <a:r>
              <a:rPr lang="fr-FR" dirty="0"/>
              <a:t> the </a:t>
            </a:r>
            <a:r>
              <a:rPr lang="fr-FR" dirty="0" err="1"/>
              <a:t>recorded</a:t>
            </a:r>
            <a:r>
              <a:rPr lang="fr-FR" dirty="0"/>
              <a:t> </a:t>
            </a:r>
            <a:r>
              <a:rPr lang="fr-FR" dirty="0" err="1"/>
              <a:t>seismic</a:t>
            </a:r>
            <a:r>
              <a:rPr lang="fr-FR" dirty="0"/>
              <a:t> </a:t>
            </a:r>
            <a:r>
              <a:rPr lang="fr-FR" dirty="0" err="1"/>
              <a:t>signals</a:t>
            </a:r>
            <a:r>
              <a:rPr lang="fr-FR" dirty="0"/>
              <a:t> are </a:t>
            </a:r>
            <a:r>
              <a:rPr lang="fr-FR" dirty="0" err="1"/>
              <a:t>associated</a:t>
            </a:r>
            <a:r>
              <a:rPr lang="fr-FR" dirty="0"/>
              <a:t> </a:t>
            </a:r>
            <a:r>
              <a:rPr lang="fr-FR" dirty="0" err="1"/>
              <a:t>with</a:t>
            </a:r>
            <a:r>
              <a:rPr lang="fr-FR" dirty="0"/>
              <a:t> the river segments </a:t>
            </a:r>
            <a:r>
              <a:rPr lang="fr-FR" dirty="0" err="1"/>
              <a:t>located</a:t>
            </a:r>
            <a:r>
              <a:rPr lang="fr-FR" dirty="0"/>
              <a:t> </a:t>
            </a:r>
            <a:r>
              <a:rPr lang="fr-FR" dirty="0" err="1"/>
              <a:t>closest</a:t>
            </a:r>
            <a:r>
              <a:rPr lang="fr-FR" dirty="0"/>
              <a:t> to the station (</a:t>
            </a:r>
            <a:r>
              <a:rPr lang="fr-FR" dirty="0" err="1"/>
              <a:t>e.g</a:t>
            </a:r>
            <a:r>
              <a:rPr lang="fr-FR" dirty="0"/>
              <a:t>., Zhang et al., 2021) </a:t>
            </a:r>
            <a:r>
              <a:rPr lang="fr-FR" dirty="0" err="1"/>
              <a:t>may</a:t>
            </a:r>
            <a:r>
              <a:rPr lang="fr-FR" dirty="0"/>
              <a:t> not </a:t>
            </a:r>
            <a:r>
              <a:rPr lang="fr-FR" dirty="0" err="1"/>
              <a:t>be</a:t>
            </a:r>
            <a:r>
              <a:rPr lang="fr-FR" dirty="0"/>
              <a:t> </a:t>
            </a:r>
            <a:r>
              <a:rPr lang="fr-FR" dirty="0" err="1"/>
              <a:t>always</a:t>
            </a:r>
            <a:r>
              <a:rPr lang="fr-FR" dirty="0"/>
              <a:t> </a:t>
            </a:r>
            <a:r>
              <a:rPr lang="fr-FR" dirty="0" err="1"/>
              <a:t>valid</a:t>
            </a:r>
            <a:r>
              <a:rPr lang="fr-FR" dirty="0"/>
              <a:t>.</a:t>
            </a:r>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Arial" panose="020B0604020202020204" pitchFamily="34" charset="0"/>
                <a:ea typeface="+mn-ea"/>
                <a:cs typeface="+mn-cs"/>
              </a:rPr>
              <a:t>local water 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supports the </a:t>
            </a:r>
            <a:r>
              <a:rPr lang="fr-FR" sz="1200" kern="1200" dirty="0" err="1">
                <a:solidFill>
                  <a:schemeClr val="tx1"/>
                </a:solidFill>
                <a:effectLst/>
                <a:latin typeface="Arial" panose="020B0604020202020204" pitchFamily="34" charset="0"/>
                <a:ea typeface="+mn-ea"/>
                <a:cs typeface="+mn-cs"/>
              </a:rPr>
              <a:t>fact</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that</a:t>
            </a:r>
            <a:r>
              <a:rPr lang="fr-FR" sz="1200" kern="1200" dirty="0">
                <a:solidFill>
                  <a:schemeClr val="tx1"/>
                </a:solidFill>
                <a:effectLst/>
                <a:latin typeface="Arial" panose="020B0604020202020204" pitchFamily="34" charset="0"/>
                <a:ea typeface="+mn-ea"/>
                <a:cs typeface="+mn-cs"/>
              </a:rPr>
              <a:t> local water flow </a:t>
            </a:r>
            <a:r>
              <a:rPr lang="fr-FR" sz="1200" kern="1200" dirty="0" err="1">
                <a:solidFill>
                  <a:schemeClr val="tx1"/>
                </a:solidFill>
                <a:effectLst/>
                <a:latin typeface="Arial" panose="020B0604020202020204" pitchFamily="34" charset="0"/>
                <a:ea typeface="+mn-ea"/>
                <a:cs typeface="+mn-cs"/>
              </a:rPr>
              <a:t>depth</a:t>
            </a:r>
            <a:r>
              <a:rPr lang="fr-FR" sz="1200" kern="1200" dirty="0">
                <a:solidFill>
                  <a:schemeClr val="tx1"/>
                </a:solidFill>
                <a:effectLst/>
                <a:latin typeface="Arial" panose="020B0604020202020204" pitchFamily="34" charset="0"/>
                <a:ea typeface="+mn-ea"/>
                <a:cs typeface="+mn-cs"/>
              </a:rPr>
              <a:t> or </a:t>
            </a:r>
            <a:r>
              <a:rPr lang="fr-FR" sz="1200" kern="1200" dirty="0" err="1">
                <a:solidFill>
                  <a:schemeClr val="tx1"/>
                </a:solidFill>
                <a:effectLst/>
                <a:latin typeface="Arial" panose="020B0604020202020204" pitchFamily="34" charset="0"/>
                <a:ea typeface="+mn-ea"/>
                <a:cs typeface="+mn-cs"/>
              </a:rPr>
              <a:t>bed</a:t>
            </a:r>
            <a:r>
              <a:rPr lang="fr-FR" sz="1200" kern="1200" dirty="0">
                <a:solidFill>
                  <a:schemeClr val="tx1"/>
                </a:solidFill>
                <a:effectLst/>
                <a:latin typeface="Arial" panose="020B0604020202020204" pitchFamily="34" charset="0"/>
                <a:ea typeface="+mn-ea"/>
                <a:cs typeface="+mn-cs"/>
              </a:rPr>
              <a:t> </a:t>
            </a:r>
            <a:r>
              <a:rPr lang="fr-FR" sz="1200" kern="1200" dirty="0" err="1">
                <a:solidFill>
                  <a:schemeClr val="tx1"/>
                </a:solidFill>
                <a:effectLst/>
                <a:latin typeface="Arial" panose="020B0604020202020204" pitchFamily="34" charset="0"/>
                <a:ea typeface="+mn-ea"/>
                <a:cs typeface="+mn-cs"/>
              </a:rPr>
              <a:t>shear</a:t>
            </a:r>
            <a:r>
              <a:rPr lang="fr-FR" sz="1200" kern="1200" dirty="0">
                <a:solidFill>
                  <a:schemeClr val="tx1"/>
                </a:solidFill>
                <a:effectLst/>
                <a:latin typeface="Arial" panose="020B0604020202020204" pitchFamily="34" charset="0"/>
                <a:ea typeface="+mn-ea"/>
                <a:cs typeface="+mn-cs"/>
              </a:rPr>
              <a:t> stress</a:t>
            </a:r>
          </a:p>
          <a:p>
            <a:endParaRPr lang="fr-FR" dirty="0"/>
          </a:p>
          <a:p>
            <a:r>
              <a:rPr lang="fr-FR" dirty="0" err="1"/>
              <a:t>Since</a:t>
            </a:r>
            <a:r>
              <a:rPr lang="fr-FR" dirty="0"/>
              <a:t> river flow turbulence </a:t>
            </a:r>
            <a:r>
              <a:rPr lang="fr-FR" dirty="0" err="1"/>
              <a:t>is</a:t>
            </a:r>
            <a:r>
              <a:rPr lang="fr-FR" dirty="0"/>
              <a:t> </a:t>
            </a:r>
            <a:r>
              <a:rPr lang="fr-FR" dirty="0" err="1"/>
              <a:t>expected</a:t>
            </a:r>
            <a:r>
              <a:rPr lang="fr-FR" dirty="0"/>
              <a:t> to </a:t>
            </a:r>
            <a:r>
              <a:rPr lang="fr-FR" dirty="0" err="1"/>
              <a:t>preferentially</a:t>
            </a:r>
            <a:r>
              <a:rPr lang="fr-FR" dirty="0"/>
              <a:t> </a:t>
            </a:r>
            <a:r>
              <a:rPr lang="fr-FR" dirty="0" err="1"/>
              <a:t>generate</a:t>
            </a:r>
            <a:r>
              <a:rPr lang="fr-FR" dirty="0"/>
              <a:t> </a:t>
            </a:r>
            <a:r>
              <a:rPr lang="fr-FR" dirty="0" err="1"/>
              <a:t>ground</a:t>
            </a:r>
            <a:r>
              <a:rPr lang="fr-FR" dirty="0"/>
              <a:t> motion at </a:t>
            </a:r>
            <a:r>
              <a:rPr lang="fr-FR" dirty="0" err="1"/>
              <a:t>low</a:t>
            </a:r>
            <a:r>
              <a:rPr lang="fr-FR" dirty="0"/>
              <a:t> </a:t>
            </a:r>
            <a:r>
              <a:rPr lang="fr-FR" dirty="0" err="1"/>
              <a:t>frequencies</a:t>
            </a:r>
            <a:r>
              <a:rPr lang="fr-FR" dirty="0"/>
              <a:t> </a:t>
            </a:r>
            <a:r>
              <a:rPr lang="fr-FR" dirty="0" err="1"/>
              <a:t>compared</a:t>
            </a:r>
            <a:r>
              <a:rPr lang="fr-FR" dirty="0"/>
              <a:t> to </a:t>
            </a:r>
            <a:r>
              <a:rPr lang="fr-FR" dirty="0" err="1"/>
              <a:t>bedload</a:t>
            </a:r>
            <a:r>
              <a:rPr lang="fr-FR" dirty="0"/>
              <a:t> transport (</a:t>
            </a:r>
            <a:r>
              <a:rPr lang="fr-FR" dirty="0" err="1"/>
              <a:t>e.g</a:t>
            </a:r>
            <a:r>
              <a:rPr lang="fr-FR" dirty="0"/>
              <a:t>., </a:t>
            </a:r>
            <a:r>
              <a:rPr lang="fr-FR" dirty="0" err="1"/>
              <a:t>Burtin</a:t>
            </a:r>
            <a:r>
              <a:rPr lang="fr-FR" dirty="0"/>
              <a:t> et al., 2011; </a:t>
            </a:r>
            <a:r>
              <a:rPr lang="fr-FR" dirty="0" err="1"/>
              <a:t>Schmandt</a:t>
            </a:r>
            <a:r>
              <a:rPr lang="fr-FR" dirty="0"/>
              <a:t> et al., 2013; Gimbert et al., 2014), the </a:t>
            </a:r>
            <a:r>
              <a:rPr lang="fr-FR" dirty="0" err="1"/>
              <a:t>relationships</a:t>
            </a:r>
            <a:r>
              <a:rPr lang="fr-FR" dirty="0"/>
              <a:t> </a:t>
            </a:r>
            <a:r>
              <a:rPr lang="fr-FR" dirty="0" err="1"/>
              <a:t>between</a:t>
            </a:r>
            <a:r>
              <a:rPr lang="fr-FR" dirty="0"/>
              <a:t> </a:t>
            </a:r>
            <a:r>
              <a:rPr lang="fr-FR" dirty="0" err="1"/>
              <a:t>seismic</a:t>
            </a:r>
            <a:r>
              <a:rPr lang="fr-FR" dirty="0"/>
              <a:t> power at </a:t>
            </a:r>
            <a:r>
              <a:rPr lang="fr-FR" dirty="0" err="1"/>
              <a:t>low</a:t>
            </a:r>
            <a:r>
              <a:rPr lang="fr-FR" dirty="0"/>
              <a:t> versus high </a:t>
            </a:r>
            <a:r>
              <a:rPr lang="fr-FR" dirty="0" err="1"/>
              <a:t>frequencies</a:t>
            </a:r>
            <a:r>
              <a:rPr lang="fr-FR" dirty="0"/>
              <a:t> </a:t>
            </a:r>
            <a:r>
              <a:rPr lang="fr-FR" dirty="0" err="1"/>
              <a:t>can</a:t>
            </a:r>
            <a:r>
              <a:rPr lang="fr-FR" dirty="0"/>
              <a:t> tell us </a:t>
            </a:r>
            <a:r>
              <a:rPr lang="fr-FR" dirty="0" err="1"/>
              <a:t>whether</a:t>
            </a:r>
            <a:r>
              <a:rPr lang="fr-FR" dirty="0"/>
              <a:t> </a:t>
            </a:r>
            <a:r>
              <a:rPr lang="fr-FR" dirty="0" err="1"/>
              <a:t>our</a:t>
            </a:r>
            <a:r>
              <a:rPr lang="fr-FR" dirty="0"/>
              <a:t> observations </a:t>
            </a:r>
            <a:r>
              <a:rPr lang="fr-FR" dirty="0" err="1"/>
              <a:t>may</a:t>
            </a:r>
            <a:r>
              <a:rPr lang="fr-FR" dirty="0"/>
              <a:t> </a:t>
            </a:r>
            <a:r>
              <a:rPr lang="fr-FR" dirty="0" err="1"/>
              <a:t>be</a:t>
            </a:r>
            <a:r>
              <a:rPr lang="fr-FR" dirty="0"/>
              <a:t> sensitive to </a:t>
            </a:r>
            <a:r>
              <a:rPr lang="fr-FR" dirty="0" err="1"/>
              <a:t>bedload</a:t>
            </a:r>
            <a:r>
              <a:rPr lang="fr-FR" dirty="0"/>
              <a:t> transport (</a:t>
            </a:r>
            <a:r>
              <a:rPr lang="fr-FR" dirty="0" err="1"/>
              <a:t>Bakker</a:t>
            </a:r>
            <a:r>
              <a:rPr lang="fr-FR" dirty="0"/>
              <a:t> et al., 2020)</a:t>
            </a:r>
          </a:p>
          <a:p>
            <a:endParaRPr lang="fr-FR" dirty="0"/>
          </a:p>
          <a:p>
            <a:r>
              <a:rPr lang="fr-FR" dirty="0" err="1"/>
              <a:t>Similar</a:t>
            </a:r>
            <a:r>
              <a:rPr lang="fr-FR" dirty="0"/>
              <a:t> </a:t>
            </a:r>
            <a:r>
              <a:rPr lang="fr-FR" dirty="0" err="1"/>
              <a:t>peaks</a:t>
            </a:r>
            <a:r>
              <a:rPr lang="fr-FR" dirty="0"/>
              <a:t> in </a:t>
            </a:r>
            <a:r>
              <a:rPr lang="fr-FR" dirty="0" err="1"/>
              <a:t>seismic</a:t>
            </a:r>
            <a:r>
              <a:rPr lang="fr-FR" dirty="0"/>
              <a:t> power </a:t>
            </a:r>
            <a:r>
              <a:rPr lang="fr-FR" dirty="0" err="1"/>
              <a:t>generated</a:t>
            </a:r>
            <a:r>
              <a:rPr lang="fr-FR" dirty="0"/>
              <a:t> by flood </a:t>
            </a:r>
            <a:r>
              <a:rPr lang="fr-FR" dirty="0" err="1"/>
              <a:t>waves</a:t>
            </a:r>
            <a:r>
              <a:rPr lang="fr-FR" dirty="0"/>
              <a:t> </a:t>
            </a:r>
            <a:r>
              <a:rPr lang="fr-FR" dirty="0" err="1"/>
              <a:t>were</a:t>
            </a:r>
            <a:r>
              <a:rPr lang="fr-FR" dirty="0"/>
              <a:t> </a:t>
            </a:r>
            <a:r>
              <a:rPr lang="fr-FR" dirty="0" err="1"/>
              <a:t>observed</a:t>
            </a:r>
            <a:r>
              <a:rPr lang="fr-FR" dirty="0"/>
              <a:t> </a:t>
            </a:r>
            <a:r>
              <a:rPr lang="fr-FR" dirty="0" err="1"/>
              <a:t>during</a:t>
            </a:r>
            <a:r>
              <a:rPr lang="fr-FR" dirty="0"/>
              <a:t> glacial </a:t>
            </a:r>
            <a:r>
              <a:rPr lang="fr-FR" dirty="0" err="1"/>
              <a:t>lake</a:t>
            </a:r>
            <a:r>
              <a:rPr lang="fr-FR" dirty="0"/>
              <a:t> </a:t>
            </a:r>
            <a:r>
              <a:rPr lang="fr-FR" dirty="0" err="1"/>
              <a:t>outburst</a:t>
            </a:r>
            <a:r>
              <a:rPr lang="fr-FR" dirty="0"/>
              <a:t> </a:t>
            </a:r>
            <a:r>
              <a:rPr lang="fr-FR" dirty="0" err="1"/>
              <a:t>floods</a:t>
            </a:r>
            <a:r>
              <a:rPr lang="fr-FR" dirty="0"/>
              <a:t> in the </a:t>
            </a:r>
            <a:r>
              <a:rPr lang="fr-FR" dirty="0" err="1"/>
              <a:t>Himalayas</a:t>
            </a:r>
            <a:r>
              <a:rPr lang="fr-FR" dirty="0"/>
              <a:t> by Cook et al. (2018) and </a:t>
            </a:r>
            <a:r>
              <a:rPr lang="fr-FR" dirty="0" err="1"/>
              <a:t>Maurer</a:t>
            </a:r>
            <a:r>
              <a:rPr lang="fr-FR" dirty="0"/>
              <a:t> et al. (2020). </a:t>
            </a:r>
            <a:r>
              <a:rPr lang="fr-FR" dirty="0" err="1"/>
              <a:t>These</a:t>
            </a:r>
            <a:r>
              <a:rPr lang="fr-FR" dirty="0"/>
              <a:t> </a:t>
            </a:r>
            <a:r>
              <a:rPr lang="fr-FR" dirty="0" err="1"/>
              <a:t>peaks</a:t>
            </a:r>
            <a:r>
              <a:rPr lang="fr-FR" dirty="0"/>
              <a:t> </a:t>
            </a:r>
            <a:r>
              <a:rPr lang="fr-FR" dirty="0" err="1"/>
              <a:t>may</a:t>
            </a:r>
            <a:r>
              <a:rPr lang="fr-FR" dirty="0"/>
              <a:t> </a:t>
            </a:r>
            <a:r>
              <a:rPr lang="fr-FR" dirty="0" err="1"/>
              <a:t>share</a:t>
            </a:r>
            <a:r>
              <a:rPr lang="fr-FR" dirty="0"/>
              <a:t> </a:t>
            </a:r>
            <a:r>
              <a:rPr lang="fr-FR" dirty="0" err="1"/>
              <a:t>similar</a:t>
            </a:r>
            <a:r>
              <a:rPr lang="fr-FR" dirty="0"/>
              <a:t> </a:t>
            </a:r>
            <a:r>
              <a:rPr lang="fr-FR" dirty="0" err="1"/>
              <a:t>characteristics</a:t>
            </a:r>
            <a:r>
              <a:rPr lang="fr-FR" dirty="0"/>
              <a:t> to </a:t>
            </a:r>
            <a:r>
              <a:rPr lang="fr-FR" dirty="0" err="1"/>
              <a:t>sediment</a:t>
            </a:r>
            <a:r>
              <a:rPr lang="fr-FR" dirty="0"/>
              <a:t> pulses </a:t>
            </a:r>
            <a:r>
              <a:rPr lang="fr-FR" dirty="0" err="1"/>
              <a:t>reproduced</a:t>
            </a:r>
            <a:r>
              <a:rPr lang="fr-FR" dirty="0"/>
              <a:t> </a:t>
            </a:r>
            <a:r>
              <a:rPr lang="fr-FR" dirty="0" err="1"/>
              <a:t>experimentally</a:t>
            </a:r>
            <a:r>
              <a:rPr lang="fr-FR" dirty="0"/>
              <a:t> by </a:t>
            </a:r>
            <a:r>
              <a:rPr lang="fr-FR" dirty="0" err="1"/>
              <a:t>Piantini</a:t>
            </a:r>
            <a:r>
              <a:rPr lang="fr-FR" dirty="0"/>
              <a:t> et al. (2021) 190 in a </a:t>
            </a:r>
            <a:r>
              <a:rPr lang="fr-FR" dirty="0" err="1"/>
              <a:t>torrential</a:t>
            </a:r>
            <a:r>
              <a:rPr lang="fr-FR" dirty="0"/>
              <a:t> river setting as </a:t>
            </a:r>
            <a:r>
              <a:rPr lang="fr-FR" dirty="0" err="1"/>
              <a:t>investigated</a:t>
            </a:r>
            <a:r>
              <a:rPr lang="fr-FR" dirty="0"/>
              <a:t> </a:t>
            </a:r>
            <a:r>
              <a:rPr lang="fr-FR" dirty="0" err="1"/>
              <a:t>here</a:t>
            </a:r>
            <a:endParaRPr lang="fr-FR" dirty="0"/>
          </a:p>
          <a:p>
            <a:endParaRPr lang="fr-FR" dirty="0"/>
          </a:p>
          <a:p>
            <a:r>
              <a:rPr lang="fr-FR" dirty="0"/>
              <a:t>The absence of the </a:t>
            </a:r>
            <a:r>
              <a:rPr lang="fr-FR" dirty="0" err="1"/>
              <a:t>two</a:t>
            </a:r>
            <a:r>
              <a:rPr lang="fr-FR" dirty="0"/>
              <a:t> main maxima on the TURF station </a:t>
            </a:r>
            <a:r>
              <a:rPr lang="fr-FR" dirty="0" err="1"/>
              <a:t>can</a:t>
            </a:r>
            <a:r>
              <a:rPr lang="fr-FR" dirty="0"/>
              <a:t> </a:t>
            </a:r>
            <a:r>
              <a:rPr lang="fr-FR" dirty="0" err="1"/>
              <a:t>be</a:t>
            </a:r>
            <a:r>
              <a:rPr lang="fr-FR" dirty="0"/>
              <a:t> </a:t>
            </a:r>
            <a:r>
              <a:rPr lang="fr-FR" dirty="0" err="1"/>
              <a:t>related</a:t>
            </a:r>
            <a:r>
              <a:rPr lang="fr-FR" dirty="0"/>
              <a:t> to a </a:t>
            </a:r>
            <a:r>
              <a:rPr lang="fr-FR" dirty="0" err="1"/>
              <a:t>lack</a:t>
            </a:r>
            <a:r>
              <a:rPr lang="fr-FR" dirty="0"/>
              <a:t> of </a:t>
            </a:r>
            <a:r>
              <a:rPr lang="fr-FR" dirty="0" err="1"/>
              <a:t>sensitivity</a:t>
            </a:r>
            <a:r>
              <a:rPr lang="fr-FR" dirty="0"/>
              <a:t> of </a:t>
            </a:r>
            <a:r>
              <a:rPr lang="fr-FR" dirty="0" err="1"/>
              <a:t>this</a:t>
            </a:r>
            <a:r>
              <a:rPr lang="fr-FR" dirty="0"/>
              <a:t> station to the </a:t>
            </a:r>
            <a:r>
              <a:rPr lang="fr-FR" dirty="0" err="1"/>
              <a:t>bedload</a:t>
            </a:r>
            <a:r>
              <a:rPr lang="fr-FR" dirty="0"/>
              <a:t> transport due to </a:t>
            </a:r>
            <a:r>
              <a:rPr lang="fr-FR" dirty="0" err="1"/>
              <a:t>its</a:t>
            </a:r>
            <a:r>
              <a:rPr lang="fr-FR" dirty="0"/>
              <a:t> large distance </a:t>
            </a:r>
            <a:r>
              <a:rPr lang="fr-FR" dirty="0" err="1"/>
              <a:t>from</a:t>
            </a:r>
            <a:r>
              <a:rPr lang="fr-FR" dirty="0"/>
              <a:t> the river (∼6 km). </a:t>
            </a:r>
            <a:r>
              <a:rPr lang="fr-FR" dirty="0" err="1"/>
              <a:t>Farther</a:t>
            </a:r>
            <a:r>
              <a:rPr lang="fr-FR" dirty="0"/>
              <a:t> distance </a:t>
            </a:r>
            <a:r>
              <a:rPr lang="fr-FR" dirty="0" err="1"/>
              <a:t>means</a:t>
            </a:r>
            <a:r>
              <a:rPr lang="fr-FR" dirty="0"/>
              <a:t> </a:t>
            </a:r>
            <a:r>
              <a:rPr lang="fr-FR" dirty="0" err="1"/>
              <a:t>stronger</a:t>
            </a:r>
            <a:r>
              <a:rPr lang="fr-FR" dirty="0"/>
              <a:t> </a:t>
            </a:r>
            <a:r>
              <a:rPr lang="fr-FR" dirty="0" err="1"/>
              <a:t>geometrical</a:t>
            </a:r>
            <a:r>
              <a:rPr lang="fr-FR" dirty="0"/>
              <a:t> </a:t>
            </a:r>
            <a:r>
              <a:rPr lang="fr-FR" dirty="0" err="1"/>
              <a:t>attenuation</a:t>
            </a:r>
            <a:r>
              <a:rPr lang="fr-FR" dirty="0"/>
              <a:t> at </a:t>
            </a:r>
            <a:r>
              <a:rPr lang="fr-FR" dirty="0" err="1"/>
              <a:t>higher</a:t>
            </a:r>
            <a:r>
              <a:rPr lang="fr-FR" dirty="0"/>
              <a:t> </a:t>
            </a:r>
            <a:r>
              <a:rPr lang="fr-FR" dirty="0" err="1"/>
              <a:t>frequencies</a:t>
            </a:r>
            <a:r>
              <a:rPr lang="fr-FR" dirty="0"/>
              <a:t> versus </a:t>
            </a:r>
            <a:r>
              <a:rPr lang="fr-FR" dirty="0" err="1"/>
              <a:t>lower</a:t>
            </a:r>
            <a:r>
              <a:rPr lang="fr-FR" dirty="0"/>
              <a:t> </a:t>
            </a:r>
            <a:r>
              <a:rPr lang="fr-FR" dirty="0" err="1"/>
              <a:t>frequencies</a:t>
            </a:r>
            <a:r>
              <a:rPr lang="fr-FR" dirty="0"/>
              <a:t>, and </a:t>
            </a:r>
            <a:r>
              <a:rPr lang="fr-FR" dirty="0" err="1"/>
              <a:t>thus</a:t>
            </a:r>
            <a:r>
              <a:rPr lang="fr-FR" dirty="0"/>
              <a:t> </a:t>
            </a:r>
            <a:r>
              <a:rPr lang="fr-FR" dirty="0" err="1"/>
              <a:t>lower</a:t>
            </a:r>
            <a:r>
              <a:rPr lang="fr-FR" dirty="0"/>
              <a:t> </a:t>
            </a:r>
            <a:r>
              <a:rPr lang="fr-FR" dirty="0" err="1"/>
              <a:t>sensitivity</a:t>
            </a:r>
            <a:r>
              <a:rPr lang="fr-FR" dirty="0"/>
              <a:t> to </a:t>
            </a:r>
            <a:r>
              <a:rPr lang="fr-FR" dirty="0" err="1"/>
              <a:t>bedload</a:t>
            </a:r>
            <a:r>
              <a:rPr lang="fr-FR" dirty="0"/>
              <a:t> </a:t>
            </a:r>
            <a:r>
              <a:rPr lang="fr-FR" dirty="0" err="1"/>
              <a:t>compared</a:t>
            </a:r>
            <a:r>
              <a:rPr lang="fr-FR" dirty="0"/>
              <a:t> to water flow (Gimbert et al., 2014).</a:t>
            </a:r>
          </a:p>
          <a:p>
            <a:endParaRPr lang="fr-FR" dirty="0"/>
          </a:p>
          <a:p>
            <a:r>
              <a:rPr lang="fr-FR" dirty="0" err="1"/>
              <a:t>Finally</a:t>
            </a:r>
            <a:r>
              <a:rPr lang="fr-FR" dirty="0"/>
              <a:t>, </a:t>
            </a: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short </a:t>
            </a:r>
            <a:r>
              <a:rPr lang="fr-FR" dirty="0" err="1"/>
              <a:t>lived</a:t>
            </a:r>
            <a:r>
              <a:rPr lang="fr-FR" dirty="0"/>
              <a:t> </a:t>
            </a:r>
            <a:r>
              <a:rPr lang="fr-FR" dirty="0" err="1"/>
              <a:t>peaks</a:t>
            </a:r>
            <a:r>
              <a:rPr lang="fr-FR" dirty="0"/>
              <a:t> to a </a:t>
            </a:r>
            <a:r>
              <a:rPr lang="fr-FR" dirty="0" err="1"/>
              <a:t>much</a:t>
            </a:r>
            <a:r>
              <a:rPr lang="fr-FR" dirty="0"/>
              <a:t> more spread distribution of power </a:t>
            </a:r>
            <a:r>
              <a:rPr lang="fr-FR" dirty="0" err="1"/>
              <a:t>through</a:t>
            </a:r>
            <a:r>
              <a:rPr lang="fr-FR" dirty="0"/>
              <a:t> time. This </a:t>
            </a:r>
            <a:r>
              <a:rPr lang="fr-FR" dirty="0" err="1"/>
              <a:t>could</a:t>
            </a:r>
            <a:r>
              <a:rPr lang="fr-FR" dirty="0"/>
              <a:t> </a:t>
            </a:r>
            <a:r>
              <a:rPr lang="fr-FR" dirty="0" err="1"/>
              <a:t>be</a:t>
            </a:r>
            <a:r>
              <a:rPr lang="fr-FR" dirty="0"/>
              <a:t> </a:t>
            </a:r>
            <a:r>
              <a:rPr lang="fr-FR" dirty="0" err="1"/>
              <a:t>potentially</a:t>
            </a:r>
            <a:r>
              <a:rPr lang="fr-FR" dirty="0"/>
              <a:t> </a:t>
            </a:r>
            <a:r>
              <a:rPr lang="fr-FR" dirty="0" err="1"/>
              <a:t>related</a:t>
            </a:r>
            <a:r>
              <a:rPr lang="fr-FR" dirty="0"/>
              <a:t> to </a:t>
            </a:r>
            <a:r>
              <a:rPr lang="fr-FR" dirty="0" err="1"/>
              <a:t>different</a:t>
            </a:r>
            <a:r>
              <a:rPr lang="fr-FR" dirty="0"/>
              <a:t> </a:t>
            </a:r>
            <a:r>
              <a:rPr lang="fr-FR" dirty="0" err="1"/>
              <a:t>dynamics</a:t>
            </a:r>
            <a:r>
              <a:rPr lang="fr-FR" dirty="0"/>
              <a:t> of the first </a:t>
            </a:r>
            <a:r>
              <a:rPr lang="fr-FR" dirty="0" err="1"/>
              <a:t>two</a:t>
            </a:r>
            <a:r>
              <a:rPr lang="fr-FR" dirty="0"/>
              <a:t> maxima (</a:t>
            </a:r>
            <a:r>
              <a:rPr lang="fr-FR" dirty="0" err="1"/>
              <a:t>associated</a:t>
            </a:r>
            <a:r>
              <a:rPr lang="fr-FR" dirty="0"/>
              <a:t> </a:t>
            </a:r>
            <a:r>
              <a:rPr lang="fr-FR" dirty="0" err="1"/>
              <a:t>with</a:t>
            </a:r>
            <a:r>
              <a:rPr lang="fr-FR" dirty="0"/>
              <a:t> </a:t>
            </a:r>
            <a:r>
              <a:rPr lang="fr-FR" dirty="0" err="1"/>
              <a:t>two</a:t>
            </a:r>
            <a:r>
              <a:rPr lang="fr-FR" dirty="0"/>
              <a:t> </a:t>
            </a:r>
            <a:r>
              <a:rPr lang="fr-FR" dirty="0" err="1"/>
              <a:t>fast</a:t>
            </a:r>
            <a:r>
              <a:rPr lang="fr-FR" dirty="0"/>
              <a:t> </a:t>
            </a:r>
            <a:r>
              <a:rPr lang="fr-FR" dirty="0" err="1"/>
              <a:t>propagating</a:t>
            </a:r>
            <a:r>
              <a:rPr lang="fr-FR" dirty="0"/>
              <a:t> flood </a:t>
            </a:r>
            <a:r>
              <a:rPr lang="fr-FR" dirty="0" err="1"/>
              <a:t>waves</a:t>
            </a:r>
            <a:r>
              <a:rPr lang="fr-FR" dirty="0"/>
              <a:t>/</a:t>
            </a:r>
            <a:r>
              <a:rPr lang="fr-FR" dirty="0" err="1"/>
              <a:t>sediment</a:t>
            </a:r>
            <a:r>
              <a:rPr lang="fr-FR" dirty="0"/>
              <a:t> pulses </a:t>
            </a:r>
            <a:r>
              <a:rPr lang="fr-FR" dirty="0" err="1"/>
              <a:t>causing</a:t>
            </a:r>
            <a:r>
              <a:rPr lang="fr-FR" dirty="0"/>
              <a:t> a </a:t>
            </a:r>
            <a:r>
              <a:rPr lang="fr-FR" dirty="0" err="1"/>
              <a:t>sudden</a:t>
            </a:r>
            <a:r>
              <a:rPr lang="fr-FR" dirty="0"/>
              <a:t> </a:t>
            </a:r>
            <a:r>
              <a:rPr lang="fr-FR" dirty="0" err="1"/>
              <a:t>raise</a:t>
            </a:r>
            <a:r>
              <a:rPr lang="fr-FR" dirty="0"/>
              <a:t> in </a:t>
            </a:r>
            <a:r>
              <a:rPr lang="fr-FR" dirty="0" err="1"/>
              <a:t>seismic</a:t>
            </a:r>
            <a:r>
              <a:rPr lang="fr-FR" dirty="0"/>
              <a:t> power) and a progressive </a:t>
            </a:r>
            <a:r>
              <a:rPr lang="fr-FR" dirty="0" err="1"/>
              <a:t>increase</a:t>
            </a:r>
            <a:r>
              <a:rPr lang="fr-FR" dirty="0"/>
              <a:t> in the </a:t>
            </a:r>
            <a:r>
              <a:rPr lang="fr-FR" dirty="0" err="1"/>
              <a:t>seismic</a:t>
            </a:r>
            <a:r>
              <a:rPr lang="fr-FR" dirty="0"/>
              <a:t> power </a:t>
            </a:r>
            <a:r>
              <a:rPr lang="fr-FR" dirty="0" err="1"/>
              <a:t>associated</a:t>
            </a:r>
            <a:r>
              <a:rPr lang="fr-FR" dirty="0"/>
              <a:t> 200 </a:t>
            </a:r>
            <a:r>
              <a:rPr lang="fr-FR" dirty="0" err="1"/>
              <a:t>with</a:t>
            </a:r>
            <a:r>
              <a:rPr lang="fr-FR" dirty="0"/>
              <a:t> a progressive </a:t>
            </a:r>
            <a:r>
              <a:rPr lang="fr-FR" dirty="0" err="1"/>
              <a:t>increase</a:t>
            </a:r>
            <a:r>
              <a:rPr lang="fr-FR" dirty="0"/>
              <a:t> in the maximum flow</a:t>
            </a:r>
          </a:p>
          <a:p>
            <a:endParaRPr lang="fr-FR" dirty="0"/>
          </a:p>
          <a:p>
            <a:endParaRPr lang="fr-FR" dirty="0"/>
          </a:p>
          <a:p>
            <a:r>
              <a:rPr lang="fr-FR" sz="1200" b="0" i="0" kern="1200" dirty="0">
                <a:solidFill>
                  <a:schemeClr val="tx1"/>
                </a:solidFill>
                <a:effectLst/>
                <a:latin typeface="Arial" panose="020B0604020202020204" pitchFamily="34" charset="0"/>
                <a:ea typeface="+mn-ea"/>
                <a:cs typeface="+mn-cs"/>
              </a:rPr>
              <a:t>In the </a:t>
            </a:r>
            <a:r>
              <a:rPr lang="fr-FR" sz="1200" b="0" i="0" kern="1200" dirty="0" err="1">
                <a:solidFill>
                  <a:schemeClr val="tx1"/>
                </a:solidFill>
                <a:effectLst/>
                <a:latin typeface="Arial" panose="020B0604020202020204" pitchFamily="34" charset="0"/>
                <a:ea typeface="+mn-ea"/>
                <a:cs typeface="+mn-cs"/>
              </a:rPr>
              <a:t>upper</a:t>
            </a:r>
            <a:r>
              <a:rPr lang="fr-FR" sz="1200" b="0" i="0" kern="1200" dirty="0">
                <a:solidFill>
                  <a:schemeClr val="tx1"/>
                </a:solidFill>
                <a:effectLst/>
                <a:latin typeface="Arial" panose="020B0604020202020204" pitchFamily="34" charset="0"/>
                <a:ea typeface="+mn-ea"/>
                <a:cs typeface="+mn-cs"/>
              </a:rPr>
              <a:t> part of </a:t>
            </a:r>
            <a:r>
              <a:rPr lang="fr-FR" sz="1200" b="0" i="0" kern="1200" dirty="0" err="1">
                <a:solidFill>
                  <a:schemeClr val="tx1"/>
                </a:solidFill>
                <a:effectLst/>
                <a:latin typeface="Arial" panose="020B0604020202020204" pitchFamily="34" charset="0"/>
                <a:ea typeface="+mn-ea"/>
                <a:cs typeface="+mn-cs"/>
              </a:rPr>
              <a:t>mountain</a:t>
            </a:r>
            <a:r>
              <a:rPr lang="fr-FR" sz="1200" b="0" i="0" kern="1200" dirty="0">
                <a:solidFill>
                  <a:schemeClr val="tx1"/>
                </a:solidFill>
                <a:effectLst/>
                <a:latin typeface="Arial" panose="020B0604020202020204" pitchFamily="34" charset="0"/>
                <a:ea typeface="+mn-ea"/>
                <a:cs typeface="+mn-cs"/>
              </a:rPr>
              <a:t> river </a:t>
            </a:r>
            <a:r>
              <a:rPr lang="fr-FR" sz="1200" b="0" i="0" kern="1200" dirty="0" err="1">
                <a:solidFill>
                  <a:schemeClr val="tx1"/>
                </a:solidFill>
                <a:effectLst/>
                <a:latin typeface="Arial" panose="020B0604020202020204" pitchFamily="34" charset="0"/>
                <a:ea typeface="+mn-ea"/>
                <a:cs typeface="+mn-cs"/>
              </a:rPr>
              <a:t>catchments</a:t>
            </a:r>
            <a:r>
              <a:rPr lang="fr-FR" sz="1200" b="0" i="0" kern="1200" dirty="0">
                <a:solidFill>
                  <a:schemeClr val="tx1"/>
                </a:solidFill>
                <a:effectLst/>
                <a:latin typeface="Arial" panose="020B0604020202020204" pitchFamily="34" charset="0"/>
                <a:ea typeface="+mn-ea"/>
                <a:cs typeface="+mn-cs"/>
              </a:rPr>
              <a:t>, large </a:t>
            </a:r>
            <a:r>
              <a:rPr lang="fr-FR" sz="1200" b="0" i="0" kern="1200" dirty="0" err="1">
                <a:solidFill>
                  <a:schemeClr val="tx1"/>
                </a:solidFill>
                <a:effectLst/>
                <a:latin typeface="Arial" panose="020B0604020202020204" pitchFamily="34" charset="0"/>
                <a:ea typeface="+mn-ea"/>
                <a:cs typeface="+mn-cs"/>
              </a:rPr>
              <a:t>amounts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loose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debris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produced</a:t>
            </a:r>
            <a:r>
              <a:rPr lang="fr-FR" sz="1200" b="0" i="0" kern="1200" dirty="0">
                <a:solidFill>
                  <a:schemeClr val="tx1"/>
                </a:solidFill>
                <a:effectLst/>
                <a:latin typeface="Arial" panose="020B0604020202020204" pitchFamily="34" charset="0"/>
                <a:ea typeface="+mn-ea"/>
                <a:cs typeface="+mn-cs"/>
              </a:rPr>
              <a:t> by mass </a:t>
            </a:r>
            <a:r>
              <a:rPr lang="fr-FR" sz="1200" b="0" i="0" kern="1200" dirty="0" err="1">
                <a:solidFill>
                  <a:schemeClr val="tx1"/>
                </a:solidFill>
                <a:effectLst/>
                <a:latin typeface="Arial" panose="020B0604020202020204" pitchFamily="34" charset="0"/>
                <a:ea typeface="+mn-ea"/>
                <a:cs typeface="+mn-cs"/>
              </a:rPr>
              <a:t>wasting</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can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accumulate</a:t>
            </a:r>
            <a:r>
              <a:rPr lang="fr-FR" sz="1200" b="0" i="0" kern="1200" dirty="0">
                <a:solidFill>
                  <a:schemeClr val="tx1"/>
                </a:solidFill>
                <a:effectLst/>
                <a:latin typeface="Arial" panose="020B0604020202020204" pitchFamily="34" charset="0"/>
                <a:ea typeface="+mn-ea"/>
                <a:cs typeface="+mn-cs"/>
              </a:rPr>
              <a:t> at the base of </a:t>
            </a:r>
            <a:r>
              <a:rPr lang="fr-FR" sz="1200" b="0" i="0" kern="1200" dirty="0" err="1">
                <a:solidFill>
                  <a:schemeClr val="tx1"/>
                </a:solidFill>
                <a:effectLst/>
                <a:latin typeface="Arial" panose="020B0604020202020204" pitchFamily="34" charset="0"/>
                <a:ea typeface="+mn-ea"/>
                <a:cs typeface="+mn-cs"/>
              </a:rPr>
              <a:t>slopes</a:t>
            </a:r>
            <a:r>
              <a:rPr lang="fr-FR" sz="1200" b="0" i="0" kern="1200" dirty="0">
                <a:solidFill>
                  <a:schemeClr val="tx1"/>
                </a:solidFill>
                <a:effectLst/>
                <a:latin typeface="Arial" panose="020B0604020202020204" pitchFamily="34" charset="0"/>
                <a:ea typeface="+mn-ea"/>
                <a:cs typeface="+mn-cs"/>
              </a:rPr>
              <a:t> and </a:t>
            </a:r>
            <a:r>
              <a:rPr lang="fr-FR" sz="1200" b="0" i="0" kern="1200" dirty="0" err="1">
                <a:solidFill>
                  <a:schemeClr val="tx1"/>
                </a:solidFill>
                <a:effectLst/>
                <a:latin typeface="Arial" panose="020B0604020202020204" pitchFamily="34" charset="0"/>
                <a:ea typeface="+mn-ea"/>
                <a:cs typeface="+mn-cs"/>
              </a:rPr>
              <a:t>cliffs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Sudden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destabilizations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deposits</a:t>
            </a:r>
            <a:r>
              <a:rPr lang="fr-FR" sz="1200" b="0" i="0" kern="1200" dirty="0">
                <a:solidFill>
                  <a:schemeClr val="tx1"/>
                </a:solidFill>
                <a:effectLst/>
                <a:latin typeface="Arial" panose="020B0604020202020204" pitchFamily="34" charset="0"/>
                <a:ea typeface="+mn-ea"/>
                <a:cs typeface="+mn-cs"/>
              </a:rPr>
              <a:t> are </a:t>
            </a:r>
            <a:r>
              <a:rPr lang="fr-FR" sz="1200" b="0" i="0" kern="1200" dirty="0" err="1">
                <a:solidFill>
                  <a:schemeClr val="tx1"/>
                </a:solidFill>
                <a:effectLst/>
                <a:latin typeface="Arial" panose="020B0604020202020204" pitchFamily="34" charset="0"/>
                <a:ea typeface="+mn-ea"/>
                <a:cs typeface="+mn-cs"/>
              </a:rPr>
              <a:t>thought</a:t>
            </a:r>
            <a:r>
              <a:rPr lang="fr-FR" sz="1200" b="0" i="0" kern="1200" dirty="0">
                <a:solidFill>
                  <a:schemeClr val="tx1"/>
                </a:solidFill>
                <a:effectLst/>
                <a:latin typeface="Arial" panose="020B0604020202020204" pitchFamily="34" charset="0"/>
                <a:ea typeface="+mn-ea"/>
                <a:cs typeface="+mn-cs"/>
              </a:rPr>
              <a:t> to trigger </a:t>
            </a:r>
            <a:r>
              <a:rPr lang="fr-FR" sz="1200" b="0" i="0" kern="1200" dirty="0" err="1">
                <a:solidFill>
                  <a:schemeClr val="tx1"/>
                </a:solidFill>
                <a:effectLst/>
                <a:latin typeface="Arial" panose="020B0604020202020204" pitchFamily="34" charset="0"/>
                <a:ea typeface="+mn-ea"/>
                <a:cs typeface="+mn-cs"/>
              </a:rPr>
              <a:t>energetic</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may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travel</a:t>
            </a:r>
            <a:r>
              <a:rPr lang="fr-FR" sz="1200" b="0" i="0" kern="1200" dirty="0">
                <a:solidFill>
                  <a:schemeClr val="tx1"/>
                </a:solidFill>
                <a:effectLst/>
                <a:latin typeface="Arial" panose="020B0604020202020204" pitchFamily="34" charset="0"/>
                <a:ea typeface="+mn-ea"/>
                <a:cs typeface="+mn-cs"/>
              </a:rPr>
              <a:t> in </a:t>
            </a:r>
            <a:r>
              <a:rPr lang="fr-FR" sz="1200" b="0" i="0" kern="1200" dirty="0" err="1">
                <a:solidFill>
                  <a:schemeClr val="tx1"/>
                </a:solidFill>
                <a:effectLst/>
                <a:latin typeface="Arial" panose="020B0604020202020204" pitchFamily="34" charset="0"/>
                <a:ea typeface="+mn-ea"/>
                <a:cs typeface="+mn-cs"/>
              </a:rPr>
              <a:t>downstream</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rivers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little</a:t>
            </a:r>
            <a:r>
              <a:rPr lang="fr-FR" sz="1200" b="0" i="0" kern="1200" dirty="0">
                <a:solidFill>
                  <a:schemeClr val="tx1"/>
                </a:solidFill>
                <a:effectLst/>
                <a:latin typeface="Arial" panose="020B0604020202020204" pitchFamily="34" charset="0"/>
                <a:ea typeface="+mn-ea"/>
                <a:cs typeface="+mn-cs"/>
              </a:rPr>
              <a:t> exchange </a:t>
            </a:r>
            <a:r>
              <a:rPr lang="fr-FR" sz="1200" b="0" i="0" kern="1200" dirty="0" err="1">
                <a:solidFill>
                  <a:schemeClr val="tx1"/>
                </a:solidFill>
                <a:effectLst/>
                <a:latin typeface="Arial" panose="020B0604020202020204" pitchFamily="34" charset="0"/>
                <a:ea typeface="+mn-ea"/>
                <a:cs typeface="+mn-cs"/>
              </a:rPr>
              <a:t>with</a:t>
            </a:r>
            <a:r>
              <a:rPr lang="fr-FR" sz="1200" b="0" i="0" kern="1200" dirty="0">
                <a:solidFill>
                  <a:schemeClr val="tx1"/>
                </a:solidFill>
                <a:effectLst/>
                <a:latin typeface="Arial" panose="020B0604020202020204" pitchFamily="34" charset="0"/>
                <a:ea typeface="+mn-ea"/>
                <a:cs typeface="+mn-cs"/>
              </a:rPr>
              <a:t> the local </a:t>
            </a:r>
            <a:r>
              <a:rPr lang="fr-FR" sz="1200" b="0" i="0" kern="1200" dirty="0" err="1">
                <a:solidFill>
                  <a:schemeClr val="tx1"/>
                </a:solidFill>
                <a:effectLst/>
                <a:latin typeface="Arial" panose="020B0604020202020204" pitchFamily="34" charset="0"/>
                <a:ea typeface="+mn-ea"/>
                <a:cs typeface="+mn-cs"/>
              </a:rPr>
              <a:t>bed</a:t>
            </a:r>
            <a:r>
              <a:rPr lang="fr-FR" sz="1200" b="0" i="0" kern="1200" dirty="0">
                <a:solidFill>
                  <a:schemeClr val="tx1"/>
                </a:solidFill>
                <a:effectLst/>
                <a:latin typeface="Arial" panose="020B0604020202020204" pitchFamily="34" charset="0"/>
                <a:ea typeface="+mn-ea"/>
                <a:cs typeface="+mn-cs"/>
              </a:rPr>
              <a:t>. The </a:t>
            </a:r>
            <a:r>
              <a:rPr lang="fr-FR" sz="1200" b="0" i="0" kern="1200" dirty="0" err="1">
                <a:solidFill>
                  <a:schemeClr val="tx1"/>
                </a:solidFill>
                <a:effectLst/>
                <a:latin typeface="Arial" panose="020B0604020202020204" pitchFamily="34" charset="0"/>
                <a:ea typeface="+mn-ea"/>
                <a:cs typeface="+mn-cs"/>
              </a:rPr>
              <a:t>dynamics</a:t>
            </a:r>
            <a:r>
              <a:rPr lang="fr-FR" sz="1200" b="0" i="0" kern="1200" dirty="0">
                <a:solidFill>
                  <a:schemeClr val="tx1"/>
                </a:solidFill>
                <a:effectLst/>
                <a:latin typeface="Arial" panose="020B0604020202020204" pitchFamily="34" charset="0"/>
                <a:ea typeface="+mn-ea"/>
                <a:cs typeface="+mn-cs"/>
              </a:rPr>
              <a:t> of </a:t>
            </a:r>
            <a:r>
              <a:rPr lang="fr-FR" sz="1200" b="0" i="0" kern="1200" dirty="0" err="1">
                <a:solidFill>
                  <a:schemeClr val="tx1"/>
                </a:solidFill>
                <a:effectLst/>
                <a:latin typeface="Arial" panose="020B0604020202020204" pitchFamily="34" charset="0"/>
                <a:ea typeface="+mn-ea"/>
                <a:cs typeface="+mn-cs"/>
              </a:rPr>
              <a:t>these</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exogenous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sediment</a:t>
            </a:r>
            <a:r>
              <a:rPr lang="fr-FR" sz="1200" b="0" i="0" kern="1200" dirty="0">
                <a:solidFill>
                  <a:schemeClr val="tx1"/>
                </a:solidFill>
                <a:effectLst/>
                <a:latin typeface="Arial" panose="020B0604020202020204" pitchFamily="34" charset="0"/>
                <a:ea typeface="+mn-ea"/>
                <a:cs typeface="+mn-cs"/>
              </a:rPr>
              <a:t> pulses </a:t>
            </a:r>
            <a:r>
              <a:rPr lang="fr-FR" sz="1200" b="0" i="0" kern="1200" dirty="0" err="1">
                <a:solidFill>
                  <a:schemeClr val="tx1"/>
                </a:solidFill>
                <a:effectLst/>
                <a:latin typeface="Arial" panose="020B0604020202020204" pitchFamily="34" charset="0"/>
                <a:ea typeface="+mn-ea"/>
                <a:cs typeface="+mn-cs"/>
              </a:rPr>
              <a:t>remain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poorly</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known</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because</a:t>
            </a:r>
            <a:r>
              <a:rPr lang="fr-FR" sz="1200" b="0" i="0" kern="1200" dirty="0">
                <a:solidFill>
                  <a:schemeClr val="tx1"/>
                </a:solidFill>
                <a:effectLst/>
                <a:latin typeface="Arial" panose="020B0604020202020204" pitchFamily="34" charset="0"/>
                <a:ea typeface="+mn-ea"/>
                <a:cs typeface="+mn-cs"/>
              </a:rPr>
              <a:t> direct </a:t>
            </a:r>
            <a:r>
              <a:rPr lang="fr-FR" sz="1200" b="0" i="0" kern="1200" dirty="0" err="1">
                <a:solidFill>
                  <a:schemeClr val="tx1"/>
                </a:solidFill>
                <a:effectLst/>
                <a:latin typeface="Arial" panose="020B0604020202020204" pitchFamily="34" charset="0"/>
                <a:ea typeface="+mn-ea"/>
                <a:cs typeface="+mn-cs"/>
              </a:rPr>
              <a:t>field</a:t>
            </a:r>
            <a:r>
              <a:rPr lang="fr-FR" sz="1200" b="0" i="0" kern="1200" dirty="0">
                <a:solidFill>
                  <a:schemeClr val="tx1"/>
                </a:solidFill>
                <a:effectLst/>
                <a:latin typeface="Arial" panose="020B0604020202020204" pitchFamily="34" charset="0"/>
                <a:ea typeface="+mn-ea"/>
                <a:cs typeface="+mn-cs"/>
              </a:rPr>
              <a:t> observations are </a:t>
            </a:r>
            <a:r>
              <a:rPr lang="fr-FR" sz="1200" b="0" i="0" kern="1200" dirty="0" err="1">
                <a:solidFill>
                  <a:schemeClr val="tx1"/>
                </a:solidFill>
                <a:effectLst/>
                <a:latin typeface="Arial" panose="020B0604020202020204" pitchFamily="34" charset="0"/>
                <a:ea typeface="+mn-ea"/>
                <a:cs typeface="+mn-cs"/>
              </a:rPr>
              <a:t>lacking</a:t>
            </a:r>
            <a:r>
              <a:rPr lang="fr-FR" sz="1200" b="0" i="0" kern="1200" dirty="0">
                <a:solidFill>
                  <a:schemeClr val="tx1"/>
                </a:solidFill>
                <a:effectLst/>
                <a:latin typeface="Arial" panose="020B0604020202020204" pitchFamily="34" charset="0"/>
                <a:ea typeface="+mn-ea"/>
                <a:cs typeface="+mn-cs"/>
              </a:rPr>
              <a:t>, and the </a:t>
            </a:r>
            <a:r>
              <a:rPr lang="fr-FR" sz="1200" b="0" i="0" kern="1200" dirty="0" err="1">
                <a:solidFill>
                  <a:schemeClr val="tx1"/>
                </a:solidFill>
                <a:effectLst/>
                <a:latin typeface="Arial" panose="020B0604020202020204" pitchFamily="34" charset="0"/>
                <a:ea typeface="+mn-ea"/>
                <a:cs typeface="+mn-cs"/>
              </a:rPr>
              <a:t>processes</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that</a:t>
            </a:r>
            <a:r>
              <a:rPr lang="fr-FR" sz="1200" b="0" i="0" kern="1200" dirty="0">
                <a:solidFill>
                  <a:schemeClr val="tx1"/>
                </a:solidFill>
                <a:effectLst/>
                <a:latin typeface="Arial" panose="020B0604020202020204" pitchFamily="34" charset="0"/>
                <a:ea typeface="+mn-ea"/>
                <a:cs typeface="+mn-cs"/>
              </a:rPr>
              <a:t> control </a:t>
            </a:r>
            <a:r>
              <a:rPr lang="fr-FR" sz="1200" b="0" i="0" kern="1200" dirty="0" err="1">
                <a:solidFill>
                  <a:schemeClr val="tx1"/>
                </a:solidFill>
                <a:effectLst/>
                <a:latin typeface="Arial" panose="020B0604020202020204" pitchFamily="34" charset="0"/>
                <a:ea typeface="+mn-ea"/>
                <a:cs typeface="+mn-cs"/>
              </a:rPr>
              <a:t>their</a:t>
            </a:r>
            <a:r>
              <a:rPr lang="fr-FR" sz="1200" b="0" i="0" kern="1200" dirty="0">
                <a:solidFill>
                  <a:schemeClr val="tx1"/>
                </a:solidFill>
                <a:effectLst/>
                <a:latin typeface="Arial" panose="020B0604020202020204" pitchFamily="34" charset="0"/>
                <a:ea typeface="+mn-ea"/>
                <a:cs typeface="+mn-cs"/>
              </a:rPr>
              <a:t> formation and propagation have </a:t>
            </a:r>
            <a:r>
              <a:rPr lang="fr-FR" sz="1200" b="0" i="0" kern="1200" dirty="0" err="1">
                <a:solidFill>
                  <a:schemeClr val="tx1"/>
                </a:solidFill>
                <a:effectLst/>
                <a:latin typeface="Arial" panose="020B0604020202020204" pitchFamily="34" charset="0"/>
                <a:ea typeface="+mn-ea"/>
                <a:cs typeface="+mn-cs"/>
              </a:rPr>
              <a:t>rarely</a:t>
            </a:r>
            <a:r>
              <a:rPr lang="fr-FR" sz="1200" b="0" i="0" kern="1200" dirty="0">
                <a:solidFill>
                  <a:schemeClr val="tx1"/>
                </a:solidFill>
                <a:effectLst/>
                <a:latin typeface="Arial" panose="020B0604020202020204" pitchFamily="34" charset="0"/>
                <a:ea typeface="+mn-ea"/>
                <a:cs typeface="+mn-cs"/>
              </a:rPr>
              <a:t> been </a:t>
            </a:r>
            <a:r>
              <a:rPr lang="fr-FR" sz="1200" b="0" i="0" kern="1200" dirty="0" err="1">
                <a:solidFill>
                  <a:schemeClr val="tx1"/>
                </a:solidFill>
                <a:effectLst/>
                <a:latin typeface="Arial" panose="020B0604020202020204" pitchFamily="34" charset="0"/>
                <a:ea typeface="+mn-ea"/>
                <a:cs typeface="+mn-cs"/>
              </a:rPr>
              <a:t>explored</a:t>
            </a:r>
            <a:r>
              <a:rPr lang="fr-FR" sz="1200" b="0" i="0" kern="1200" dirty="0">
                <a:solidFill>
                  <a:schemeClr val="tx1"/>
                </a:solidFill>
                <a:effectLst/>
                <a:latin typeface="Arial" panose="020B0604020202020204" pitchFamily="34" charset="0"/>
                <a:ea typeface="+mn-ea"/>
                <a:cs typeface="+mn-cs"/>
              </a:rPr>
              <a:t> </a:t>
            </a:r>
            <a:r>
              <a:rPr lang="fr-FR" sz="1200" b="0" i="0" kern="1200" dirty="0" err="1">
                <a:solidFill>
                  <a:schemeClr val="tx1"/>
                </a:solidFill>
                <a:effectLst/>
                <a:latin typeface="Arial" panose="020B0604020202020204" pitchFamily="34" charset="0"/>
                <a:ea typeface="+mn-ea"/>
                <a:cs typeface="+mn-cs"/>
              </a:rPr>
              <a:t>experimentally</a:t>
            </a:r>
            <a:r>
              <a:rPr lang="fr-FR"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9</a:t>
            </a:fld>
            <a:endParaRPr lang="de-CH" dirty="0"/>
          </a:p>
        </p:txBody>
      </p:sp>
    </p:spTree>
    <p:extLst>
      <p:ext uri="{BB962C8B-B14F-4D97-AF65-F5344CB8AC3E}">
        <p14:creationId xmlns:p14="http://schemas.microsoft.com/office/powerpoint/2010/main" val="140155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D32B-FDD6-EB41-8DF8-4935FAA54D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FCABF4BA-FDA1-F14E-A4EC-43AC0C820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64AA6964-7111-2E41-B2D9-C27A1BE131FE}"/>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565AB3C9-61DD-2C4E-B3EA-E67C8BA5FC2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485F3E1-EDD0-B34C-A624-313D876FFA2E}"/>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19545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AF6B-2B0F-3E48-BE24-11839C28A350}"/>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039F8508-33FC-8B40-AF0E-44AB3429AF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E3A534C-617B-9340-BB74-8E00DEB2E7DB}"/>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70417939-B1AC-994A-A8D4-582095596E9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2541107-6CCA-FA4C-BAE8-615257C4516B}"/>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285010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AF7725-D3A7-A442-B20A-6A1E27113D3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AB358AA-1FD0-D346-A099-2D0E58CA0B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659004E-7CBF-E647-A8F0-8135F4040767}"/>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0F942FA0-7F93-914A-BAF1-518F098CA3E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43DEF7A-915D-F248-A2FA-B5C0321171A9}"/>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1819037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75BC8FF2-954B-B548-8D90-94714A51482A}" type="datetime1">
              <a:rPr lang="fr-FR" smtClean="0"/>
              <a:t>12/11/2021</a:t>
            </a:fld>
            <a:endParaRPr lang="en-GB" dirty="0"/>
          </a:p>
        </p:txBody>
      </p:sp>
      <p:sp>
        <p:nvSpPr>
          <p:cNvPr id="5" name="Fußzeilenplatzhalter 4"/>
          <p:cNvSpPr>
            <a:spLocks noGrp="1"/>
          </p:cNvSpPr>
          <p:nvPr>
            <p:ph type="ftr" sz="quarter" idx="11"/>
          </p:nvPr>
        </p:nvSpPr>
        <p:spPr/>
        <p:txBody>
          <a:bodyPr/>
          <a:lstStyle/>
          <a:p>
            <a:r>
              <a:rPr lang="en-GB"/>
              <a:t>Małgorzata Chmiel</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977" y="620714"/>
            <a:ext cx="11542458"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0143614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32CC-8281-C44B-83B9-E342DE1658F8}"/>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F2066ED2-2E8D-FF47-9C6F-19757D2245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7767FE2-A2E6-CC49-9633-98E7B918BC99}"/>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83E4803E-F596-0845-B6E0-7AF7DD819C1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2E1CD30-E28B-A444-B510-BFB72E8A277E}"/>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102189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C4D8-82D6-0543-928D-71A87129EB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066AFCF1-7925-6B4D-AEE6-7C1FE4C182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262FF0-DEED-5941-8129-764867E29B8A}"/>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22D63130-445B-7E4C-89C9-0FD63FD000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299F42F-2BC6-7C4A-8C58-77850C2AC6CA}"/>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203498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A425-15DC-6346-8FB0-19F68FFCEFF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1637CD9E-49C1-4D45-B0BE-61A37D2783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61E9EFCB-8576-5442-99A2-9B26E235A0E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ED4FD4B-217F-644F-9B8E-BC7E92E8255B}"/>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6" name="Footer Placeholder 5">
            <a:extLst>
              <a:ext uri="{FF2B5EF4-FFF2-40B4-BE49-F238E27FC236}">
                <a16:creationId xmlns:a16="http://schemas.microsoft.com/office/drawing/2014/main" id="{7737F580-9286-5148-A73D-A14872E7377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A82AC2C-15F1-5743-B08A-5A0F7C50B3BE}"/>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231673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A0CD-4D80-6944-BDB1-A04A7F40A88B}"/>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5C2C50E4-0778-5547-919E-A4961F5DD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2C680C-4627-6940-A6C2-ACC74BA3E7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ED7596AB-8C1B-1A46-B3AA-C38FEA53FA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B3C82C-FD82-B949-B4AB-DFA998A7DD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1FF21579-98DC-574F-AAEC-8A4FAEA12EF9}"/>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8" name="Footer Placeholder 7">
            <a:extLst>
              <a:ext uri="{FF2B5EF4-FFF2-40B4-BE49-F238E27FC236}">
                <a16:creationId xmlns:a16="http://schemas.microsoft.com/office/drawing/2014/main" id="{C3BAC306-9380-0146-912C-AEE7D9DB6051}"/>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1EEB4EC7-9037-F841-B1FB-AE4AA94C1742}"/>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583647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5A76-9338-7644-8B65-48F344206079}"/>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495112D-6616-0446-B24F-9EA447F6458C}"/>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4" name="Footer Placeholder 3">
            <a:extLst>
              <a:ext uri="{FF2B5EF4-FFF2-40B4-BE49-F238E27FC236}">
                <a16:creationId xmlns:a16="http://schemas.microsoft.com/office/drawing/2014/main" id="{AFA9B188-AED2-2B44-810C-728E75D93F36}"/>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D35ECF66-4AF7-3F41-B13C-2FBD73EDF66C}"/>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191691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BAB585-63D3-E842-A9F1-94A46FE9A167}"/>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3" name="Footer Placeholder 2">
            <a:extLst>
              <a:ext uri="{FF2B5EF4-FFF2-40B4-BE49-F238E27FC236}">
                <a16:creationId xmlns:a16="http://schemas.microsoft.com/office/drawing/2014/main" id="{4B303DEA-0888-EB47-B79D-61FB0C0D2165}"/>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715C0C18-BB80-A643-BD95-DD2384E5FE30}"/>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349289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BE61-ACEA-5F40-8867-302DCCF85B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724AA1BC-D38F-1043-B4CE-334D932F7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1B4577EC-6280-6645-AF17-3638CE881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E64E15-0327-D140-8130-EDA79AB51D20}"/>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6" name="Footer Placeholder 5">
            <a:extLst>
              <a:ext uri="{FF2B5EF4-FFF2-40B4-BE49-F238E27FC236}">
                <a16:creationId xmlns:a16="http://schemas.microsoft.com/office/drawing/2014/main" id="{1864E88E-1167-8140-9F49-F54CC37200B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7526FE8-32B8-5D43-B303-47D6516CD1EA}"/>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659892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F719-4600-F743-A670-412F33D78F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5236BC0-F12F-D745-85DA-822C7F385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F671B156-0DCA-344C-9364-89C67E1FC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743885-1E74-DE4D-B1FE-E45955E0F730}"/>
              </a:ext>
            </a:extLst>
          </p:cNvPr>
          <p:cNvSpPr>
            <a:spLocks noGrp="1"/>
          </p:cNvSpPr>
          <p:nvPr>
            <p:ph type="dt" sz="half" idx="10"/>
          </p:nvPr>
        </p:nvSpPr>
        <p:spPr/>
        <p:txBody>
          <a:bodyPr/>
          <a:lstStyle/>
          <a:p>
            <a:fld id="{2C6505EE-BD80-674F-98A1-619EDABD4077}" type="datetimeFigureOut">
              <a:rPr lang="en-CH" smtClean="0"/>
              <a:t>12.11.21</a:t>
            </a:fld>
            <a:endParaRPr lang="en-CH"/>
          </a:p>
        </p:txBody>
      </p:sp>
      <p:sp>
        <p:nvSpPr>
          <p:cNvPr id="6" name="Footer Placeholder 5">
            <a:extLst>
              <a:ext uri="{FF2B5EF4-FFF2-40B4-BE49-F238E27FC236}">
                <a16:creationId xmlns:a16="http://schemas.microsoft.com/office/drawing/2014/main" id="{F7865808-F5E5-6F41-BB61-D79DA70AA0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041FAE-1EAC-AE46-BD55-3FD8C33DC97C}"/>
              </a:ext>
            </a:extLst>
          </p:cNvPr>
          <p:cNvSpPr>
            <a:spLocks noGrp="1"/>
          </p:cNvSpPr>
          <p:nvPr>
            <p:ph type="sldNum" sz="quarter" idx="12"/>
          </p:nvPr>
        </p:nvSpPr>
        <p:spPr/>
        <p:txBody>
          <a:bodyPr/>
          <a:lstStyle/>
          <a:p>
            <a:fld id="{C1566955-D9E7-5E40-9DF4-48A9A0B31C1A}" type="slidenum">
              <a:rPr lang="en-CH" smtClean="0"/>
              <a:t>‹#›</a:t>
            </a:fld>
            <a:endParaRPr lang="en-CH"/>
          </a:p>
        </p:txBody>
      </p:sp>
    </p:spTree>
    <p:extLst>
      <p:ext uri="{BB962C8B-B14F-4D97-AF65-F5344CB8AC3E}">
        <p14:creationId xmlns:p14="http://schemas.microsoft.com/office/powerpoint/2010/main" val="2105514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4450-04BF-D54C-8E24-57E63E239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DFE24D56-B8EC-C34E-A2CA-E452D9B1C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241B99C-9EFC-C84A-A55C-403430F99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05EE-BD80-674F-98A1-619EDABD4077}" type="datetimeFigureOut">
              <a:rPr lang="en-CH" smtClean="0"/>
              <a:t>12.11.21</a:t>
            </a:fld>
            <a:endParaRPr lang="en-CH"/>
          </a:p>
        </p:txBody>
      </p:sp>
      <p:sp>
        <p:nvSpPr>
          <p:cNvPr id="5" name="Footer Placeholder 4">
            <a:extLst>
              <a:ext uri="{FF2B5EF4-FFF2-40B4-BE49-F238E27FC236}">
                <a16:creationId xmlns:a16="http://schemas.microsoft.com/office/drawing/2014/main" id="{72D963C6-C095-7A41-8EF7-CB47372123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819BA835-6C79-2448-9EDD-5E7F4B383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66955-D9E7-5E40-9DF4-48A9A0B31C1A}" type="slidenum">
              <a:rPr lang="en-CH" smtClean="0"/>
              <a:t>‹#›</a:t>
            </a:fld>
            <a:endParaRPr lang="en-CH"/>
          </a:p>
        </p:txBody>
      </p:sp>
    </p:spTree>
    <p:extLst>
      <p:ext uri="{BB962C8B-B14F-4D97-AF65-F5344CB8AC3E}">
        <p14:creationId xmlns:p14="http://schemas.microsoft.com/office/powerpoint/2010/main" val="380386578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tiff"/><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AAFEE94-4724-344B-A3CB-62079571099F}"/>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2011698" y="18128"/>
            <a:ext cx="10234194" cy="68217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2AEFE17-CC73-1348-8B33-31BFFD0325ED}"/>
              </a:ext>
            </a:extLst>
          </p:cNvPr>
          <p:cNvPicPr>
            <a:picLocks noChangeAspect="1"/>
          </p:cNvPicPr>
          <p:nvPr/>
        </p:nvPicPr>
        <p:blipFill rotWithShape="1">
          <a:blip r:embed="rId4">
            <a:extLst>
              <a:ext uri="{28A0092B-C50C-407E-A947-70E740481C1C}">
                <a14:useLocalDpi xmlns:a14="http://schemas.microsoft.com/office/drawing/2010/main" val="0"/>
              </a:ext>
            </a:extLst>
          </a:blip>
          <a:srcRect l="20639"/>
          <a:stretch/>
        </p:blipFill>
        <p:spPr>
          <a:xfrm>
            <a:off x="-4338" y="2930033"/>
            <a:ext cx="4653758" cy="3909839"/>
          </a:xfrm>
          <a:prstGeom prst="rect">
            <a:avLst/>
          </a:prstGeom>
          <a:ln>
            <a:solidFill>
              <a:schemeClr val="bg1"/>
            </a:solidFill>
          </a:ln>
        </p:spPr>
      </p:pic>
      <p:pic>
        <p:nvPicPr>
          <p:cNvPr id="20" name="Picture 19">
            <a:extLst>
              <a:ext uri="{FF2B5EF4-FFF2-40B4-BE49-F238E27FC236}">
                <a16:creationId xmlns:a16="http://schemas.microsoft.com/office/drawing/2014/main" id="{710B4DE6-0295-8841-8BD7-F4B56B3DD10A}"/>
              </a:ext>
            </a:extLst>
          </p:cNvPr>
          <p:cNvPicPr>
            <a:picLocks noChangeAspect="1"/>
          </p:cNvPicPr>
          <p:nvPr/>
        </p:nvPicPr>
        <p:blipFill rotWithShape="1">
          <a:blip r:embed="rId5">
            <a:alphaModFix/>
          </a:blip>
          <a:srcRect l="1197" r="11388"/>
          <a:stretch/>
        </p:blipFill>
        <p:spPr>
          <a:xfrm>
            <a:off x="-4338" y="-64593"/>
            <a:ext cx="4653758" cy="2994625"/>
          </a:xfrm>
          <a:prstGeom prst="rect">
            <a:avLst/>
          </a:prstGeom>
          <a:ln>
            <a:solidFill>
              <a:schemeClr val="bg1"/>
            </a:solidFill>
          </a:ln>
        </p:spPr>
      </p:pic>
      <p:sp>
        <p:nvSpPr>
          <p:cNvPr id="21" name="Title 1">
            <a:extLst>
              <a:ext uri="{FF2B5EF4-FFF2-40B4-BE49-F238E27FC236}">
                <a16:creationId xmlns:a16="http://schemas.microsoft.com/office/drawing/2014/main" id="{8F0DEEEB-A05E-824D-AA6D-C21FA8438B61}"/>
              </a:ext>
            </a:extLst>
          </p:cNvPr>
          <p:cNvSpPr>
            <a:spLocks noGrp="1"/>
          </p:cNvSpPr>
          <p:nvPr>
            <p:ph type="ctrTitle"/>
          </p:nvPr>
        </p:nvSpPr>
        <p:spPr>
          <a:xfrm>
            <a:off x="-4338" y="4070658"/>
            <a:ext cx="12250230" cy="1655762"/>
          </a:xfrm>
          <a:solidFill>
            <a:schemeClr val="bg1">
              <a:alpha val="90000"/>
            </a:schemeClr>
          </a:solidFill>
        </p:spPr>
        <p:txBody>
          <a:bodyPr>
            <a:noAutofit/>
          </a:bodyPr>
          <a:lstStyle/>
          <a:p>
            <a:r>
              <a:rPr lang="en-US" sz="4000" b="1" dirty="0"/>
              <a:t>Seismological analysis of flood dynamics and hydrologically-triggered earthquake swarms associated with storm Alex</a:t>
            </a:r>
            <a:endParaRPr lang="en-CH" sz="4000" b="1" dirty="0"/>
          </a:p>
        </p:txBody>
      </p:sp>
      <p:sp>
        <p:nvSpPr>
          <p:cNvPr id="22" name="Rounded Rectangle 21">
            <a:extLst>
              <a:ext uri="{FF2B5EF4-FFF2-40B4-BE49-F238E27FC236}">
                <a16:creationId xmlns:a16="http://schemas.microsoft.com/office/drawing/2014/main" id="{36492D8F-394C-4649-A99C-9BD7A424CD9B}"/>
              </a:ext>
            </a:extLst>
          </p:cNvPr>
          <p:cNvSpPr/>
          <p:nvPr/>
        </p:nvSpPr>
        <p:spPr>
          <a:xfrm>
            <a:off x="96040" y="48296"/>
            <a:ext cx="12149852" cy="1083286"/>
          </a:xfrm>
          <a:prstGeom prst="roundRect">
            <a:avLst/>
          </a:prstGeom>
          <a:solidFill>
            <a:schemeClr val="bg1">
              <a:alpha val="60000"/>
            </a:schemeClr>
          </a:solidFill>
          <a:ln>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spcAft>
                <a:spcPts val="1699"/>
              </a:spcAft>
            </a:pPr>
            <a:r>
              <a:rPr lang="en-US" dirty="0" err="1">
                <a:solidFill>
                  <a:schemeClr val="tx1"/>
                </a:solidFill>
              </a:rPr>
              <a:t>Małgorzata</a:t>
            </a:r>
            <a:r>
              <a:rPr lang="en-US" dirty="0">
                <a:solidFill>
                  <a:schemeClr val="tx1"/>
                </a:solidFill>
              </a:rPr>
              <a:t> </a:t>
            </a:r>
            <a:r>
              <a:rPr lang="en-US" dirty="0" err="1">
                <a:solidFill>
                  <a:schemeClr val="tx1"/>
                </a:solidFill>
              </a:rPr>
              <a:t>Chmiel</a:t>
            </a:r>
            <a:r>
              <a:rPr lang="en-US" dirty="0">
                <a:solidFill>
                  <a:schemeClr val="tx1"/>
                </a:solidFill>
              </a:rPr>
              <a:t>, M. </a:t>
            </a:r>
            <a:r>
              <a:rPr lang="en-US" dirty="0" err="1">
                <a:solidFill>
                  <a:schemeClr val="tx1"/>
                </a:solidFill>
              </a:rPr>
              <a:t>Godano</a:t>
            </a:r>
            <a:r>
              <a:rPr lang="en-US" dirty="0">
                <a:solidFill>
                  <a:schemeClr val="tx1"/>
                </a:solidFill>
              </a:rPr>
              <a:t>, M. </a:t>
            </a:r>
            <a:r>
              <a:rPr lang="en-US" dirty="0" err="1">
                <a:solidFill>
                  <a:schemeClr val="tx1"/>
                </a:solidFill>
              </a:rPr>
              <a:t>Piantini</a:t>
            </a:r>
            <a:r>
              <a:rPr lang="en-US" dirty="0">
                <a:solidFill>
                  <a:schemeClr val="tx1"/>
                </a:solidFill>
              </a:rPr>
              <a:t>, M. Bakker, F. </a:t>
            </a:r>
            <a:r>
              <a:rPr lang="en-US" dirty="0" err="1">
                <a:solidFill>
                  <a:schemeClr val="tx1"/>
                </a:solidFill>
              </a:rPr>
              <a:t>Gimbert</a:t>
            </a:r>
            <a:r>
              <a:rPr lang="en-US" dirty="0">
                <a:solidFill>
                  <a:schemeClr val="tx1"/>
                </a:solidFill>
              </a:rPr>
              <a:t>, J.-P. </a:t>
            </a:r>
            <a:r>
              <a:rPr lang="en-US" dirty="0" err="1">
                <a:solidFill>
                  <a:schemeClr val="tx1"/>
                </a:solidFill>
              </a:rPr>
              <a:t>Ampuero</a:t>
            </a:r>
            <a:r>
              <a:rPr lang="en-US" dirty="0">
                <a:solidFill>
                  <a:schemeClr val="tx1"/>
                </a:solidFill>
              </a:rPr>
              <a:t>, P. </a:t>
            </a:r>
            <a:r>
              <a:rPr lang="en-US" dirty="0" err="1">
                <a:solidFill>
                  <a:schemeClr val="tx1"/>
                </a:solidFill>
              </a:rPr>
              <a:t>Brigode</a:t>
            </a:r>
            <a:r>
              <a:rPr lang="en-US" dirty="0">
                <a:solidFill>
                  <a:schemeClr val="tx1"/>
                </a:solidFill>
              </a:rPr>
              <a:t>, A. </a:t>
            </a:r>
            <a:r>
              <a:rPr lang="en-US" dirty="0" err="1">
                <a:solidFill>
                  <a:schemeClr val="tx1"/>
                </a:solidFill>
              </a:rPr>
              <a:t>Sladen</a:t>
            </a:r>
            <a:r>
              <a:rPr lang="en-US" dirty="0">
                <a:solidFill>
                  <a:schemeClr val="tx1"/>
                </a:solidFill>
              </a:rPr>
              <a:t>, D. Rivet, D. </a:t>
            </a:r>
            <a:r>
              <a:rPr lang="en-US" dirty="0" err="1">
                <a:solidFill>
                  <a:schemeClr val="tx1"/>
                </a:solidFill>
              </a:rPr>
              <a:t>Ambrois</a:t>
            </a:r>
            <a:r>
              <a:rPr lang="en-US" dirty="0">
                <a:solidFill>
                  <a:schemeClr val="tx1"/>
                </a:solidFill>
              </a:rPr>
              <a:t>, M. </a:t>
            </a:r>
            <a:r>
              <a:rPr lang="en-US" dirty="0" err="1">
                <a:solidFill>
                  <a:schemeClr val="tx1"/>
                </a:solidFill>
              </a:rPr>
              <a:t>Chapuis</a:t>
            </a:r>
            <a:br>
              <a:rPr lang="en-US" dirty="0">
                <a:solidFill>
                  <a:schemeClr val="tx1"/>
                </a:solidFill>
              </a:rPr>
            </a:br>
            <a:r>
              <a:rPr lang="en-US" b="1" dirty="0">
                <a:solidFill>
                  <a:schemeClr val="tx1"/>
                </a:solidFill>
              </a:rPr>
              <a:t>Rencontres </a:t>
            </a:r>
            <a:r>
              <a:rPr lang="en-US" b="1" dirty="0" err="1">
                <a:solidFill>
                  <a:schemeClr val="tx1"/>
                </a:solidFill>
              </a:rPr>
              <a:t>scientifiques</a:t>
            </a:r>
            <a:r>
              <a:rPr lang="en-US" b="1" dirty="0">
                <a:solidFill>
                  <a:schemeClr val="tx1"/>
                </a:solidFill>
              </a:rPr>
              <a:t> et techniques RESIF, </a:t>
            </a:r>
            <a:r>
              <a:rPr lang="en-US" dirty="0">
                <a:solidFill>
                  <a:schemeClr val="tx1"/>
                </a:solidFill>
              </a:rPr>
              <a:t>17/11/2021</a:t>
            </a:r>
          </a:p>
        </p:txBody>
      </p:sp>
      <p:sp>
        <p:nvSpPr>
          <p:cNvPr id="23" name="Rounded Rectangle 22">
            <a:extLst>
              <a:ext uri="{FF2B5EF4-FFF2-40B4-BE49-F238E27FC236}">
                <a16:creationId xmlns:a16="http://schemas.microsoft.com/office/drawing/2014/main" id="{2CC32511-8C20-0F4E-8E9F-8D02F7C3343E}"/>
              </a:ext>
            </a:extLst>
          </p:cNvPr>
          <p:cNvSpPr/>
          <p:nvPr/>
        </p:nvSpPr>
        <p:spPr>
          <a:xfrm>
            <a:off x="14287" y="5800725"/>
            <a:ext cx="12177713" cy="105727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H"/>
          </a:p>
        </p:txBody>
      </p:sp>
      <p:pic>
        <p:nvPicPr>
          <p:cNvPr id="24" name="Picture Placeholder 15" descr="Logo&#10;&#10;Description automatically generated">
            <a:extLst>
              <a:ext uri="{FF2B5EF4-FFF2-40B4-BE49-F238E27FC236}">
                <a16:creationId xmlns:a16="http://schemas.microsoft.com/office/drawing/2014/main" id="{E81F097C-E628-7242-878A-34A547048FB6}"/>
              </a:ext>
            </a:extLst>
          </p:cNvPr>
          <p:cNvPicPr>
            <a:picLocks noChangeAspect="1"/>
          </p:cNvPicPr>
          <p:nvPr/>
        </p:nvPicPr>
        <p:blipFill>
          <a:blip r:embed="rId6">
            <a:extLst>
              <a:ext uri="{28A0092B-C50C-407E-A947-70E740481C1C}">
                <a14:useLocalDpi xmlns:a14="http://schemas.microsoft.com/office/drawing/2010/main" val="0"/>
              </a:ext>
            </a:extLst>
          </a:blip>
          <a:srcRect t="23629" b="23629"/>
          <a:stretch>
            <a:fillRect/>
          </a:stretch>
        </p:blipFill>
        <p:spPr>
          <a:xfrm>
            <a:off x="7115011" y="6111805"/>
            <a:ext cx="2301825" cy="328832"/>
          </a:xfrm>
          <a:prstGeom prst="rect">
            <a:avLst/>
          </a:prstGeom>
        </p:spPr>
      </p:pic>
      <p:pic>
        <p:nvPicPr>
          <p:cNvPr id="25" name="Picture 9" descr="Picture 9">
            <a:extLst>
              <a:ext uri="{FF2B5EF4-FFF2-40B4-BE49-F238E27FC236}">
                <a16:creationId xmlns:a16="http://schemas.microsoft.com/office/drawing/2014/main" id="{4F90BABD-1E98-5D45-AA0C-328BF9E551B1}"/>
              </a:ext>
            </a:extLst>
          </p:cNvPr>
          <p:cNvPicPr>
            <a:picLocks noChangeAspect="1"/>
          </p:cNvPicPr>
          <p:nvPr/>
        </p:nvPicPr>
        <p:blipFill>
          <a:blip r:embed="rId7"/>
          <a:stretch>
            <a:fillRect/>
          </a:stretch>
        </p:blipFill>
        <p:spPr>
          <a:xfrm>
            <a:off x="9526225" y="6057951"/>
            <a:ext cx="485636" cy="481943"/>
          </a:xfrm>
          <a:prstGeom prst="rect">
            <a:avLst/>
          </a:prstGeom>
          <a:ln w="12700">
            <a:miter lim="400000"/>
          </a:ln>
        </p:spPr>
      </p:pic>
      <p:pic>
        <p:nvPicPr>
          <p:cNvPr id="26" name="Picture 2" descr="Accueil">
            <a:extLst>
              <a:ext uri="{FF2B5EF4-FFF2-40B4-BE49-F238E27FC236}">
                <a16:creationId xmlns:a16="http://schemas.microsoft.com/office/drawing/2014/main" id="{5B89BA46-9F0F-E246-86D1-B9AA8FC660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9457" y="6006933"/>
            <a:ext cx="995575" cy="6089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entre national de la recherche scientifique — Wikipédia">
            <a:extLst>
              <a:ext uri="{FF2B5EF4-FFF2-40B4-BE49-F238E27FC236}">
                <a16:creationId xmlns:a16="http://schemas.microsoft.com/office/drawing/2014/main" id="{3B28D0E4-84FA-8545-AE02-2C76B874E2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200" y="6006933"/>
            <a:ext cx="608916" cy="608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CA8844B3-69F0-CE46-98D8-0B485F3FC9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3130" y="6006933"/>
            <a:ext cx="739575" cy="6089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nstitut des Géosciences de l'Environnement - (...)">
            <a:extLst>
              <a:ext uri="{FF2B5EF4-FFF2-40B4-BE49-F238E27FC236}">
                <a16:creationId xmlns:a16="http://schemas.microsoft.com/office/drawing/2014/main" id="{04F946A8-F1B8-CE44-8F95-1186FF401D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1568" y="6006933"/>
            <a:ext cx="716992" cy="6089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E76A1571-50B4-7C41-90C3-1F98311A71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7448" y="6006933"/>
            <a:ext cx="992864" cy="6089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Jobs at Université Côte d'Azur (UCA) - Academic Positions">
            <a:extLst>
              <a:ext uri="{FF2B5EF4-FFF2-40B4-BE49-F238E27FC236}">
                <a16:creationId xmlns:a16="http://schemas.microsoft.com/office/drawing/2014/main" id="{3D5E653F-B603-5D41-9900-E3F07401F6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854" y="6003984"/>
            <a:ext cx="776301" cy="6148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ésif">
            <a:extLst>
              <a:ext uri="{FF2B5EF4-FFF2-40B4-BE49-F238E27FC236}">
                <a16:creationId xmlns:a16="http://schemas.microsoft.com/office/drawing/2014/main" id="{FFC71A13-5F2A-CF45-9C2F-20CF51D362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26652" y="6081855"/>
            <a:ext cx="1839368" cy="4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A7877264-6CA9-684D-87DE-2CB308CD28E6}"/>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Hydrologically triggered earthquake swarm?</a:t>
            </a:r>
          </a:p>
        </p:txBody>
      </p:sp>
      <p:pic>
        <p:nvPicPr>
          <p:cNvPr id="8" name="Content Placeholder 7">
            <a:extLst>
              <a:ext uri="{FF2B5EF4-FFF2-40B4-BE49-F238E27FC236}">
                <a16:creationId xmlns:a16="http://schemas.microsoft.com/office/drawing/2014/main" id="{CF3E757D-5A9C-114E-AAB3-BA47A76F06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854" b="19149"/>
          <a:stretch/>
        </p:blipFill>
        <p:spPr>
          <a:xfrm>
            <a:off x="7100890" y="1025603"/>
            <a:ext cx="5017079" cy="4339257"/>
          </a:xfrm>
        </p:spPr>
      </p:pic>
      <p:sp>
        <p:nvSpPr>
          <p:cNvPr id="5" name="Slide Number Placeholder 4">
            <a:extLst>
              <a:ext uri="{FF2B5EF4-FFF2-40B4-BE49-F238E27FC236}">
                <a16:creationId xmlns:a16="http://schemas.microsoft.com/office/drawing/2014/main" id="{DB39C3E8-F460-3F4D-A16A-36686CE86DE7}"/>
              </a:ext>
            </a:extLst>
          </p:cNvPr>
          <p:cNvSpPr>
            <a:spLocks noGrp="1"/>
          </p:cNvSpPr>
          <p:nvPr>
            <p:ph type="sldNum" sz="quarter" idx="12"/>
          </p:nvPr>
        </p:nvSpPr>
        <p:spPr/>
        <p:txBody>
          <a:bodyPr/>
          <a:lstStyle/>
          <a:p>
            <a:fld id="{6C6AE60A-B69C-4790-82F7-3882EDF23186}" type="slidenum">
              <a:rPr lang="en-GB" smtClean="0"/>
              <a:t>10</a:t>
            </a:fld>
            <a:endParaRPr lang="en-GB" dirty="0"/>
          </a:p>
        </p:txBody>
      </p:sp>
      <p:pic>
        <p:nvPicPr>
          <p:cNvPr id="9" name="Content Placeholder 7">
            <a:extLst>
              <a:ext uri="{FF2B5EF4-FFF2-40B4-BE49-F238E27FC236}">
                <a16:creationId xmlns:a16="http://schemas.microsoft.com/office/drawing/2014/main" id="{F136E04B-1B84-DC4D-A538-56D44FCAFC3A}"/>
              </a:ext>
            </a:extLst>
          </p:cNvPr>
          <p:cNvPicPr>
            <a:picLocks noChangeAspect="1"/>
          </p:cNvPicPr>
          <p:nvPr/>
        </p:nvPicPr>
        <p:blipFill rotWithShape="1">
          <a:blip r:embed="rId3">
            <a:extLst>
              <a:ext uri="{28A0092B-C50C-407E-A947-70E740481C1C}">
                <a14:useLocalDpi xmlns:a14="http://schemas.microsoft.com/office/drawing/2010/main" val="0"/>
              </a:ext>
            </a:extLst>
          </a:blip>
          <a:srcRect b="82663"/>
          <a:stretch/>
        </p:blipFill>
        <p:spPr>
          <a:xfrm>
            <a:off x="25462" y="1056795"/>
            <a:ext cx="6595939" cy="1545431"/>
          </a:xfrm>
          <a:prstGeom prst="rect">
            <a:avLst/>
          </a:prstGeom>
        </p:spPr>
      </p:pic>
      <p:pic>
        <p:nvPicPr>
          <p:cNvPr id="10" name="Content Placeholder 7">
            <a:extLst>
              <a:ext uri="{FF2B5EF4-FFF2-40B4-BE49-F238E27FC236}">
                <a16:creationId xmlns:a16="http://schemas.microsoft.com/office/drawing/2014/main" id="{839C4B4A-8A31-E546-8806-ABF9150E0B8B}"/>
              </a:ext>
            </a:extLst>
          </p:cNvPr>
          <p:cNvPicPr>
            <a:picLocks noChangeAspect="1"/>
          </p:cNvPicPr>
          <p:nvPr/>
        </p:nvPicPr>
        <p:blipFill rotWithShape="1">
          <a:blip r:embed="rId3">
            <a:extLst>
              <a:ext uri="{28A0092B-C50C-407E-A947-70E740481C1C}">
                <a14:useLocalDpi xmlns:a14="http://schemas.microsoft.com/office/drawing/2010/main" val="0"/>
              </a:ext>
            </a:extLst>
          </a:blip>
          <a:srcRect t="80446" b="111"/>
          <a:stretch/>
        </p:blipFill>
        <p:spPr>
          <a:xfrm>
            <a:off x="62704" y="3160441"/>
            <a:ext cx="6966746" cy="1830603"/>
          </a:xfrm>
          <a:prstGeom prst="rect">
            <a:avLst/>
          </a:prstGeom>
        </p:spPr>
      </p:pic>
      <p:sp>
        <p:nvSpPr>
          <p:cNvPr id="11" name="Rectangle 10">
            <a:extLst>
              <a:ext uri="{FF2B5EF4-FFF2-40B4-BE49-F238E27FC236}">
                <a16:creationId xmlns:a16="http://schemas.microsoft.com/office/drawing/2014/main" id="{E081306C-BA71-D24D-925E-345D0F75E6E4}"/>
              </a:ext>
            </a:extLst>
          </p:cNvPr>
          <p:cNvSpPr/>
          <p:nvPr/>
        </p:nvSpPr>
        <p:spPr>
          <a:xfrm>
            <a:off x="946945" y="755710"/>
            <a:ext cx="5343695" cy="338554"/>
          </a:xfrm>
          <a:prstGeom prst="rect">
            <a:avLst/>
          </a:prstGeom>
          <a:solidFill>
            <a:schemeClr val="bg1"/>
          </a:solidFill>
        </p:spPr>
        <p:txBody>
          <a:bodyPr wrap="square">
            <a:spAutoFit/>
          </a:bodyPr>
          <a:lstStyle/>
          <a:p>
            <a:r>
              <a:rPr lang="en-GB" sz="1600" dirty="0">
                <a:solidFill>
                  <a:schemeClr val="bg1">
                    <a:lumMod val="50000"/>
                  </a:schemeClr>
                </a:solidFill>
              </a:rPr>
              <a:t>Before template matching (22 earthquakes Seiscomp3)</a:t>
            </a:r>
            <a:endParaRPr lang="en-US" sz="1600" dirty="0">
              <a:solidFill>
                <a:schemeClr val="bg1">
                  <a:lumMod val="50000"/>
                </a:schemeClr>
              </a:solidFill>
            </a:endParaRPr>
          </a:p>
        </p:txBody>
      </p:sp>
      <p:sp>
        <p:nvSpPr>
          <p:cNvPr id="12" name="Rectangle 11">
            <a:extLst>
              <a:ext uri="{FF2B5EF4-FFF2-40B4-BE49-F238E27FC236}">
                <a16:creationId xmlns:a16="http://schemas.microsoft.com/office/drawing/2014/main" id="{0D737F85-4F13-2440-87DF-8F34DB48DDCF}"/>
              </a:ext>
            </a:extLst>
          </p:cNvPr>
          <p:cNvSpPr/>
          <p:nvPr/>
        </p:nvSpPr>
        <p:spPr>
          <a:xfrm>
            <a:off x="735069" y="2837404"/>
            <a:ext cx="5486717" cy="338554"/>
          </a:xfrm>
          <a:prstGeom prst="rect">
            <a:avLst/>
          </a:prstGeom>
        </p:spPr>
        <p:txBody>
          <a:bodyPr wrap="square">
            <a:spAutoFit/>
          </a:bodyPr>
          <a:lstStyle/>
          <a:p>
            <a:r>
              <a:rPr lang="en-GB" sz="1600" dirty="0">
                <a:solidFill>
                  <a:schemeClr val="bg1">
                    <a:lumMod val="50000"/>
                  </a:schemeClr>
                </a:solidFill>
              </a:rPr>
              <a:t>Template matching on MVIF (+ 91 earthquakes ML&gt;=-0.5)</a:t>
            </a:r>
            <a:endParaRPr lang="en-US" sz="1600" dirty="0">
              <a:solidFill>
                <a:schemeClr val="bg1">
                  <a:lumMod val="50000"/>
                </a:schemeClr>
              </a:solidFill>
            </a:endParaRPr>
          </a:p>
        </p:txBody>
      </p:sp>
      <p:sp>
        <p:nvSpPr>
          <p:cNvPr id="3" name="Rectangle 2">
            <a:extLst>
              <a:ext uri="{FF2B5EF4-FFF2-40B4-BE49-F238E27FC236}">
                <a16:creationId xmlns:a16="http://schemas.microsoft.com/office/drawing/2014/main" id="{C79EB2E5-07B7-7341-98AD-F32E45B0AF72}"/>
              </a:ext>
            </a:extLst>
          </p:cNvPr>
          <p:cNvSpPr/>
          <p:nvPr/>
        </p:nvSpPr>
        <p:spPr>
          <a:xfrm>
            <a:off x="9403321" y="1836358"/>
            <a:ext cx="536549" cy="15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915BCC-7D80-8443-8EA2-4C310726F2C8}"/>
              </a:ext>
            </a:extLst>
          </p:cNvPr>
          <p:cNvSpPr/>
          <p:nvPr/>
        </p:nvSpPr>
        <p:spPr>
          <a:xfrm>
            <a:off x="7100890" y="5615121"/>
            <a:ext cx="509110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B3661CD5-018C-9D4D-8F33-69FD9E6BB6A6}"/>
              </a:ext>
            </a:extLst>
          </p:cNvPr>
          <p:cNvSpPr/>
          <p:nvPr/>
        </p:nvSpPr>
        <p:spPr>
          <a:xfrm>
            <a:off x="6874126" y="688629"/>
            <a:ext cx="509110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18">
            <a:extLst>
              <a:ext uri="{FF2B5EF4-FFF2-40B4-BE49-F238E27FC236}">
                <a16:creationId xmlns:a16="http://schemas.microsoft.com/office/drawing/2014/main" id="{6A92BAB3-7E9A-7841-B5C5-8AA61C205711}"/>
              </a:ext>
            </a:extLst>
          </p:cNvPr>
          <p:cNvSpPr/>
          <p:nvPr/>
        </p:nvSpPr>
        <p:spPr>
          <a:xfrm>
            <a:off x="8695464" y="652776"/>
            <a:ext cx="2044901" cy="338554"/>
          </a:xfrm>
          <a:prstGeom prst="rect">
            <a:avLst/>
          </a:prstGeom>
        </p:spPr>
        <p:txBody>
          <a:bodyPr wrap="square">
            <a:spAutoFit/>
          </a:bodyPr>
          <a:lstStyle/>
          <a:p>
            <a:r>
              <a:rPr lang="en-GB" sz="1600" dirty="0">
                <a:solidFill>
                  <a:schemeClr val="accent3"/>
                </a:solidFill>
              </a:rPr>
              <a:t>3 main clusters</a:t>
            </a:r>
            <a:endParaRPr lang="en-US" sz="1600" dirty="0">
              <a:solidFill>
                <a:schemeClr val="accent3"/>
              </a:solidFill>
            </a:endParaRPr>
          </a:p>
        </p:txBody>
      </p:sp>
      <p:sp>
        <p:nvSpPr>
          <p:cNvPr id="20" name="Rectangle 19">
            <a:extLst>
              <a:ext uri="{FF2B5EF4-FFF2-40B4-BE49-F238E27FC236}">
                <a16:creationId xmlns:a16="http://schemas.microsoft.com/office/drawing/2014/main" id="{A04949B3-859C-C145-A176-72EF4F3D6499}"/>
              </a:ext>
            </a:extLst>
          </p:cNvPr>
          <p:cNvSpPr/>
          <p:nvPr/>
        </p:nvSpPr>
        <p:spPr>
          <a:xfrm>
            <a:off x="4080265" y="2521797"/>
            <a:ext cx="1962842" cy="17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6EB25B8F-4AEF-3E40-81DF-558D352C9A4E}"/>
              </a:ext>
            </a:extLst>
          </p:cNvPr>
          <p:cNvSpPr/>
          <p:nvPr/>
        </p:nvSpPr>
        <p:spPr>
          <a:xfrm>
            <a:off x="7431949" y="5345487"/>
            <a:ext cx="462828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t>&lt;</a:t>
            </a:r>
          </a:p>
        </p:txBody>
      </p:sp>
      <p:pic>
        <p:nvPicPr>
          <p:cNvPr id="22" name="Picture 2" descr="Résif">
            <a:extLst>
              <a:ext uri="{FF2B5EF4-FFF2-40B4-BE49-F238E27FC236}">
                <a16:creationId xmlns:a16="http://schemas.microsoft.com/office/drawing/2014/main" id="{C3305DFC-9055-A44A-B813-FDD99E85D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44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A7877264-6CA9-684D-87DE-2CB308CD28E6}"/>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Hydrologically triggered earthquake swarm?</a:t>
            </a:r>
          </a:p>
        </p:txBody>
      </p:sp>
      <p:pic>
        <p:nvPicPr>
          <p:cNvPr id="8" name="Content Placeholder 7">
            <a:extLst>
              <a:ext uri="{FF2B5EF4-FFF2-40B4-BE49-F238E27FC236}">
                <a16:creationId xmlns:a16="http://schemas.microsoft.com/office/drawing/2014/main" id="{CF3E757D-5A9C-114E-AAB3-BA47A76F06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854" b="19149"/>
          <a:stretch/>
        </p:blipFill>
        <p:spPr>
          <a:xfrm>
            <a:off x="7100890" y="1025603"/>
            <a:ext cx="5017079" cy="4339257"/>
          </a:xfrm>
        </p:spPr>
      </p:pic>
      <p:sp>
        <p:nvSpPr>
          <p:cNvPr id="5" name="Slide Number Placeholder 4">
            <a:extLst>
              <a:ext uri="{FF2B5EF4-FFF2-40B4-BE49-F238E27FC236}">
                <a16:creationId xmlns:a16="http://schemas.microsoft.com/office/drawing/2014/main" id="{DB39C3E8-F460-3F4D-A16A-36686CE86DE7}"/>
              </a:ext>
            </a:extLst>
          </p:cNvPr>
          <p:cNvSpPr>
            <a:spLocks noGrp="1"/>
          </p:cNvSpPr>
          <p:nvPr>
            <p:ph type="sldNum" sz="quarter" idx="12"/>
          </p:nvPr>
        </p:nvSpPr>
        <p:spPr>
          <a:xfrm>
            <a:off x="10343884" y="6356350"/>
            <a:ext cx="1703311" cy="365125"/>
          </a:xfrm>
        </p:spPr>
        <p:txBody>
          <a:bodyPr/>
          <a:lstStyle/>
          <a:p>
            <a:fld id="{6C6AE60A-B69C-4790-82F7-3882EDF23186}" type="slidenum">
              <a:rPr lang="en-GB" smtClean="0"/>
              <a:t>11</a:t>
            </a:fld>
            <a:endParaRPr lang="en-GB" dirty="0"/>
          </a:p>
        </p:txBody>
      </p:sp>
      <p:pic>
        <p:nvPicPr>
          <p:cNvPr id="9" name="Content Placeholder 7">
            <a:extLst>
              <a:ext uri="{FF2B5EF4-FFF2-40B4-BE49-F238E27FC236}">
                <a16:creationId xmlns:a16="http://schemas.microsoft.com/office/drawing/2014/main" id="{F136E04B-1B84-DC4D-A538-56D44FCAFC3A}"/>
              </a:ext>
            </a:extLst>
          </p:cNvPr>
          <p:cNvPicPr>
            <a:picLocks noChangeAspect="1"/>
          </p:cNvPicPr>
          <p:nvPr/>
        </p:nvPicPr>
        <p:blipFill rotWithShape="1">
          <a:blip r:embed="rId3">
            <a:extLst>
              <a:ext uri="{28A0092B-C50C-407E-A947-70E740481C1C}">
                <a14:useLocalDpi xmlns:a14="http://schemas.microsoft.com/office/drawing/2010/main" val="0"/>
              </a:ext>
            </a:extLst>
          </a:blip>
          <a:srcRect b="82663"/>
          <a:stretch/>
        </p:blipFill>
        <p:spPr>
          <a:xfrm>
            <a:off x="25462" y="1056795"/>
            <a:ext cx="6595939" cy="1545431"/>
          </a:xfrm>
          <a:prstGeom prst="rect">
            <a:avLst/>
          </a:prstGeom>
        </p:spPr>
      </p:pic>
      <p:pic>
        <p:nvPicPr>
          <p:cNvPr id="10" name="Content Placeholder 7">
            <a:extLst>
              <a:ext uri="{FF2B5EF4-FFF2-40B4-BE49-F238E27FC236}">
                <a16:creationId xmlns:a16="http://schemas.microsoft.com/office/drawing/2014/main" id="{839C4B4A-8A31-E546-8806-ABF9150E0B8B}"/>
              </a:ext>
            </a:extLst>
          </p:cNvPr>
          <p:cNvPicPr>
            <a:picLocks noChangeAspect="1"/>
          </p:cNvPicPr>
          <p:nvPr/>
        </p:nvPicPr>
        <p:blipFill rotWithShape="1">
          <a:blip r:embed="rId3">
            <a:extLst>
              <a:ext uri="{28A0092B-C50C-407E-A947-70E740481C1C}">
                <a14:useLocalDpi xmlns:a14="http://schemas.microsoft.com/office/drawing/2010/main" val="0"/>
              </a:ext>
            </a:extLst>
          </a:blip>
          <a:srcRect t="80446" b="111"/>
          <a:stretch/>
        </p:blipFill>
        <p:spPr>
          <a:xfrm>
            <a:off x="62704" y="3160441"/>
            <a:ext cx="6966746" cy="1830603"/>
          </a:xfrm>
          <a:prstGeom prst="rect">
            <a:avLst/>
          </a:prstGeom>
        </p:spPr>
      </p:pic>
      <p:sp>
        <p:nvSpPr>
          <p:cNvPr id="11" name="Rectangle 10">
            <a:extLst>
              <a:ext uri="{FF2B5EF4-FFF2-40B4-BE49-F238E27FC236}">
                <a16:creationId xmlns:a16="http://schemas.microsoft.com/office/drawing/2014/main" id="{E081306C-BA71-D24D-925E-345D0F75E6E4}"/>
              </a:ext>
            </a:extLst>
          </p:cNvPr>
          <p:cNvSpPr/>
          <p:nvPr/>
        </p:nvSpPr>
        <p:spPr>
          <a:xfrm>
            <a:off x="946945" y="755710"/>
            <a:ext cx="5343695" cy="338554"/>
          </a:xfrm>
          <a:prstGeom prst="rect">
            <a:avLst/>
          </a:prstGeom>
          <a:solidFill>
            <a:schemeClr val="bg1"/>
          </a:solidFill>
        </p:spPr>
        <p:txBody>
          <a:bodyPr wrap="square">
            <a:spAutoFit/>
          </a:bodyPr>
          <a:lstStyle/>
          <a:p>
            <a:r>
              <a:rPr lang="en-GB" sz="1600" dirty="0">
                <a:solidFill>
                  <a:schemeClr val="bg1">
                    <a:lumMod val="50000"/>
                  </a:schemeClr>
                </a:solidFill>
              </a:rPr>
              <a:t>Before template matching (22 earthquakes Seiscomp3)</a:t>
            </a:r>
            <a:endParaRPr lang="en-US" sz="1600" dirty="0">
              <a:solidFill>
                <a:schemeClr val="bg1">
                  <a:lumMod val="50000"/>
                </a:schemeClr>
              </a:solidFill>
            </a:endParaRPr>
          </a:p>
        </p:txBody>
      </p:sp>
      <p:sp>
        <p:nvSpPr>
          <p:cNvPr id="12" name="Rectangle 11">
            <a:extLst>
              <a:ext uri="{FF2B5EF4-FFF2-40B4-BE49-F238E27FC236}">
                <a16:creationId xmlns:a16="http://schemas.microsoft.com/office/drawing/2014/main" id="{0D737F85-4F13-2440-87DF-8F34DB48DDCF}"/>
              </a:ext>
            </a:extLst>
          </p:cNvPr>
          <p:cNvSpPr/>
          <p:nvPr/>
        </p:nvSpPr>
        <p:spPr>
          <a:xfrm>
            <a:off x="735069" y="2837404"/>
            <a:ext cx="5486717" cy="338554"/>
          </a:xfrm>
          <a:prstGeom prst="rect">
            <a:avLst/>
          </a:prstGeom>
        </p:spPr>
        <p:txBody>
          <a:bodyPr wrap="square">
            <a:spAutoFit/>
          </a:bodyPr>
          <a:lstStyle/>
          <a:p>
            <a:r>
              <a:rPr lang="en-GB" sz="1600" dirty="0">
                <a:solidFill>
                  <a:schemeClr val="bg1">
                    <a:lumMod val="50000"/>
                  </a:schemeClr>
                </a:solidFill>
              </a:rPr>
              <a:t>Template matching on MVIF (+ 91 earthquakes ML&gt;=-0.5)</a:t>
            </a:r>
            <a:endParaRPr lang="en-US" sz="1600" dirty="0">
              <a:solidFill>
                <a:schemeClr val="bg1">
                  <a:lumMod val="50000"/>
                </a:schemeClr>
              </a:solidFill>
            </a:endParaRPr>
          </a:p>
        </p:txBody>
      </p:sp>
      <p:sp>
        <p:nvSpPr>
          <p:cNvPr id="3" name="Rectangle 2">
            <a:extLst>
              <a:ext uri="{FF2B5EF4-FFF2-40B4-BE49-F238E27FC236}">
                <a16:creationId xmlns:a16="http://schemas.microsoft.com/office/drawing/2014/main" id="{C79EB2E5-07B7-7341-98AD-F32E45B0AF72}"/>
              </a:ext>
            </a:extLst>
          </p:cNvPr>
          <p:cNvSpPr/>
          <p:nvPr/>
        </p:nvSpPr>
        <p:spPr>
          <a:xfrm>
            <a:off x="9403321" y="1836358"/>
            <a:ext cx="536549" cy="15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915BCC-7D80-8443-8EA2-4C310726F2C8}"/>
              </a:ext>
            </a:extLst>
          </p:cNvPr>
          <p:cNvSpPr/>
          <p:nvPr/>
        </p:nvSpPr>
        <p:spPr>
          <a:xfrm>
            <a:off x="7100890" y="5615121"/>
            <a:ext cx="509110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B3661CD5-018C-9D4D-8F33-69FD9E6BB6A6}"/>
              </a:ext>
            </a:extLst>
          </p:cNvPr>
          <p:cNvSpPr/>
          <p:nvPr/>
        </p:nvSpPr>
        <p:spPr>
          <a:xfrm>
            <a:off x="6874126" y="688629"/>
            <a:ext cx="509110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18">
            <a:extLst>
              <a:ext uri="{FF2B5EF4-FFF2-40B4-BE49-F238E27FC236}">
                <a16:creationId xmlns:a16="http://schemas.microsoft.com/office/drawing/2014/main" id="{6A92BAB3-7E9A-7841-B5C5-8AA61C205711}"/>
              </a:ext>
            </a:extLst>
          </p:cNvPr>
          <p:cNvSpPr/>
          <p:nvPr/>
        </p:nvSpPr>
        <p:spPr>
          <a:xfrm>
            <a:off x="8695464" y="652776"/>
            <a:ext cx="2044901" cy="338554"/>
          </a:xfrm>
          <a:prstGeom prst="rect">
            <a:avLst/>
          </a:prstGeom>
        </p:spPr>
        <p:txBody>
          <a:bodyPr wrap="square">
            <a:spAutoFit/>
          </a:bodyPr>
          <a:lstStyle/>
          <a:p>
            <a:r>
              <a:rPr lang="en-GB" sz="1600" dirty="0">
                <a:solidFill>
                  <a:schemeClr val="accent3"/>
                </a:solidFill>
              </a:rPr>
              <a:t>3 main clusters</a:t>
            </a:r>
            <a:endParaRPr lang="en-US" sz="1600" dirty="0">
              <a:solidFill>
                <a:schemeClr val="accent3"/>
              </a:solidFill>
            </a:endParaRPr>
          </a:p>
        </p:txBody>
      </p:sp>
      <p:sp>
        <p:nvSpPr>
          <p:cNvPr id="20" name="Rectangle 19">
            <a:extLst>
              <a:ext uri="{FF2B5EF4-FFF2-40B4-BE49-F238E27FC236}">
                <a16:creationId xmlns:a16="http://schemas.microsoft.com/office/drawing/2014/main" id="{A04949B3-859C-C145-A176-72EF4F3D6499}"/>
              </a:ext>
            </a:extLst>
          </p:cNvPr>
          <p:cNvSpPr/>
          <p:nvPr/>
        </p:nvSpPr>
        <p:spPr>
          <a:xfrm>
            <a:off x="4080265" y="2521797"/>
            <a:ext cx="1962842" cy="17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86C4960D-55C9-E843-8653-537963DA81C7}"/>
              </a:ext>
            </a:extLst>
          </p:cNvPr>
          <p:cNvSpPr txBox="1"/>
          <p:nvPr/>
        </p:nvSpPr>
        <p:spPr>
          <a:xfrm>
            <a:off x="102271" y="5150874"/>
            <a:ext cx="7928793" cy="1654371"/>
          </a:xfrm>
          <a:prstGeom prst="rect">
            <a:avLst/>
          </a:prstGeom>
          <a:solidFill>
            <a:schemeClr val="bg1"/>
          </a:solidFill>
          <a:ln w="3175">
            <a:solidFill>
              <a:schemeClr val="tx1"/>
            </a:solidFill>
          </a:ln>
        </p:spPr>
        <p:txBody>
          <a:bodyPr wrap="square" lIns="0" tIns="0" rIns="0" bIns="0" rtlCol="0">
            <a:noAutofit/>
          </a:bodyPr>
          <a:lstStyle/>
          <a:p>
            <a:pPr marL="11113">
              <a:buClr>
                <a:srgbClr val="00B0F0"/>
              </a:buClr>
            </a:pPr>
            <a:r>
              <a:rPr lang="en-US" b="1" dirty="0">
                <a:solidFill>
                  <a:schemeClr val="accent3"/>
                </a:solidFill>
              </a:rPr>
              <a:t>Possible origin</a:t>
            </a:r>
            <a:r>
              <a:rPr lang="en-GB" dirty="0"/>
              <a:t>.</a:t>
            </a:r>
          </a:p>
          <a:p>
            <a:pPr marL="12700">
              <a:buClr>
                <a:srgbClr val="00B0F0"/>
              </a:buClr>
            </a:pPr>
            <a:r>
              <a:rPr lang="en-GB" dirty="0"/>
              <a:t>1) Pore pressure </a:t>
            </a:r>
            <a:r>
              <a:rPr lang="en-GB" b="1" dirty="0"/>
              <a:t>increase</a:t>
            </a:r>
            <a:r>
              <a:rPr lang="en-GB" dirty="0"/>
              <a:t> at depth caused by fluid migration from the surface through fractures (Saar and Manga, 2003; Kraft et al., 2006)</a:t>
            </a:r>
          </a:p>
          <a:p>
            <a:pPr marL="12700">
              <a:buClr>
                <a:srgbClr val="00B0F0"/>
              </a:buClr>
            </a:pPr>
            <a:r>
              <a:rPr lang="en-GB" dirty="0"/>
              <a:t>2) An elastic stress </a:t>
            </a:r>
            <a:r>
              <a:rPr lang="en-GB" b="1" dirty="0"/>
              <a:t>perturbation</a:t>
            </a:r>
            <a:r>
              <a:rPr lang="en-GB" dirty="0"/>
              <a:t> induced by </a:t>
            </a:r>
            <a:r>
              <a:rPr lang="en-GB" b="1" dirty="0"/>
              <a:t>hydrological</a:t>
            </a:r>
            <a:r>
              <a:rPr lang="en-GB" dirty="0"/>
              <a:t> </a:t>
            </a:r>
            <a:r>
              <a:rPr lang="en-GB" b="1" dirty="0"/>
              <a:t>loadings </a:t>
            </a:r>
            <a:r>
              <a:rPr lang="en-GB" dirty="0"/>
              <a:t>(</a:t>
            </a:r>
            <a:r>
              <a:rPr lang="en-GB" dirty="0" err="1"/>
              <a:t>Rigo</a:t>
            </a:r>
            <a:r>
              <a:rPr lang="en-GB" dirty="0"/>
              <a:t> et al., 2008) </a:t>
            </a:r>
          </a:p>
          <a:p>
            <a:pPr marL="12700">
              <a:buClr>
                <a:srgbClr val="00B0F0"/>
              </a:buClr>
            </a:pPr>
            <a:r>
              <a:rPr lang="en-GB" dirty="0"/>
              <a:t>3) Pore pressure increase in deep fluid-saturated </a:t>
            </a:r>
            <a:r>
              <a:rPr lang="en-GB" dirty="0" err="1"/>
              <a:t>poroelastic</a:t>
            </a:r>
            <a:r>
              <a:rPr lang="en-GB" dirty="0"/>
              <a:t> rock in response to overlying hydrological loading (Miller, 2008; D’Agostino et al., 2018).</a:t>
            </a:r>
          </a:p>
          <a:p>
            <a:pPr marL="12700">
              <a:buClr>
                <a:srgbClr val="00B0F0"/>
              </a:buClr>
            </a:pPr>
            <a:endParaRPr lang="en-GB" dirty="0"/>
          </a:p>
          <a:p>
            <a:pPr marL="12700" indent="168275">
              <a:buClr>
                <a:srgbClr val="00B0F0"/>
              </a:buClr>
              <a:buFont typeface="Arial" panose="020B0604020202020204" pitchFamily="34" charset="0"/>
              <a:buChar char="•"/>
            </a:pPr>
            <a:endParaRPr lang="en-GB" sz="1600" dirty="0"/>
          </a:p>
          <a:p>
            <a:pPr marL="12700" indent="168275">
              <a:buClr>
                <a:srgbClr val="00B0F0"/>
              </a:buClr>
              <a:buFont typeface="Arial" panose="020B0604020202020204" pitchFamily="34" charset="0"/>
              <a:buChar char="•"/>
            </a:pPr>
            <a:endParaRPr lang="en-US" sz="1600" dirty="0"/>
          </a:p>
          <a:p>
            <a:pPr marL="11113">
              <a:buClr>
                <a:srgbClr val="00B0F0"/>
              </a:buClr>
            </a:pPr>
            <a:endParaRPr lang="en-US" sz="1600" dirty="0"/>
          </a:p>
          <a:p>
            <a:pPr marL="11113">
              <a:buClr>
                <a:srgbClr val="00B0F0"/>
              </a:buClr>
            </a:pPr>
            <a:endParaRPr lang="en-US" sz="1600" dirty="0"/>
          </a:p>
        </p:txBody>
      </p:sp>
      <p:sp>
        <p:nvSpPr>
          <p:cNvPr id="15" name="Rectangle 14">
            <a:extLst>
              <a:ext uri="{FF2B5EF4-FFF2-40B4-BE49-F238E27FC236}">
                <a16:creationId xmlns:a16="http://schemas.microsoft.com/office/drawing/2014/main" id="{5C8794ED-B592-1D41-B8B8-754AECCDDDD2}"/>
              </a:ext>
            </a:extLst>
          </p:cNvPr>
          <p:cNvSpPr/>
          <p:nvPr/>
        </p:nvSpPr>
        <p:spPr>
          <a:xfrm>
            <a:off x="7431949" y="5345487"/>
            <a:ext cx="462828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t>&lt;</a:t>
            </a:r>
          </a:p>
        </p:txBody>
      </p:sp>
      <p:pic>
        <p:nvPicPr>
          <p:cNvPr id="21" name="Picture 20">
            <a:extLst>
              <a:ext uri="{FF2B5EF4-FFF2-40B4-BE49-F238E27FC236}">
                <a16:creationId xmlns:a16="http://schemas.microsoft.com/office/drawing/2014/main" id="{62CB9EF4-9572-064E-82CF-3C55F23F5D04}"/>
              </a:ext>
            </a:extLst>
          </p:cNvPr>
          <p:cNvPicPr>
            <a:picLocks noChangeAspect="1"/>
          </p:cNvPicPr>
          <p:nvPr/>
        </p:nvPicPr>
        <p:blipFill>
          <a:blip r:embed="rId4"/>
          <a:stretch>
            <a:fillRect/>
          </a:stretch>
        </p:blipFill>
        <p:spPr>
          <a:xfrm>
            <a:off x="8031065" y="5440754"/>
            <a:ext cx="3695680" cy="1357519"/>
          </a:xfrm>
          <a:prstGeom prst="rect">
            <a:avLst/>
          </a:prstGeom>
        </p:spPr>
      </p:pic>
      <p:pic>
        <p:nvPicPr>
          <p:cNvPr id="22" name="Picture 2" descr="Résif">
            <a:extLst>
              <a:ext uri="{FF2B5EF4-FFF2-40B4-BE49-F238E27FC236}">
                <a16:creationId xmlns:a16="http://schemas.microsoft.com/office/drawing/2014/main" id="{E8160700-80AB-E74D-B0FD-4A6B71304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869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8614C25-68B0-2740-90FF-968CEBB776DB}"/>
              </a:ext>
            </a:extLst>
          </p:cNvPr>
          <p:cNvSpPr>
            <a:spLocks noGrp="1"/>
          </p:cNvSpPr>
          <p:nvPr>
            <p:ph idx="1"/>
          </p:nvPr>
        </p:nvSpPr>
        <p:spPr>
          <a:xfrm>
            <a:off x="326231" y="1238002"/>
            <a:ext cx="4615593" cy="5275093"/>
          </a:xfrm>
        </p:spPr>
        <p:txBody>
          <a:bodyPr>
            <a:normAutofit/>
          </a:bodyPr>
          <a:lstStyle/>
          <a:p>
            <a:r>
              <a:rPr lang="en-GB" sz="1800" dirty="0"/>
              <a:t>Further analysis based on the presented unique dataset to study surface and deep earth processes associated with </a:t>
            </a:r>
            <a:r>
              <a:rPr lang="en-GB" sz="1800" b="1" dirty="0"/>
              <a:t>storm Alex</a:t>
            </a:r>
            <a:r>
              <a:rPr lang="en-GB" sz="1800" dirty="0"/>
              <a:t>.</a:t>
            </a:r>
          </a:p>
          <a:p>
            <a:endParaRPr lang="en-GB" sz="1800" dirty="0"/>
          </a:p>
          <a:p>
            <a:r>
              <a:rPr lang="en-GB" sz="1800" dirty="0"/>
              <a:t>Seismometers can constrain </a:t>
            </a:r>
            <a:r>
              <a:rPr lang="en-GB" sz="1800" b="1" dirty="0"/>
              <a:t>interaction</a:t>
            </a:r>
            <a:r>
              <a:rPr lang="en-GB" sz="1800" dirty="0"/>
              <a:t> between the different Earth’s systems, time- and space-dependent processes during the flood and </a:t>
            </a:r>
            <a:r>
              <a:rPr lang="en-GB" sz="1800" b="1" dirty="0"/>
              <a:t>rainfall-runoff</a:t>
            </a:r>
            <a:r>
              <a:rPr lang="en-GB" sz="1800" dirty="0"/>
              <a:t> relationship at the catchment scale </a:t>
            </a:r>
          </a:p>
          <a:p>
            <a:endParaRPr lang="en-GB" sz="1800" dirty="0"/>
          </a:p>
          <a:p>
            <a:r>
              <a:rPr lang="en-GB" sz="1800" dirty="0"/>
              <a:t>114 earthquakes between local magnitude ML 0.5 and 2.5 were triggered by the </a:t>
            </a:r>
            <a:r>
              <a:rPr lang="en-GB" sz="1800" b="1" dirty="0"/>
              <a:t>hydrological loading </a:t>
            </a:r>
            <a:r>
              <a:rPr lang="en-GB" sz="1800" dirty="0"/>
              <a:t>and/or by the resulting in-situ pore pressure increase in the </a:t>
            </a:r>
            <a:r>
              <a:rPr lang="en-GB" sz="1800" dirty="0" err="1"/>
              <a:t>Tinée</a:t>
            </a:r>
            <a:r>
              <a:rPr lang="en-GB" sz="1800" dirty="0"/>
              <a:t> valley. </a:t>
            </a:r>
          </a:p>
          <a:p>
            <a:endParaRPr lang="en-GB" sz="1800" dirty="0"/>
          </a:p>
          <a:p>
            <a:endParaRPr lang="en-GB" sz="1800" dirty="0"/>
          </a:p>
          <a:p>
            <a:endParaRPr lang="en-GB" sz="1800" dirty="0"/>
          </a:p>
          <a:p>
            <a:pPr marL="0" indent="0">
              <a:buNone/>
            </a:pPr>
            <a:endParaRPr lang="en-US" sz="1800" dirty="0"/>
          </a:p>
          <a:p>
            <a:endParaRPr lang="en-US" sz="1800" dirty="0"/>
          </a:p>
          <a:p>
            <a:pPr marL="0" indent="0">
              <a:lnSpc>
                <a:spcPct val="110000"/>
              </a:lnSpc>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en-US" sz="1800" dirty="0"/>
          </a:p>
          <a:p>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F3FA4284-DB9D-844D-9E65-08E7C50E8AB2}"/>
              </a:ext>
            </a:extLst>
          </p:cNvPr>
          <p:cNvSpPr>
            <a:spLocks noGrp="1"/>
          </p:cNvSpPr>
          <p:nvPr>
            <p:ph type="sldNum" sz="quarter" idx="12"/>
          </p:nvPr>
        </p:nvSpPr>
        <p:spPr/>
        <p:txBody>
          <a:bodyPr/>
          <a:lstStyle/>
          <a:p>
            <a:fld id="{6C6AE60A-B69C-4790-82F7-3882EDF23186}" type="slidenum">
              <a:rPr lang="en-GB" smtClean="0"/>
              <a:t>12</a:t>
            </a:fld>
            <a:endParaRPr lang="en-GB" dirty="0"/>
          </a:p>
        </p:txBody>
      </p:sp>
      <p:sp>
        <p:nvSpPr>
          <p:cNvPr id="16" name="Title 5">
            <a:extLst>
              <a:ext uri="{FF2B5EF4-FFF2-40B4-BE49-F238E27FC236}">
                <a16:creationId xmlns:a16="http://schemas.microsoft.com/office/drawing/2014/main" id="{5FA62A0F-C15F-8A43-8527-EE3CADBC7DDA}"/>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Summary</a:t>
            </a:r>
          </a:p>
        </p:txBody>
      </p:sp>
      <p:pic>
        <p:nvPicPr>
          <p:cNvPr id="17" name="Picture 16">
            <a:extLst>
              <a:ext uri="{FF2B5EF4-FFF2-40B4-BE49-F238E27FC236}">
                <a16:creationId xmlns:a16="http://schemas.microsoft.com/office/drawing/2014/main" id="{50A90BB2-9BC5-534B-B859-B14A5DFC4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37" y="1113386"/>
            <a:ext cx="7126227" cy="4753293"/>
          </a:xfrm>
          <a:prstGeom prst="rect">
            <a:avLst/>
          </a:prstGeom>
          <a:ln w="28575">
            <a:solidFill>
              <a:schemeClr val="accent4"/>
            </a:solidFill>
          </a:ln>
        </p:spPr>
      </p:pic>
      <p:pic>
        <p:nvPicPr>
          <p:cNvPr id="18" name="Picture 2" descr="Résif">
            <a:extLst>
              <a:ext uri="{FF2B5EF4-FFF2-40B4-BE49-F238E27FC236}">
                <a16:creationId xmlns:a16="http://schemas.microsoft.com/office/drawing/2014/main" id="{A33B137F-8B93-1846-ADCA-B836F541A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1104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ACE361-0D26-8540-82AC-922E5623841A}"/>
              </a:ext>
            </a:extLst>
          </p:cNvPr>
          <p:cNvSpPr>
            <a:spLocks noGrp="1"/>
          </p:cNvSpPr>
          <p:nvPr>
            <p:ph type="ftr" sz="quarter" idx="11"/>
          </p:nvPr>
        </p:nvSpPr>
        <p:spPr>
          <a:xfrm>
            <a:off x="5010930" y="6308726"/>
            <a:ext cx="4631883" cy="459776"/>
          </a:xfrm>
        </p:spPr>
        <p:txBody>
          <a:bodyPr/>
          <a:lstStyle/>
          <a:p>
            <a:r>
              <a:rPr lang="en-GB"/>
              <a:t>Małgorzata Chmiel</a:t>
            </a:r>
            <a:endParaRPr lang="en-GB" dirty="0"/>
          </a:p>
        </p:txBody>
      </p:sp>
      <p:sp>
        <p:nvSpPr>
          <p:cNvPr id="5" name="Slide Number Placeholder 4">
            <a:extLst>
              <a:ext uri="{FF2B5EF4-FFF2-40B4-BE49-F238E27FC236}">
                <a16:creationId xmlns:a16="http://schemas.microsoft.com/office/drawing/2014/main" id="{840D8564-F3DB-0D46-BB24-DA168903DD9E}"/>
              </a:ext>
            </a:extLst>
          </p:cNvPr>
          <p:cNvSpPr>
            <a:spLocks noGrp="1"/>
          </p:cNvSpPr>
          <p:nvPr>
            <p:ph type="sldNum" sz="quarter" idx="12"/>
          </p:nvPr>
        </p:nvSpPr>
        <p:spPr>
          <a:xfrm>
            <a:off x="10541422" y="6308726"/>
            <a:ext cx="355461" cy="468312"/>
          </a:xfrm>
        </p:spPr>
        <p:txBody>
          <a:bodyPr/>
          <a:lstStyle/>
          <a:p>
            <a:fld id="{6C6AE60A-B69C-4790-82F7-3882EDF23186}" type="slidenum">
              <a:rPr lang="en-GB" smtClean="0"/>
              <a:t>13</a:t>
            </a:fld>
            <a:endParaRPr lang="en-GB" dirty="0"/>
          </a:p>
        </p:txBody>
      </p:sp>
      <p:sp>
        <p:nvSpPr>
          <p:cNvPr id="6" name="Title 5">
            <a:extLst>
              <a:ext uri="{FF2B5EF4-FFF2-40B4-BE49-F238E27FC236}">
                <a16:creationId xmlns:a16="http://schemas.microsoft.com/office/drawing/2014/main" id="{D02535A3-7F9C-E048-B16B-C8F6A9600507}"/>
              </a:ext>
            </a:extLst>
          </p:cNvPr>
          <p:cNvSpPr>
            <a:spLocks noGrp="1"/>
          </p:cNvSpPr>
          <p:nvPr>
            <p:ph type="title"/>
          </p:nvPr>
        </p:nvSpPr>
        <p:spPr/>
        <p:txBody>
          <a:bodyPr>
            <a:normAutofit fontScale="90000"/>
          </a:bodyPr>
          <a:lstStyle/>
          <a:p>
            <a:r>
              <a:rPr lang="fr-FR" dirty="0" err="1"/>
              <a:t>Seismological</a:t>
            </a:r>
            <a:r>
              <a:rPr lang="fr-FR" dirty="0"/>
              <a:t> observations of the flash flood</a:t>
            </a:r>
            <a:br>
              <a:rPr lang="fr-FR" dirty="0"/>
            </a:br>
            <a:endParaRPr lang="en-US" dirty="0"/>
          </a:p>
        </p:txBody>
      </p:sp>
      <p:pic>
        <p:nvPicPr>
          <p:cNvPr id="10" name="Content Placeholder 7">
            <a:extLst>
              <a:ext uri="{FF2B5EF4-FFF2-40B4-BE49-F238E27FC236}">
                <a16:creationId xmlns:a16="http://schemas.microsoft.com/office/drawing/2014/main" id="{51CCD796-4E6E-B240-A859-13349D7D0082}"/>
              </a:ext>
            </a:extLst>
          </p:cNvPr>
          <p:cNvPicPr>
            <a:picLocks noChangeAspect="1"/>
          </p:cNvPicPr>
          <p:nvPr/>
        </p:nvPicPr>
        <p:blipFill rotWithShape="1">
          <a:blip r:embed="rId3">
            <a:extLst>
              <a:ext uri="{28A0092B-C50C-407E-A947-70E740481C1C}">
                <a14:useLocalDpi xmlns:a14="http://schemas.microsoft.com/office/drawing/2010/main" val="0"/>
              </a:ext>
            </a:extLst>
          </a:blip>
          <a:srcRect l="45835" r="-654" b="52535"/>
          <a:stretch/>
        </p:blipFill>
        <p:spPr>
          <a:xfrm>
            <a:off x="322746" y="1543051"/>
            <a:ext cx="5061874" cy="3691928"/>
          </a:xfrm>
          <a:prstGeom prst="rect">
            <a:avLst/>
          </a:prstGeom>
        </p:spPr>
      </p:pic>
      <p:pic>
        <p:nvPicPr>
          <p:cNvPr id="13" name="Picture 12">
            <a:extLst>
              <a:ext uri="{FF2B5EF4-FFF2-40B4-BE49-F238E27FC236}">
                <a16:creationId xmlns:a16="http://schemas.microsoft.com/office/drawing/2014/main" id="{90D577D7-5F1E-5840-9538-90689E727203}"/>
              </a:ext>
            </a:extLst>
          </p:cNvPr>
          <p:cNvPicPr>
            <a:picLocks noChangeAspect="1"/>
          </p:cNvPicPr>
          <p:nvPr/>
        </p:nvPicPr>
        <p:blipFill rotWithShape="1">
          <a:blip r:embed="rId4">
            <a:extLst>
              <a:ext uri="{28A0092B-C50C-407E-A947-70E740481C1C}">
                <a14:useLocalDpi xmlns:a14="http://schemas.microsoft.com/office/drawing/2010/main" val="0"/>
              </a:ext>
            </a:extLst>
          </a:blip>
          <a:srcRect t="45634" b="26649"/>
          <a:stretch/>
        </p:blipFill>
        <p:spPr>
          <a:xfrm>
            <a:off x="450538" y="4851402"/>
            <a:ext cx="5315793" cy="1377951"/>
          </a:xfrm>
          <a:prstGeom prst="rect">
            <a:avLst/>
          </a:prstGeom>
        </p:spPr>
      </p:pic>
      <p:sp>
        <p:nvSpPr>
          <p:cNvPr id="2" name="Rectangle 1">
            <a:extLst>
              <a:ext uri="{FF2B5EF4-FFF2-40B4-BE49-F238E27FC236}">
                <a16:creationId xmlns:a16="http://schemas.microsoft.com/office/drawing/2014/main" id="{097AA5D6-5B19-244C-8EA0-FFCDA5E08F5E}"/>
              </a:ext>
            </a:extLst>
          </p:cNvPr>
          <p:cNvSpPr/>
          <p:nvPr/>
        </p:nvSpPr>
        <p:spPr>
          <a:xfrm>
            <a:off x="326231" y="1161826"/>
            <a:ext cx="8217722" cy="376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0077E0-2532-5946-9861-429C73A067BB}"/>
              </a:ext>
            </a:extLst>
          </p:cNvPr>
          <p:cNvPicPr>
            <a:picLocks noChangeAspect="1"/>
          </p:cNvPicPr>
          <p:nvPr/>
        </p:nvPicPr>
        <p:blipFill rotWithShape="1">
          <a:blip r:embed="rId5">
            <a:extLst>
              <a:ext uri="{28A0092B-C50C-407E-A947-70E740481C1C}">
                <a14:useLocalDpi xmlns:a14="http://schemas.microsoft.com/office/drawing/2010/main" val="0"/>
              </a:ext>
            </a:extLst>
          </a:blip>
          <a:srcRect l="47480" t="345" r="-27" b="41342"/>
          <a:stretch/>
        </p:blipFill>
        <p:spPr>
          <a:xfrm>
            <a:off x="6505142" y="1499002"/>
            <a:ext cx="4709682" cy="4748541"/>
          </a:xfrm>
          <a:prstGeom prst="rect">
            <a:avLst/>
          </a:prstGeom>
          <a:ln>
            <a:solidFill>
              <a:schemeClr val="tx1"/>
            </a:solidFill>
          </a:ln>
        </p:spPr>
      </p:pic>
    </p:spTree>
    <p:extLst>
      <p:ext uri="{BB962C8B-B14F-4D97-AF65-F5344CB8AC3E}">
        <p14:creationId xmlns:p14="http://schemas.microsoft.com/office/powerpoint/2010/main" val="17815081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AAFEE94-4724-344B-A3CB-62079571099F}"/>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2011698" y="18128"/>
            <a:ext cx="10234194" cy="68217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2AEFE17-CC73-1348-8B33-31BFFD0325ED}"/>
              </a:ext>
            </a:extLst>
          </p:cNvPr>
          <p:cNvPicPr>
            <a:picLocks noChangeAspect="1"/>
          </p:cNvPicPr>
          <p:nvPr/>
        </p:nvPicPr>
        <p:blipFill rotWithShape="1">
          <a:blip r:embed="rId4">
            <a:extLst>
              <a:ext uri="{28A0092B-C50C-407E-A947-70E740481C1C}">
                <a14:useLocalDpi xmlns:a14="http://schemas.microsoft.com/office/drawing/2010/main" val="0"/>
              </a:ext>
            </a:extLst>
          </a:blip>
          <a:srcRect l="20639"/>
          <a:stretch/>
        </p:blipFill>
        <p:spPr>
          <a:xfrm>
            <a:off x="-4338" y="2930033"/>
            <a:ext cx="4653758" cy="3909839"/>
          </a:xfrm>
          <a:prstGeom prst="rect">
            <a:avLst/>
          </a:prstGeom>
          <a:ln>
            <a:solidFill>
              <a:schemeClr val="bg1"/>
            </a:solidFill>
          </a:ln>
        </p:spPr>
      </p:pic>
      <p:pic>
        <p:nvPicPr>
          <p:cNvPr id="18" name="Picture 17">
            <a:extLst>
              <a:ext uri="{FF2B5EF4-FFF2-40B4-BE49-F238E27FC236}">
                <a16:creationId xmlns:a16="http://schemas.microsoft.com/office/drawing/2014/main" id="{FA180D98-F705-F644-9147-A0A3776C11F6}"/>
              </a:ext>
            </a:extLst>
          </p:cNvPr>
          <p:cNvPicPr>
            <a:picLocks noChangeAspect="1"/>
          </p:cNvPicPr>
          <p:nvPr/>
        </p:nvPicPr>
        <p:blipFill rotWithShape="1">
          <a:blip r:embed="rId5">
            <a:alphaModFix/>
          </a:blip>
          <a:srcRect l="1197" r="11388"/>
          <a:stretch/>
        </p:blipFill>
        <p:spPr>
          <a:xfrm>
            <a:off x="-4338" y="-64593"/>
            <a:ext cx="4653758" cy="2994625"/>
          </a:xfrm>
          <a:prstGeom prst="rect">
            <a:avLst/>
          </a:prstGeom>
          <a:ln>
            <a:solidFill>
              <a:schemeClr val="bg1"/>
            </a:solidFill>
          </a:ln>
        </p:spPr>
      </p:pic>
    </p:spTree>
    <p:extLst>
      <p:ext uri="{BB962C8B-B14F-4D97-AF65-F5344CB8AC3E}">
        <p14:creationId xmlns:p14="http://schemas.microsoft.com/office/powerpoint/2010/main" val="57739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D1C57B-54E2-C040-A6B9-8ED8F66814C9}"/>
              </a:ext>
            </a:extLst>
          </p:cNvPr>
          <p:cNvSpPr>
            <a:spLocks noGrp="1"/>
          </p:cNvSpPr>
          <p:nvPr>
            <p:ph type="title"/>
          </p:nvPr>
        </p:nvSpPr>
        <p:spPr>
          <a:xfrm>
            <a:off x="123949" y="63492"/>
            <a:ext cx="11763251" cy="972000"/>
          </a:xfrm>
        </p:spPr>
        <p:txBody>
          <a:bodyPr>
            <a:normAutofit fontScale="90000"/>
          </a:bodyPr>
          <a:lstStyle/>
          <a:p>
            <a:r>
              <a:rPr lang="fr-FR" sz="3600" dirty="0"/>
              <a:t>Storm Alex: </a:t>
            </a:r>
            <a:br>
              <a:rPr lang="fr-FR" sz="3600" dirty="0"/>
            </a:br>
            <a:r>
              <a:rPr lang="fr-FR" sz="3600" dirty="0"/>
              <a:t>a </a:t>
            </a:r>
            <a:r>
              <a:rPr lang="fr-FR" sz="3600" dirty="0" err="1"/>
              <a:t>very</a:t>
            </a:r>
            <a:r>
              <a:rPr lang="fr-FR" sz="3600" dirty="0"/>
              <a:t> destructive “</a:t>
            </a:r>
            <a:r>
              <a:rPr lang="fr-FR" sz="3600" dirty="0" err="1"/>
              <a:t>Mediterranean</a:t>
            </a:r>
            <a:r>
              <a:rPr lang="fr-FR" sz="3600" dirty="0"/>
              <a:t> </a:t>
            </a:r>
            <a:r>
              <a:rPr lang="fr-FR" sz="3600" dirty="0" err="1"/>
              <a:t>episode</a:t>
            </a:r>
            <a:r>
              <a:rPr lang="fr-FR" sz="3600" dirty="0"/>
              <a:t>”</a:t>
            </a:r>
            <a:endParaRPr lang="en-US" sz="3600" dirty="0"/>
          </a:p>
        </p:txBody>
      </p:sp>
      <p:pic>
        <p:nvPicPr>
          <p:cNvPr id="16" name="Content Placeholder 18">
            <a:extLst>
              <a:ext uri="{FF2B5EF4-FFF2-40B4-BE49-F238E27FC236}">
                <a16:creationId xmlns:a16="http://schemas.microsoft.com/office/drawing/2014/main" id="{1AA5CD3A-B4B3-9E44-8D08-35F47369DA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2011" b="24382"/>
          <a:stretch/>
        </p:blipFill>
        <p:spPr>
          <a:xfrm>
            <a:off x="7657731" y="623668"/>
            <a:ext cx="4357726" cy="6203852"/>
          </a:xfrm>
        </p:spPr>
      </p:pic>
      <p:sp>
        <p:nvSpPr>
          <p:cNvPr id="20" name="Rectangle 19">
            <a:extLst>
              <a:ext uri="{FF2B5EF4-FFF2-40B4-BE49-F238E27FC236}">
                <a16:creationId xmlns:a16="http://schemas.microsoft.com/office/drawing/2014/main" id="{F233B7E4-1F75-154B-A3BB-904B09C87670}"/>
              </a:ext>
            </a:extLst>
          </p:cNvPr>
          <p:cNvSpPr/>
          <p:nvPr/>
        </p:nvSpPr>
        <p:spPr>
          <a:xfrm>
            <a:off x="12045119" y="800101"/>
            <a:ext cx="144501"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3FB953-9BD4-4E46-B3B7-6E68F68CBF38}"/>
              </a:ext>
            </a:extLst>
          </p:cNvPr>
          <p:cNvSpPr/>
          <p:nvPr/>
        </p:nvSpPr>
        <p:spPr>
          <a:xfrm>
            <a:off x="9634061" y="3078480"/>
            <a:ext cx="24384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AAB30E-B737-6044-B056-FED801E10F85}"/>
              </a:ext>
            </a:extLst>
          </p:cNvPr>
          <p:cNvSpPr/>
          <p:nvPr/>
        </p:nvSpPr>
        <p:spPr>
          <a:xfrm>
            <a:off x="11607648" y="3757613"/>
            <a:ext cx="464497" cy="25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D72B3C-4F41-904E-9D0B-F4EED512A681}"/>
              </a:ext>
            </a:extLst>
          </p:cNvPr>
          <p:cNvSpPr/>
          <p:nvPr/>
        </p:nvSpPr>
        <p:spPr>
          <a:xfrm>
            <a:off x="203607" y="1243519"/>
            <a:ext cx="4817836" cy="923330"/>
          </a:xfrm>
          <a:prstGeom prst="rect">
            <a:avLst/>
          </a:prstGeom>
        </p:spPr>
        <p:txBody>
          <a:bodyPr wrap="square">
            <a:spAutoFit/>
          </a:bodyPr>
          <a:lstStyle/>
          <a:p>
            <a:r>
              <a:rPr lang="en-US" dirty="0"/>
              <a:t>On October 2, 2020, the southern Alps were struck by a </a:t>
            </a:r>
            <a:r>
              <a:rPr lang="en-US" b="1" dirty="0"/>
              <a:t>heavy precipitation event </a:t>
            </a:r>
            <a:r>
              <a:rPr lang="en-US" dirty="0"/>
              <a:t>caused by Storm Alex</a:t>
            </a:r>
          </a:p>
        </p:txBody>
      </p:sp>
      <p:pic>
        <p:nvPicPr>
          <p:cNvPr id="9" name="Content Placeholder 18">
            <a:extLst>
              <a:ext uri="{FF2B5EF4-FFF2-40B4-BE49-F238E27FC236}">
                <a16:creationId xmlns:a16="http://schemas.microsoft.com/office/drawing/2014/main" id="{3C254293-7FA2-0C4E-BEBB-94656C322B6A}"/>
              </a:ext>
            </a:extLst>
          </p:cNvPr>
          <p:cNvPicPr>
            <a:picLocks noChangeAspect="1"/>
          </p:cNvPicPr>
          <p:nvPr/>
        </p:nvPicPr>
        <p:blipFill rotWithShape="1">
          <a:blip r:embed="rId3">
            <a:extLst>
              <a:ext uri="{28A0092B-C50C-407E-A947-70E740481C1C}">
                <a14:useLocalDpi xmlns:a14="http://schemas.microsoft.com/office/drawing/2010/main" val="0"/>
              </a:ext>
            </a:extLst>
          </a:blip>
          <a:srcRect l="48124" r="-1" b="60080"/>
          <a:stretch/>
        </p:blipFill>
        <p:spPr>
          <a:xfrm>
            <a:off x="64655" y="2157415"/>
            <a:ext cx="4817836" cy="3349645"/>
          </a:xfrm>
          <a:prstGeom prst="rect">
            <a:avLst/>
          </a:prstGeom>
        </p:spPr>
      </p:pic>
      <p:sp>
        <p:nvSpPr>
          <p:cNvPr id="5" name="Slide Number Placeholder 4">
            <a:extLst>
              <a:ext uri="{FF2B5EF4-FFF2-40B4-BE49-F238E27FC236}">
                <a16:creationId xmlns:a16="http://schemas.microsoft.com/office/drawing/2014/main" id="{5A6BE965-C730-0545-B822-EED3258B4FD8}"/>
              </a:ext>
            </a:extLst>
          </p:cNvPr>
          <p:cNvSpPr>
            <a:spLocks noGrp="1"/>
          </p:cNvSpPr>
          <p:nvPr>
            <p:ph type="sldNum" sz="quarter" idx="12"/>
          </p:nvPr>
        </p:nvSpPr>
        <p:spPr>
          <a:xfrm>
            <a:off x="11198466" y="6219341"/>
            <a:ext cx="722370" cy="365125"/>
          </a:xfrm>
        </p:spPr>
        <p:txBody>
          <a:bodyPr/>
          <a:lstStyle/>
          <a:p>
            <a:fld id="{6C6AE60A-B69C-4790-82F7-3882EDF23186}" type="slidenum">
              <a:rPr lang="en-GB" smtClean="0"/>
              <a:t>3</a:t>
            </a:fld>
            <a:endParaRPr lang="en-GB" dirty="0"/>
          </a:p>
        </p:txBody>
      </p:sp>
      <p:pic>
        <p:nvPicPr>
          <p:cNvPr id="26" name="Picture 2" descr="Résif">
            <a:extLst>
              <a:ext uri="{FF2B5EF4-FFF2-40B4-BE49-F238E27FC236}">
                <a16:creationId xmlns:a16="http://schemas.microsoft.com/office/drawing/2014/main" id="{1D0831D5-60C1-924E-B734-81DAC4778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873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D1C57B-54E2-C040-A6B9-8ED8F66814C9}"/>
              </a:ext>
            </a:extLst>
          </p:cNvPr>
          <p:cNvSpPr>
            <a:spLocks noGrp="1"/>
          </p:cNvSpPr>
          <p:nvPr>
            <p:ph type="title"/>
          </p:nvPr>
        </p:nvSpPr>
        <p:spPr>
          <a:xfrm>
            <a:off x="123949" y="63492"/>
            <a:ext cx="11763251" cy="972000"/>
          </a:xfrm>
        </p:spPr>
        <p:txBody>
          <a:bodyPr>
            <a:normAutofit fontScale="90000"/>
          </a:bodyPr>
          <a:lstStyle/>
          <a:p>
            <a:r>
              <a:rPr lang="fr-FR" sz="3600" dirty="0"/>
              <a:t>Storm Alex: </a:t>
            </a:r>
            <a:br>
              <a:rPr lang="fr-FR" sz="3600" dirty="0"/>
            </a:br>
            <a:r>
              <a:rPr lang="fr-FR" sz="3600" dirty="0"/>
              <a:t>a </a:t>
            </a:r>
            <a:r>
              <a:rPr lang="fr-FR" sz="3600" dirty="0" err="1"/>
              <a:t>very</a:t>
            </a:r>
            <a:r>
              <a:rPr lang="fr-FR" sz="3600" dirty="0"/>
              <a:t> destructive “</a:t>
            </a:r>
            <a:r>
              <a:rPr lang="fr-FR" sz="3600" dirty="0" err="1"/>
              <a:t>Mediterranean</a:t>
            </a:r>
            <a:r>
              <a:rPr lang="fr-FR" sz="3600" dirty="0"/>
              <a:t> </a:t>
            </a:r>
            <a:r>
              <a:rPr lang="fr-FR" sz="3600" dirty="0" err="1"/>
              <a:t>episode</a:t>
            </a:r>
            <a:r>
              <a:rPr lang="fr-FR" sz="3600" dirty="0"/>
              <a:t>”</a:t>
            </a:r>
            <a:endParaRPr lang="en-US" sz="3600" dirty="0"/>
          </a:p>
        </p:txBody>
      </p:sp>
      <p:pic>
        <p:nvPicPr>
          <p:cNvPr id="11" name="Picture 10" descr="A picture containing text, tree, plant&#10;&#10;Description automatically generated">
            <a:extLst>
              <a:ext uri="{FF2B5EF4-FFF2-40B4-BE49-F238E27FC236}">
                <a16:creationId xmlns:a16="http://schemas.microsoft.com/office/drawing/2014/main" id="{561ABEF1-74E6-FF47-8201-74F6A3E3E760}"/>
              </a:ext>
            </a:extLst>
          </p:cNvPr>
          <p:cNvPicPr>
            <a:picLocks noChangeAspect="1"/>
          </p:cNvPicPr>
          <p:nvPr/>
        </p:nvPicPr>
        <p:blipFill rotWithShape="1">
          <a:blip r:embed="rId3">
            <a:extLst>
              <a:ext uri="{28A0092B-C50C-407E-A947-70E740481C1C}">
                <a14:useLocalDpi xmlns:a14="http://schemas.microsoft.com/office/drawing/2010/main" val="0"/>
              </a:ext>
            </a:extLst>
          </a:blip>
          <a:srcRect l="50870"/>
          <a:stretch/>
        </p:blipFill>
        <p:spPr>
          <a:xfrm>
            <a:off x="5338087" y="4128984"/>
            <a:ext cx="2025044" cy="2108304"/>
          </a:xfrm>
          <a:prstGeom prst="rect">
            <a:avLst/>
          </a:prstGeom>
          <a:ln>
            <a:solidFill>
              <a:schemeClr val="tx1"/>
            </a:solidFill>
          </a:ln>
        </p:spPr>
      </p:pic>
      <p:pic>
        <p:nvPicPr>
          <p:cNvPr id="13" name="Picture 12" descr="A picture containing text, tree, plant&#10;&#10;Description automatically generated">
            <a:extLst>
              <a:ext uri="{FF2B5EF4-FFF2-40B4-BE49-F238E27FC236}">
                <a16:creationId xmlns:a16="http://schemas.microsoft.com/office/drawing/2014/main" id="{DCDA735D-9B3E-F643-8548-1087B99AF1F4}"/>
              </a:ext>
            </a:extLst>
          </p:cNvPr>
          <p:cNvPicPr>
            <a:picLocks noChangeAspect="1"/>
          </p:cNvPicPr>
          <p:nvPr/>
        </p:nvPicPr>
        <p:blipFill rotWithShape="1">
          <a:blip r:embed="rId3">
            <a:extLst>
              <a:ext uri="{28A0092B-C50C-407E-A947-70E740481C1C}">
                <a14:useLocalDpi xmlns:a14="http://schemas.microsoft.com/office/drawing/2010/main" val="0"/>
              </a:ext>
            </a:extLst>
          </a:blip>
          <a:srcRect r="50738"/>
          <a:stretch/>
        </p:blipFill>
        <p:spPr>
          <a:xfrm>
            <a:off x="5342951" y="2016928"/>
            <a:ext cx="2030442" cy="2108304"/>
          </a:xfrm>
          <a:prstGeom prst="rect">
            <a:avLst/>
          </a:prstGeom>
          <a:ln>
            <a:solidFill>
              <a:schemeClr val="tx1"/>
            </a:solidFill>
          </a:ln>
        </p:spPr>
      </p:pic>
      <p:sp>
        <p:nvSpPr>
          <p:cNvPr id="14" name="Rectangle 13">
            <a:extLst>
              <a:ext uri="{FF2B5EF4-FFF2-40B4-BE49-F238E27FC236}">
                <a16:creationId xmlns:a16="http://schemas.microsoft.com/office/drawing/2014/main" id="{00C10336-E713-8049-BB83-EAB31F8FD718}"/>
              </a:ext>
            </a:extLst>
          </p:cNvPr>
          <p:cNvSpPr/>
          <p:nvPr/>
        </p:nvSpPr>
        <p:spPr>
          <a:xfrm>
            <a:off x="5396556" y="1565828"/>
            <a:ext cx="1921552" cy="338554"/>
          </a:xfrm>
          <a:prstGeom prst="rect">
            <a:avLst/>
          </a:prstGeom>
        </p:spPr>
        <p:txBody>
          <a:bodyPr wrap="none">
            <a:spAutoFit/>
          </a:bodyPr>
          <a:lstStyle/>
          <a:p>
            <a:r>
              <a:rPr lang="en-GB" sz="1600" dirty="0">
                <a:solidFill>
                  <a:schemeClr val="bg1">
                    <a:lumMod val="50000"/>
                  </a:schemeClr>
                </a:solidFill>
              </a:rPr>
              <a:t>Saint-Martin </a:t>
            </a:r>
            <a:r>
              <a:rPr lang="en-GB" sz="1600" dirty="0" err="1">
                <a:solidFill>
                  <a:schemeClr val="bg1">
                    <a:lumMod val="50000"/>
                  </a:schemeClr>
                </a:solidFill>
              </a:rPr>
              <a:t>Vésubie</a:t>
            </a:r>
            <a:endParaRPr lang="en-US" sz="1600" dirty="0">
              <a:solidFill>
                <a:schemeClr val="bg1">
                  <a:lumMod val="50000"/>
                </a:schemeClr>
              </a:solidFill>
            </a:endParaRPr>
          </a:p>
        </p:txBody>
      </p:sp>
      <p:sp>
        <p:nvSpPr>
          <p:cNvPr id="15" name="Rectangle 14">
            <a:extLst>
              <a:ext uri="{FF2B5EF4-FFF2-40B4-BE49-F238E27FC236}">
                <a16:creationId xmlns:a16="http://schemas.microsoft.com/office/drawing/2014/main" id="{75AC9DDA-9CCD-F14B-95F4-3DEBC2F8CC72}"/>
              </a:ext>
            </a:extLst>
          </p:cNvPr>
          <p:cNvSpPr/>
          <p:nvPr/>
        </p:nvSpPr>
        <p:spPr>
          <a:xfrm>
            <a:off x="6595178" y="3779344"/>
            <a:ext cx="799899" cy="369332"/>
          </a:xfrm>
          <a:prstGeom prst="rect">
            <a:avLst/>
          </a:prstGeom>
        </p:spPr>
        <p:txBody>
          <a:bodyPr wrap="none">
            <a:spAutoFit/>
          </a:bodyPr>
          <a:lstStyle/>
          <a:p>
            <a:pPr algn="r"/>
            <a:r>
              <a:rPr lang="en-GB" dirty="0">
                <a:solidFill>
                  <a:schemeClr val="bg1"/>
                </a:solidFill>
              </a:rPr>
              <a:t>before</a:t>
            </a:r>
            <a:endParaRPr lang="en-US" dirty="0">
              <a:solidFill>
                <a:schemeClr val="bg1"/>
              </a:solidFill>
            </a:endParaRPr>
          </a:p>
        </p:txBody>
      </p:sp>
      <p:pic>
        <p:nvPicPr>
          <p:cNvPr id="16" name="Content Placeholder 18">
            <a:extLst>
              <a:ext uri="{FF2B5EF4-FFF2-40B4-BE49-F238E27FC236}">
                <a16:creationId xmlns:a16="http://schemas.microsoft.com/office/drawing/2014/main" id="{1AA5CD3A-B4B3-9E44-8D08-35F47369DA2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52011" b="24382"/>
          <a:stretch/>
        </p:blipFill>
        <p:spPr>
          <a:xfrm>
            <a:off x="7657731" y="623668"/>
            <a:ext cx="4357726" cy="6203852"/>
          </a:xfrm>
        </p:spPr>
      </p:pic>
      <p:sp>
        <p:nvSpPr>
          <p:cNvPr id="19" name="Rectangle 18">
            <a:extLst>
              <a:ext uri="{FF2B5EF4-FFF2-40B4-BE49-F238E27FC236}">
                <a16:creationId xmlns:a16="http://schemas.microsoft.com/office/drawing/2014/main" id="{AABB42E7-F7F7-A04B-B737-D790CF19A556}"/>
              </a:ext>
            </a:extLst>
          </p:cNvPr>
          <p:cNvSpPr/>
          <p:nvPr/>
        </p:nvSpPr>
        <p:spPr>
          <a:xfrm>
            <a:off x="6653976" y="4119559"/>
            <a:ext cx="634469" cy="369332"/>
          </a:xfrm>
          <a:prstGeom prst="rect">
            <a:avLst/>
          </a:prstGeom>
        </p:spPr>
        <p:txBody>
          <a:bodyPr wrap="none">
            <a:spAutoFit/>
          </a:bodyPr>
          <a:lstStyle/>
          <a:p>
            <a:pPr algn="r"/>
            <a:r>
              <a:rPr lang="en-GB" dirty="0">
                <a:solidFill>
                  <a:schemeClr val="bg1"/>
                </a:solidFill>
              </a:rPr>
              <a:t>after</a:t>
            </a:r>
            <a:endParaRPr lang="en-US" dirty="0">
              <a:solidFill>
                <a:schemeClr val="bg1"/>
              </a:solidFill>
            </a:endParaRPr>
          </a:p>
        </p:txBody>
      </p:sp>
      <p:sp>
        <p:nvSpPr>
          <p:cNvPr id="20" name="Rectangle 19">
            <a:extLst>
              <a:ext uri="{FF2B5EF4-FFF2-40B4-BE49-F238E27FC236}">
                <a16:creationId xmlns:a16="http://schemas.microsoft.com/office/drawing/2014/main" id="{F233B7E4-1F75-154B-A3BB-904B09C87670}"/>
              </a:ext>
            </a:extLst>
          </p:cNvPr>
          <p:cNvSpPr/>
          <p:nvPr/>
        </p:nvSpPr>
        <p:spPr>
          <a:xfrm>
            <a:off x="12045119" y="800101"/>
            <a:ext cx="144501"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3FB953-9BD4-4E46-B3B7-6E68F68CBF38}"/>
              </a:ext>
            </a:extLst>
          </p:cNvPr>
          <p:cNvSpPr/>
          <p:nvPr/>
        </p:nvSpPr>
        <p:spPr>
          <a:xfrm>
            <a:off x="9634061" y="3078480"/>
            <a:ext cx="24384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AAB30E-B737-6044-B056-FED801E10F85}"/>
              </a:ext>
            </a:extLst>
          </p:cNvPr>
          <p:cNvSpPr/>
          <p:nvPr/>
        </p:nvSpPr>
        <p:spPr>
          <a:xfrm>
            <a:off x="11607648" y="3757613"/>
            <a:ext cx="464497" cy="25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45745DBF-D6F6-6846-A1C0-0A6328233361}"/>
              </a:ext>
            </a:extLst>
          </p:cNvPr>
          <p:cNvCxnSpPr>
            <a:cxnSpLocks/>
          </p:cNvCxnSpPr>
          <p:nvPr/>
        </p:nvCxnSpPr>
        <p:spPr>
          <a:xfrm>
            <a:off x="7382896" y="2024064"/>
            <a:ext cx="2699439" cy="1079101"/>
          </a:xfrm>
          <a:prstGeom prst="line">
            <a:avLst/>
          </a:prstGeom>
          <a:ln w="25400">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71858B-3F08-7C4B-A5CA-08A38CC104C1}"/>
              </a:ext>
            </a:extLst>
          </p:cNvPr>
          <p:cNvCxnSpPr>
            <a:cxnSpLocks/>
          </p:cNvCxnSpPr>
          <p:nvPr/>
        </p:nvCxnSpPr>
        <p:spPr>
          <a:xfrm flipV="1">
            <a:off x="7333911" y="3265714"/>
            <a:ext cx="2726871" cy="2971574"/>
          </a:xfrm>
          <a:prstGeom prst="line">
            <a:avLst/>
          </a:prstGeom>
          <a:ln w="25400">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7C594B8-288A-9749-9FC1-6E09A30913C7}"/>
              </a:ext>
            </a:extLst>
          </p:cNvPr>
          <p:cNvSpPr/>
          <p:nvPr/>
        </p:nvSpPr>
        <p:spPr>
          <a:xfrm>
            <a:off x="9881167" y="2726872"/>
            <a:ext cx="1012371" cy="16655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A6BE965-C730-0545-B822-EED3258B4FD8}"/>
              </a:ext>
            </a:extLst>
          </p:cNvPr>
          <p:cNvSpPr>
            <a:spLocks noGrp="1"/>
          </p:cNvSpPr>
          <p:nvPr>
            <p:ph type="sldNum" sz="quarter" idx="12"/>
          </p:nvPr>
        </p:nvSpPr>
        <p:spPr>
          <a:xfrm>
            <a:off x="11198466" y="6219341"/>
            <a:ext cx="722370" cy="365125"/>
          </a:xfrm>
        </p:spPr>
        <p:txBody>
          <a:bodyPr/>
          <a:lstStyle/>
          <a:p>
            <a:fld id="{6C6AE60A-B69C-4790-82F7-3882EDF23186}" type="slidenum">
              <a:rPr lang="en-GB" smtClean="0"/>
              <a:t>4</a:t>
            </a:fld>
            <a:endParaRPr lang="en-GB" dirty="0"/>
          </a:p>
        </p:txBody>
      </p:sp>
      <p:pic>
        <p:nvPicPr>
          <p:cNvPr id="26" name="Picture 2" descr="Résif">
            <a:extLst>
              <a:ext uri="{FF2B5EF4-FFF2-40B4-BE49-F238E27FC236}">
                <a16:creationId xmlns:a16="http://schemas.microsoft.com/office/drawing/2014/main" id="{1D0831D5-60C1-924E-B734-81DAC4778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4">
            <a:extLst>
              <a:ext uri="{FF2B5EF4-FFF2-40B4-BE49-F238E27FC236}">
                <a16:creationId xmlns:a16="http://schemas.microsoft.com/office/drawing/2014/main" id="{B33FCC5C-F666-9E4D-B86F-21E2679535D3}"/>
              </a:ext>
            </a:extLst>
          </p:cNvPr>
          <p:cNvSpPr txBox="1">
            <a:spLocks/>
          </p:cNvSpPr>
          <p:nvPr/>
        </p:nvSpPr>
        <p:spPr>
          <a:xfrm>
            <a:off x="6312310" y="5876009"/>
            <a:ext cx="998868" cy="365125"/>
          </a:xfrm>
          <a:prstGeom prst="rect">
            <a:avLst/>
          </a:prstGeom>
        </p:spPr>
        <p:txBody>
          <a:bodyPr vert="horz" lIns="91440" tIns="45720" rIns="91440" bIns="45720" rtlCol="0" anchor="ctr"/>
          <a:lstStyle>
            <a:defPPr>
              <a:defRPr lang="en-C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err="1">
                <a:solidFill>
                  <a:schemeClr val="bg2"/>
                </a:solidFill>
              </a:rPr>
              <a:t>www.ign.fr</a:t>
            </a:r>
            <a:endParaRPr lang="en-GB" dirty="0">
              <a:solidFill>
                <a:schemeClr val="bg2"/>
              </a:solidFill>
            </a:endParaRPr>
          </a:p>
        </p:txBody>
      </p:sp>
      <p:sp>
        <p:nvSpPr>
          <p:cNvPr id="28" name="Rectangle 27">
            <a:extLst>
              <a:ext uri="{FF2B5EF4-FFF2-40B4-BE49-F238E27FC236}">
                <a16:creationId xmlns:a16="http://schemas.microsoft.com/office/drawing/2014/main" id="{FC0EAE35-47AC-984A-907C-2E103D966B85}"/>
              </a:ext>
            </a:extLst>
          </p:cNvPr>
          <p:cNvSpPr/>
          <p:nvPr/>
        </p:nvSpPr>
        <p:spPr>
          <a:xfrm>
            <a:off x="48081" y="5491241"/>
            <a:ext cx="5245761" cy="1400383"/>
          </a:xfrm>
          <a:prstGeom prst="rect">
            <a:avLst/>
          </a:prstGeom>
        </p:spPr>
        <p:txBody>
          <a:bodyPr wrap="square">
            <a:spAutoFit/>
          </a:bodyPr>
          <a:lstStyle/>
          <a:p>
            <a:r>
              <a:rPr lang="en-US" sz="1700" b="1" dirty="0"/>
              <a:t>Limited hydrological observations </a:t>
            </a:r>
          </a:p>
          <a:p>
            <a:r>
              <a:rPr lang="en-US" sz="1700" dirty="0"/>
              <a:t>But! B</a:t>
            </a:r>
            <a:r>
              <a:rPr lang="fr-FR" sz="1700" dirty="0" err="1"/>
              <a:t>oth</a:t>
            </a:r>
            <a:r>
              <a:rPr lang="fr-FR" sz="1700" dirty="0"/>
              <a:t> </a:t>
            </a:r>
            <a:r>
              <a:rPr lang="fr-FR" sz="1700" b="1" dirty="0"/>
              <a:t>turbulent flow </a:t>
            </a:r>
            <a:r>
              <a:rPr lang="fr-FR" sz="1700" dirty="0"/>
              <a:t>and </a:t>
            </a:r>
            <a:r>
              <a:rPr lang="fr-FR" sz="1700" b="1" dirty="0" err="1"/>
              <a:t>sediment</a:t>
            </a:r>
            <a:r>
              <a:rPr lang="fr-FR" sz="1700" b="1" dirty="0"/>
              <a:t> transport </a:t>
            </a:r>
            <a:r>
              <a:rPr lang="fr-FR" sz="1700" dirty="0" err="1"/>
              <a:t>during</a:t>
            </a:r>
            <a:r>
              <a:rPr lang="fr-FR" sz="1700" dirty="0"/>
              <a:t> </a:t>
            </a:r>
            <a:r>
              <a:rPr lang="fr-FR" sz="1700" dirty="0" err="1"/>
              <a:t>floods</a:t>
            </a:r>
            <a:r>
              <a:rPr lang="fr-FR" sz="1700" dirty="0"/>
              <a:t> </a:t>
            </a:r>
            <a:r>
              <a:rPr lang="fr-FR" sz="1700" dirty="0" err="1"/>
              <a:t>generate</a:t>
            </a:r>
            <a:r>
              <a:rPr lang="fr-FR" sz="1700" dirty="0"/>
              <a:t> </a:t>
            </a:r>
            <a:r>
              <a:rPr lang="fr-FR" sz="1700" dirty="0" err="1"/>
              <a:t>ground</a:t>
            </a:r>
            <a:r>
              <a:rPr lang="fr-FR" sz="1700" dirty="0"/>
              <a:t> motion</a:t>
            </a:r>
          </a:p>
          <a:p>
            <a:r>
              <a:rPr lang="fr-FR" sz="1700" dirty="0"/>
              <a:t>(</a:t>
            </a:r>
            <a:r>
              <a:rPr lang="en-GB" sz="1700" dirty="0" err="1"/>
              <a:t>Schmandt</a:t>
            </a:r>
            <a:r>
              <a:rPr lang="en-GB" sz="1700" dirty="0"/>
              <a:t> et al., 2013; </a:t>
            </a:r>
            <a:r>
              <a:rPr lang="en-GB" sz="1700" dirty="0" err="1"/>
              <a:t>Gimbert</a:t>
            </a:r>
            <a:r>
              <a:rPr lang="en-GB" sz="1700" dirty="0"/>
              <a:t> et al., 2014; </a:t>
            </a:r>
            <a:r>
              <a:rPr lang="en-GB" sz="1700" dirty="0" err="1"/>
              <a:t>Burtin</a:t>
            </a:r>
            <a:r>
              <a:rPr lang="en-GB" sz="1700" dirty="0"/>
              <a:t> et al., 2016; Cook et al., 2018). </a:t>
            </a:r>
          </a:p>
        </p:txBody>
      </p:sp>
      <p:sp>
        <p:nvSpPr>
          <p:cNvPr id="29" name="Rectangle 28">
            <a:extLst>
              <a:ext uri="{FF2B5EF4-FFF2-40B4-BE49-F238E27FC236}">
                <a16:creationId xmlns:a16="http://schemas.microsoft.com/office/drawing/2014/main" id="{43565219-C0AD-5C45-A213-369527402828}"/>
              </a:ext>
            </a:extLst>
          </p:cNvPr>
          <p:cNvSpPr/>
          <p:nvPr/>
        </p:nvSpPr>
        <p:spPr>
          <a:xfrm>
            <a:off x="203607" y="1243519"/>
            <a:ext cx="4817836" cy="923330"/>
          </a:xfrm>
          <a:prstGeom prst="rect">
            <a:avLst/>
          </a:prstGeom>
        </p:spPr>
        <p:txBody>
          <a:bodyPr wrap="square">
            <a:spAutoFit/>
          </a:bodyPr>
          <a:lstStyle/>
          <a:p>
            <a:r>
              <a:rPr lang="en-US" dirty="0"/>
              <a:t>On October 2, 2020, the southern Alps were struck by a </a:t>
            </a:r>
            <a:r>
              <a:rPr lang="en-US" b="1" dirty="0"/>
              <a:t>heavy precipitation event </a:t>
            </a:r>
            <a:r>
              <a:rPr lang="en-US" dirty="0"/>
              <a:t>caused by Storm Alex</a:t>
            </a:r>
          </a:p>
        </p:txBody>
      </p:sp>
      <p:pic>
        <p:nvPicPr>
          <p:cNvPr id="30" name="Content Placeholder 18">
            <a:extLst>
              <a:ext uri="{FF2B5EF4-FFF2-40B4-BE49-F238E27FC236}">
                <a16:creationId xmlns:a16="http://schemas.microsoft.com/office/drawing/2014/main" id="{5DCE1839-7BC1-7A47-B52B-D8A34DB37086}"/>
              </a:ext>
            </a:extLst>
          </p:cNvPr>
          <p:cNvPicPr>
            <a:picLocks noChangeAspect="1"/>
          </p:cNvPicPr>
          <p:nvPr/>
        </p:nvPicPr>
        <p:blipFill rotWithShape="1">
          <a:blip r:embed="rId4">
            <a:extLst>
              <a:ext uri="{28A0092B-C50C-407E-A947-70E740481C1C}">
                <a14:useLocalDpi xmlns:a14="http://schemas.microsoft.com/office/drawing/2010/main" val="0"/>
              </a:ext>
            </a:extLst>
          </a:blip>
          <a:srcRect l="48124" r="-1" b="60080"/>
          <a:stretch/>
        </p:blipFill>
        <p:spPr>
          <a:xfrm>
            <a:off x="64655" y="2157415"/>
            <a:ext cx="4817836" cy="3349645"/>
          </a:xfrm>
          <a:prstGeom prst="rect">
            <a:avLst/>
          </a:prstGeom>
        </p:spPr>
      </p:pic>
    </p:spTree>
    <p:extLst>
      <p:ext uri="{BB962C8B-B14F-4D97-AF65-F5344CB8AC3E}">
        <p14:creationId xmlns:p14="http://schemas.microsoft.com/office/powerpoint/2010/main" val="21559351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5">
            <a:extLst>
              <a:ext uri="{FF2B5EF4-FFF2-40B4-BE49-F238E27FC236}">
                <a16:creationId xmlns:a16="http://schemas.microsoft.com/office/drawing/2014/main" id="{57C3469B-A435-824C-83A8-89902A25C349}"/>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t>Seismic</a:t>
            </a:r>
            <a:r>
              <a:rPr lang="fr-FR" sz="3600" dirty="0"/>
              <a:t> data</a:t>
            </a:r>
            <a:endParaRPr lang="en-US" sz="3600" dirty="0"/>
          </a:p>
        </p:txBody>
      </p:sp>
      <p:pic>
        <p:nvPicPr>
          <p:cNvPr id="17" name="Content Placeholder 18">
            <a:extLst>
              <a:ext uri="{FF2B5EF4-FFF2-40B4-BE49-F238E27FC236}">
                <a16:creationId xmlns:a16="http://schemas.microsoft.com/office/drawing/2014/main" id="{660FA7CD-A60C-E14D-946F-D00B9D2A3E62}"/>
              </a:ext>
            </a:extLst>
          </p:cNvPr>
          <p:cNvPicPr>
            <a:picLocks noChangeAspect="1"/>
          </p:cNvPicPr>
          <p:nvPr/>
        </p:nvPicPr>
        <p:blipFill rotWithShape="1">
          <a:blip r:embed="rId3">
            <a:extLst>
              <a:ext uri="{28A0092B-C50C-407E-A947-70E740481C1C}">
                <a14:useLocalDpi xmlns:a14="http://schemas.microsoft.com/office/drawing/2010/main" val="0"/>
              </a:ext>
            </a:extLst>
          </a:blip>
          <a:srcRect l="47356" t="39510" b="354"/>
          <a:stretch/>
        </p:blipFill>
        <p:spPr>
          <a:xfrm>
            <a:off x="573205" y="1084267"/>
            <a:ext cx="5482045" cy="5657847"/>
          </a:xfrm>
          <a:prstGeom prst="rect">
            <a:avLst/>
          </a:prstGeom>
        </p:spPr>
      </p:pic>
      <p:pic>
        <p:nvPicPr>
          <p:cNvPr id="40" name="Content Placeholder 18">
            <a:extLst>
              <a:ext uri="{FF2B5EF4-FFF2-40B4-BE49-F238E27FC236}">
                <a16:creationId xmlns:a16="http://schemas.microsoft.com/office/drawing/2014/main" id="{12B475DD-5EE9-9243-A0E4-1C8A3FD6B254}"/>
              </a:ext>
            </a:extLst>
          </p:cNvPr>
          <p:cNvPicPr>
            <a:picLocks noChangeAspect="1"/>
          </p:cNvPicPr>
          <p:nvPr/>
        </p:nvPicPr>
        <p:blipFill rotWithShape="1">
          <a:blip r:embed="rId3">
            <a:extLst>
              <a:ext uri="{28A0092B-C50C-407E-A947-70E740481C1C}">
                <a14:useLocalDpi xmlns:a14="http://schemas.microsoft.com/office/drawing/2010/main" val="0"/>
              </a:ext>
            </a:extLst>
          </a:blip>
          <a:srcRect r="50841" b="24382"/>
          <a:stretch/>
        </p:blipFill>
        <p:spPr>
          <a:xfrm>
            <a:off x="7657730" y="623668"/>
            <a:ext cx="4463856" cy="6203852"/>
          </a:xfrm>
          <a:prstGeom prst="rect">
            <a:avLst/>
          </a:prstGeom>
        </p:spPr>
      </p:pic>
      <p:sp>
        <p:nvSpPr>
          <p:cNvPr id="24" name="Rectangle 23">
            <a:extLst>
              <a:ext uri="{FF2B5EF4-FFF2-40B4-BE49-F238E27FC236}">
                <a16:creationId xmlns:a16="http://schemas.microsoft.com/office/drawing/2014/main" id="{C8DE6F2B-C623-4D44-85B4-AC8FFBB3023F}"/>
              </a:ext>
            </a:extLst>
          </p:cNvPr>
          <p:cNvSpPr/>
          <p:nvPr/>
        </p:nvSpPr>
        <p:spPr>
          <a:xfrm>
            <a:off x="169524" y="1306513"/>
            <a:ext cx="490083" cy="25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DBB93D6-A6B2-7E41-BC07-A68456225FC2}"/>
              </a:ext>
            </a:extLst>
          </p:cNvPr>
          <p:cNvSpPr>
            <a:spLocks noGrp="1"/>
          </p:cNvSpPr>
          <p:nvPr>
            <p:ph type="sldNum" sz="quarter" idx="12"/>
          </p:nvPr>
        </p:nvSpPr>
        <p:spPr/>
        <p:txBody>
          <a:bodyPr/>
          <a:lstStyle/>
          <a:p>
            <a:fld id="{6C6AE60A-B69C-4790-82F7-3882EDF23186}" type="slidenum">
              <a:rPr lang="en-GB" smtClean="0"/>
              <a:t>5</a:t>
            </a:fld>
            <a:endParaRPr lang="en-GB" dirty="0"/>
          </a:p>
        </p:txBody>
      </p:sp>
      <p:sp>
        <p:nvSpPr>
          <p:cNvPr id="28" name="Rectangle 27">
            <a:extLst>
              <a:ext uri="{FF2B5EF4-FFF2-40B4-BE49-F238E27FC236}">
                <a16:creationId xmlns:a16="http://schemas.microsoft.com/office/drawing/2014/main" id="{D592DA3C-9581-6B46-857F-6D67AB11EDD0}"/>
              </a:ext>
            </a:extLst>
          </p:cNvPr>
          <p:cNvSpPr/>
          <p:nvPr/>
        </p:nvSpPr>
        <p:spPr>
          <a:xfrm>
            <a:off x="6468236" y="5527901"/>
            <a:ext cx="634469" cy="369332"/>
          </a:xfrm>
          <a:prstGeom prst="rect">
            <a:avLst/>
          </a:prstGeom>
        </p:spPr>
        <p:txBody>
          <a:bodyPr wrap="none">
            <a:spAutoFit/>
          </a:bodyPr>
          <a:lstStyle/>
          <a:p>
            <a:pPr algn="r"/>
            <a:r>
              <a:rPr lang="en-GB" dirty="0">
                <a:solidFill>
                  <a:schemeClr val="bg1"/>
                </a:solidFill>
              </a:rPr>
              <a:t>after</a:t>
            </a:r>
            <a:endParaRPr lang="en-US" dirty="0">
              <a:solidFill>
                <a:schemeClr val="bg1"/>
              </a:solidFill>
            </a:endParaRPr>
          </a:p>
        </p:txBody>
      </p:sp>
      <p:sp>
        <p:nvSpPr>
          <p:cNvPr id="30" name="Rectangle 29">
            <a:extLst>
              <a:ext uri="{FF2B5EF4-FFF2-40B4-BE49-F238E27FC236}">
                <a16:creationId xmlns:a16="http://schemas.microsoft.com/office/drawing/2014/main" id="{EBC10805-DCEA-814B-B172-604F3246DED4}"/>
              </a:ext>
            </a:extLst>
          </p:cNvPr>
          <p:cNvSpPr/>
          <p:nvPr/>
        </p:nvSpPr>
        <p:spPr>
          <a:xfrm>
            <a:off x="12022475" y="800101"/>
            <a:ext cx="167143"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8D5195B-D322-6C46-BEA3-054DF48A7371}"/>
              </a:ext>
            </a:extLst>
          </p:cNvPr>
          <p:cNvSpPr/>
          <p:nvPr/>
        </p:nvSpPr>
        <p:spPr>
          <a:xfrm>
            <a:off x="9634061" y="3078480"/>
            <a:ext cx="24384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7B11E5-E4B3-9A48-90FE-7189EBE80431}"/>
              </a:ext>
            </a:extLst>
          </p:cNvPr>
          <p:cNvSpPr/>
          <p:nvPr/>
        </p:nvSpPr>
        <p:spPr>
          <a:xfrm>
            <a:off x="11607648" y="3757613"/>
            <a:ext cx="464497" cy="247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226DDF-D346-D445-83EC-85F032B2E68C}"/>
              </a:ext>
            </a:extLst>
          </p:cNvPr>
          <p:cNvSpPr/>
          <p:nvPr/>
        </p:nvSpPr>
        <p:spPr>
          <a:xfrm>
            <a:off x="12045119" y="800101"/>
            <a:ext cx="144501"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419B07C-EE25-1449-A3D1-FCB05CB48E11}"/>
              </a:ext>
            </a:extLst>
          </p:cNvPr>
          <p:cNvSpPr txBox="1"/>
          <p:nvPr/>
        </p:nvSpPr>
        <p:spPr>
          <a:xfrm rot="16200000">
            <a:off x="-131863" y="4656953"/>
            <a:ext cx="1283161" cy="338554"/>
          </a:xfrm>
          <a:prstGeom prst="rect">
            <a:avLst/>
          </a:prstGeom>
          <a:solidFill>
            <a:schemeClr val="bg1"/>
          </a:solidFill>
        </p:spPr>
        <p:txBody>
          <a:bodyPr wrap="square" rtlCol="0">
            <a:spAutoFit/>
          </a:bodyPr>
          <a:lstStyle/>
          <a:p>
            <a:r>
              <a:rPr lang="en-US" sz="1600" dirty="0"/>
              <a:t>Fr. (Hz)</a:t>
            </a:r>
          </a:p>
        </p:txBody>
      </p:sp>
      <p:sp>
        <p:nvSpPr>
          <p:cNvPr id="18" name="TextBox 17">
            <a:extLst>
              <a:ext uri="{FF2B5EF4-FFF2-40B4-BE49-F238E27FC236}">
                <a16:creationId xmlns:a16="http://schemas.microsoft.com/office/drawing/2014/main" id="{2BF8F8E5-5D49-E345-9B66-B40B16FB5B8C}"/>
              </a:ext>
            </a:extLst>
          </p:cNvPr>
          <p:cNvSpPr txBox="1"/>
          <p:nvPr/>
        </p:nvSpPr>
        <p:spPr>
          <a:xfrm rot="18004192">
            <a:off x="-236162" y="3027374"/>
            <a:ext cx="1388612" cy="338554"/>
          </a:xfrm>
          <a:prstGeom prst="rect">
            <a:avLst/>
          </a:prstGeom>
          <a:noFill/>
        </p:spPr>
        <p:txBody>
          <a:bodyPr wrap="square" rtlCol="0">
            <a:spAutoFit/>
          </a:bodyPr>
          <a:lstStyle/>
          <a:p>
            <a:r>
              <a:rPr lang="en-US" sz="1600" dirty="0" err="1"/>
              <a:t>Vel</a:t>
            </a:r>
            <a:r>
              <a:rPr lang="en-US" sz="1600" dirty="0"/>
              <a:t> [m s</a:t>
            </a:r>
            <a:r>
              <a:rPr lang="en-US" sz="1600" baseline="30000" dirty="0"/>
              <a:t>-1</a:t>
            </a:r>
            <a:r>
              <a:rPr lang="en-US" sz="1600" dirty="0"/>
              <a:t>]</a:t>
            </a:r>
          </a:p>
        </p:txBody>
      </p:sp>
      <p:sp>
        <p:nvSpPr>
          <p:cNvPr id="21" name="TextBox 20">
            <a:extLst>
              <a:ext uri="{FF2B5EF4-FFF2-40B4-BE49-F238E27FC236}">
                <a16:creationId xmlns:a16="http://schemas.microsoft.com/office/drawing/2014/main" id="{D90AB7CD-260B-4745-A8FA-53017E7BD82A}"/>
              </a:ext>
            </a:extLst>
          </p:cNvPr>
          <p:cNvSpPr txBox="1"/>
          <p:nvPr/>
        </p:nvSpPr>
        <p:spPr>
          <a:xfrm rot="18061454">
            <a:off x="-190210" y="2235101"/>
            <a:ext cx="1355953" cy="338554"/>
          </a:xfrm>
          <a:prstGeom prst="rect">
            <a:avLst/>
          </a:prstGeom>
          <a:solidFill>
            <a:schemeClr val="bg1"/>
          </a:solidFill>
        </p:spPr>
        <p:txBody>
          <a:bodyPr wrap="square" rtlCol="0">
            <a:spAutoFit/>
          </a:bodyPr>
          <a:lstStyle/>
          <a:p>
            <a:r>
              <a:rPr lang="en-US" sz="1600" dirty="0"/>
              <a:t>Acc. [m s</a:t>
            </a:r>
            <a:r>
              <a:rPr lang="en-US" sz="1600" baseline="30000" dirty="0"/>
              <a:t>-2</a:t>
            </a:r>
            <a:r>
              <a:rPr lang="en-US" sz="1600" dirty="0"/>
              <a:t>]</a:t>
            </a:r>
          </a:p>
        </p:txBody>
      </p:sp>
      <p:sp>
        <p:nvSpPr>
          <p:cNvPr id="20" name="TextBox 19">
            <a:extLst>
              <a:ext uri="{FF2B5EF4-FFF2-40B4-BE49-F238E27FC236}">
                <a16:creationId xmlns:a16="http://schemas.microsoft.com/office/drawing/2014/main" id="{F588D001-8DCF-CB4E-A8DE-E4DD967CEA4B}"/>
              </a:ext>
            </a:extLst>
          </p:cNvPr>
          <p:cNvSpPr txBox="1"/>
          <p:nvPr/>
        </p:nvSpPr>
        <p:spPr>
          <a:xfrm rot="18130940">
            <a:off x="-28155" y="1359480"/>
            <a:ext cx="1163407" cy="338554"/>
          </a:xfrm>
          <a:prstGeom prst="rect">
            <a:avLst/>
          </a:prstGeom>
          <a:solidFill>
            <a:schemeClr val="bg1"/>
          </a:solidFill>
        </p:spPr>
        <p:txBody>
          <a:bodyPr wrap="square" rtlCol="0">
            <a:spAutoFit/>
          </a:bodyPr>
          <a:lstStyle/>
          <a:p>
            <a:r>
              <a:rPr lang="en-US" sz="1600" dirty="0" err="1"/>
              <a:t>Vel</a:t>
            </a:r>
            <a:r>
              <a:rPr lang="en-US" sz="1600" dirty="0"/>
              <a:t> [m s</a:t>
            </a:r>
            <a:r>
              <a:rPr lang="en-US" sz="1600" baseline="30000" dirty="0"/>
              <a:t>-1</a:t>
            </a:r>
            <a:r>
              <a:rPr lang="en-US" sz="1600" dirty="0"/>
              <a:t>]</a:t>
            </a:r>
          </a:p>
        </p:txBody>
      </p:sp>
      <p:sp>
        <p:nvSpPr>
          <p:cNvPr id="22" name="Rectangle 21">
            <a:extLst>
              <a:ext uri="{FF2B5EF4-FFF2-40B4-BE49-F238E27FC236}">
                <a16:creationId xmlns:a16="http://schemas.microsoft.com/office/drawing/2014/main" id="{1398BFB1-9F34-A64A-A123-8DCFB5216129}"/>
              </a:ext>
            </a:extLst>
          </p:cNvPr>
          <p:cNvSpPr/>
          <p:nvPr/>
        </p:nvSpPr>
        <p:spPr>
          <a:xfrm>
            <a:off x="12045119" y="800101"/>
            <a:ext cx="144501"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FF348D-52FB-3D40-AFF6-4D7DB17A83C9}"/>
              </a:ext>
            </a:extLst>
          </p:cNvPr>
          <p:cNvSpPr/>
          <p:nvPr/>
        </p:nvSpPr>
        <p:spPr>
          <a:xfrm>
            <a:off x="11607648" y="3757613"/>
            <a:ext cx="464497" cy="25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5A05ED-3FDC-FD41-AF0C-67FD87CC6E90}"/>
              </a:ext>
            </a:extLst>
          </p:cNvPr>
          <p:cNvSpPr/>
          <p:nvPr/>
        </p:nvSpPr>
        <p:spPr>
          <a:xfrm>
            <a:off x="6207246" y="1464520"/>
            <a:ext cx="946093" cy="369332"/>
          </a:xfrm>
          <a:prstGeom prst="rect">
            <a:avLst/>
          </a:prstGeom>
        </p:spPr>
        <p:txBody>
          <a:bodyPr wrap="none">
            <a:spAutoFit/>
          </a:bodyPr>
          <a:lstStyle/>
          <a:p>
            <a:r>
              <a:rPr lang="en-US" b="1" dirty="0"/>
              <a:t>1570 m </a:t>
            </a:r>
            <a:endParaRPr lang="en-US" dirty="0"/>
          </a:p>
        </p:txBody>
      </p:sp>
      <p:sp>
        <p:nvSpPr>
          <p:cNvPr id="25" name="Rectangle 24">
            <a:extLst>
              <a:ext uri="{FF2B5EF4-FFF2-40B4-BE49-F238E27FC236}">
                <a16:creationId xmlns:a16="http://schemas.microsoft.com/office/drawing/2014/main" id="{78DF1EEF-D319-BD44-BA24-3763F934D52F}"/>
              </a:ext>
            </a:extLst>
          </p:cNvPr>
          <p:cNvSpPr/>
          <p:nvPr/>
        </p:nvSpPr>
        <p:spPr>
          <a:xfrm>
            <a:off x="6207246" y="2415659"/>
            <a:ext cx="829073" cy="369332"/>
          </a:xfrm>
          <a:prstGeom prst="rect">
            <a:avLst/>
          </a:prstGeom>
        </p:spPr>
        <p:txBody>
          <a:bodyPr wrap="none">
            <a:spAutoFit/>
          </a:bodyPr>
          <a:lstStyle/>
          <a:p>
            <a:r>
              <a:rPr lang="en-US" b="1" dirty="0"/>
              <a:t>630 m </a:t>
            </a:r>
            <a:endParaRPr lang="en-US" dirty="0"/>
          </a:p>
        </p:txBody>
      </p:sp>
      <p:sp>
        <p:nvSpPr>
          <p:cNvPr id="26" name="Rectangle 25">
            <a:extLst>
              <a:ext uri="{FF2B5EF4-FFF2-40B4-BE49-F238E27FC236}">
                <a16:creationId xmlns:a16="http://schemas.microsoft.com/office/drawing/2014/main" id="{698A31A5-B0EC-FA40-9EEF-0470DF063BDD}"/>
              </a:ext>
            </a:extLst>
          </p:cNvPr>
          <p:cNvSpPr/>
          <p:nvPr/>
        </p:nvSpPr>
        <p:spPr>
          <a:xfrm>
            <a:off x="6207246" y="3244334"/>
            <a:ext cx="946093" cy="369332"/>
          </a:xfrm>
          <a:prstGeom prst="rect">
            <a:avLst/>
          </a:prstGeom>
        </p:spPr>
        <p:txBody>
          <a:bodyPr wrap="none">
            <a:spAutoFit/>
          </a:bodyPr>
          <a:lstStyle/>
          <a:p>
            <a:r>
              <a:rPr lang="en-US" b="1" dirty="0"/>
              <a:t>5970 m </a:t>
            </a:r>
            <a:endParaRPr lang="en-US" dirty="0"/>
          </a:p>
        </p:txBody>
      </p:sp>
      <p:sp>
        <p:nvSpPr>
          <p:cNvPr id="27" name="Rectangle 26">
            <a:extLst>
              <a:ext uri="{FF2B5EF4-FFF2-40B4-BE49-F238E27FC236}">
                <a16:creationId xmlns:a16="http://schemas.microsoft.com/office/drawing/2014/main" id="{26551504-C8C2-1948-908B-63CDE723BECD}"/>
              </a:ext>
            </a:extLst>
          </p:cNvPr>
          <p:cNvSpPr/>
          <p:nvPr/>
        </p:nvSpPr>
        <p:spPr>
          <a:xfrm>
            <a:off x="6207246" y="3935577"/>
            <a:ext cx="946093" cy="369332"/>
          </a:xfrm>
          <a:prstGeom prst="rect">
            <a:avLst/>
          </a:prstGeom>
        </p:spPr>
        <p:txBody>
          <a:bodyPr wrap="none">
            <a:spAutoFit/>
          </a:bodyPr>
          <a:lstStyle/>
          <a:p>
            <a:r>
              <a:rPr lang="en-US" b="1" dirty="0"/>
              <a:t>1570 m </a:t>
            </a:r>
            <a:endParaRPr lang="en-US" dirty="0"/>
          </a:p>
        </p:txBody>
      </p:sp>
      <p:sp>
        <p:nvSpPr>
          <p:cNvPr id="29" name="Rectangle 28">
            <a:extLst>
              <a:ext uri="{FF2B5EF4-FFF2-40B4-BE49-F238E27FC236}">
                <a16:creationId xmlns:a16="http://schemas.microsoft.com/office/drawing/2014/main" id="{4FD90CD2-FB87-5542-9891-D537B8D717D1}"/>
              </a:ext>
            </a:extLst>
          </p:cNvPr>
          <p:cNvSpPr/>
          <p:nvPr/>
        </p:nvSpPr>
        <p:spPr>
          <a:xfrm>
            <a:off x="6207246" y="4886716"/>
            <a:ext cx="829073" cy="369332"/>
          </a:xfrm>
          <a:prstGeom prst="rect">
            <a:avLst/>
          </a:prstGeom>
        </p:spPr>
        <p:txBody>
          <a:bodyPr wrap="none">
            <a:spAutoFit/>
          </a:bodyPr>
          <a:lstStyle/>
          <a:p>
            <a:r>
              <a:rPr lang="en-US" b="1" dirty="0"/>
              <a:t>630 m </a:t>
            </a:r>
            <a:endParaRPr lang="en-US" dirty="0"/>
          </a:p>
        </p:txBody>
      </p:sp>
      <p:sp>
        <p:nvSpPr>
          <p:cNvPr id="31" name="Rectangle 30">
            <a:extLst>
              <a:ext uri="{FF2B5EF4-FFF2-40B4-BE49-F238E27FC236}">
                <a16:creationId xmlns:a16="http://schemas.microsoft.com/office/drawing/2014/main" id="{4856E0FF-DA02-934B-B4C5-28872612B72B}"/>
              </a:ext>
            </a:extLst>
          </p:cNvPr>
          <p:cNvSpPr/>
          <p:nvPr/>
        </p:nvSpPr>
        <p:spPr>
          <a:xfrm>
            <a:off x="6207246" y="5715391"/>
            <a:ext cx="946093" cy="369332"/>
          </a:xfrm>
          <a:prstGeom prst="rect">
            <a:avLst/>
          </a:prstGeom>
        </p:spPr>
        <p:txBody>
          <a:bodyPr wrap="none">
            <a:spAutoFit/>
          </a:bodyPr>
          <a:lstStyle/>
          <a:p>
            <a:r>
              <a:rPr lang="en-US" b="1" dirty="0"/>
              <a:t>5970 m </a:t>
            </a:r>
            <a:endParaRPr lang="en-US" dirty="0"/>
          </a:p>
        </p:txBody>
      </p:sp>
      <p:sp>
        <p:nvSpPr>
          <p:cNvPr id="35" name="Rectangle 34">
            <a:extLst>
              <a:ext uri="{FF2B5EF4-FFF2-40B4-BE49-F238E27FC236}">
                <a16:creationId xmlns:a16="http://schemas.microsoft.com/office/drawing/2014/main" id="{A034CE06-55B7-CE40-B87E-E7710F979B28}"/>
              </a:ext>
            </a:extLst>
          </p:cNvPr>
          <p:cNvSpPr/>
          <p:nvPr/>
        </p:nvSpPr>
        <p:spPr>
          <a:xfrm>
            <a:off x="11607648" y="3757613"/>
            <a:ext cx="464497" cy="25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69C5CAF-0C15-7F45-9BE0-BF2C868F3D15}"/>
              </a:ext>
            </a:extLst>
          </p:cNvPr>
          <p:cNvSpPr/>
          <p:nvPr/>
        </p:nvSpPr>
        <p:spPr>
          <a:xfrm>
            <a:off x="9881167" y="2726872"/>
            <a:ext cx="1012371" cy="16655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D8FAD-EBB2-154C-9242-5FD8A8545F8D}"/>
              </a:ext>
            </a:extLst>
          </p:cNvPr>
          <p:cNvSpPr/>
          <p:nvPr/>
        </p:nvSpPr>
        <p:spPr>
          <a:xfrm>
            <a:off x="12047431" y="806584"/>
            <a:ext cx="144501" cy="5673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lide Number Placeholder 4">
            <a:extLst>
              <a:ext uri="{FF2B5EF4-FFF2-40B4-BE49-F238E27FC236}">
                <a16:creationId xmlns:a16="http://schemas.microsoft.com/office/drawing/2014/main" id="{C7B56957-018F-6B47-B383-FDCF98C262C7}"/>
              </a:ext>
            </a:extLst>
          </p:cNvPr>
          <p:cNvSpPr txBox="1">
            <a:spLocks/>
          </p:cNvSpPr>
          <p:nvPr/>
        </p:nvSpPr>
        <p:spPr>
          <a:xfrm>
            <a:off x="11198466" y="6219341"/>
            <a:ext cx="722370" cy="365125"/>
          </a:xfrm>
          <a:prstGeom prst="rect">
            <a:avLst/>
          </a:prstGeom>
        </p:spPr>
        <p:txBody>
          <a:bodyPr vert="horz" lIns="91440" tIns="45720" rIns="91440" bIns="45720" rtlCol="0" anchor="ctr"/>
          <a:lstStyle>
            <a:defPPr>
              <a:defRPr lang="en-C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5</a:t>
            </a:fld>
            <a:endParaRPr lang="en-GB" dirty="0"/>
          </a:p>
        </p:txBody>
      </p:sp>
      <p:pic>
        <p:nvPicPr>
          <p:cNvPr id="42" name="Picture 2" descr="Résif">
            <a:extLst>
              <a:ext uri="{FF2B5EF4-FFF2-40B4-BE49-F238E27FC236}">
                <a16:creationId xmlns:a16="http://schemas.microsoft.com/office/drawing/2014/main" id="{C441AB79-8CA5-0E4A-8234-DE519E9AA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7AC783D-C574-BB42-8B8C-A7F6EDD775D2}"/>
              </a:ext>
            </a:extLst>
          </p:cNvPr>
          <p:cNvSpPr txBox="1"/>
          <p:nvPr/>
        </p:nvSpPr>
        <p:spPr>
          <a:xfrm>
            <a:off x="2548738" y="666160"/>
            <a:ext cx="1342101" cy="369332"/>
          </a:xfrm>
          <a:prstGeom prst="rect">
            <a:avLst/>
          </a:prstGeom>
          <a:noFill/>
        </p:spPr>
        <p:txBody>
          <a:bodyPr wrap="square">
            <a:spAutoFit/>
          </a:bodyPr>
          <a:lstStyle/>
          <a:p>
            <a:r>
              <a:rPr lang="en-US" dirty="0"/>
              <a:t>Storm Alex</a:t>
            </a:r>
            <a:endParaRPr lang="en-CH" dirty="0"/>
          </a:p>
        </p:txBody>
      </p:sp>
      <p:sp>
        <p:nvSpPr>
          <p:cNvPr id="12" name="Right Brace 11">
            <a:extLst>
              <a:ext uri="{FF2B5EF4-FFF2-40B4-BE49-F238E27FC236}">
                <a16:creationId xmlns:a16="http://schemas.microsoft.com/office/drawing/2014/main" id="{02812459-39DB-C747-AFDF-7E4880EA6C75}"/>
              </a:ext>
            </a:extLst>
          </p:cNvPr>
          <p:cNvSpPr/>
          <p:nvPr/>
        </p:nvSpPr>
        <p:spPr>
          <a:xfrm rot="16200000">
            <a:off x="2835798" y="53678"/>
            <a:ext cx="362129" cy="2226477"/>
          </a:xfrm>
          <a:prstGeom prst="rightBrace">
            <a:avLst>
              <a:gd name="adj1" fmla="val 8333"/>
              <a:gd name="adj2" fmla="val 524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Tree>
    <p:extLst>
      <p:ext uri="{BB962C8B-B14F-4D97-AF65-F5344CB8AC3E}">
        <p14:creationId xmlns:p14="http://schemas.microsoft.com/office/powerpoint/2010/main" val="20449791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912467C-B2AC-1740-80DA-BA8FA0C3DE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711"/>
          <a:stretch/>
        </p:blipFill>
        <p:spPr>
          <a:xfrm>
            <a:off x="295295" y="1266432"/>
            <a:ext cx="3028137" cy="5510606"/>
          </a:xfrm>
        </p:spPr>
      </p:pic>
      <p:sp>
        <p:nvSpPr>
          <p:cNvPr id="5" name="Slide Number Placeholder 4">
            <a:extLst>
              <a:ext uri="{FF2B5EF4-FFF2-40B4-BE49-F238E27FC236}">
                <a16:creationId xmlns:a16="http://schemas.microsoft.com/office/drawing/2014/main" id="{840D8564-F3DB-0D46-BB24-DA168903DD9E}"/>
              </a:ext>
            </a:extLst>
          </p:cNvPr>
          <p:cNvSpPr>
            <a:spLocks noGrp="1"/>
          </p:cNvSpPr>
          <p:nvPr>
            <p:ph type="sldNum" sz="quarter" idx="12"/>
          </p:nvPr>
        </p:nvSpPr>
        <p:spPr>
          <a:xfrm>
            <a:off x="10541422" y="6308726"/>
            <a:ext cx="355461" cy="468312"/>
          </a:xfrm>
        </p:spPr>
        <p:txBody>
          <a:bodyPr/>
          <a:lstStyle/>
          <a:p>
            <a:fld id="{6C6AE60A-B69C-4790-82F7-3882EDF23186}" type="slidenum">
              <a:rPr lang="en-GB" smtClean="0"/>
              <a:t>6</a:t>
            </a:fld>
            <a:endParaRPr lang="en-GB" dirty="0"/>
          </a:p>
        </p:txBody>
      </p:sp>
      <p:sp>
        <p:nvSpPr>
          <p:cNvPr id="11" name="Rectangle 10">
            <a:extLst>
              <a:ext uri="{FF2B5EF4-FFF2-40B4-BE49-F238E27FC236}">
                <a16:creationId xmlns:a16="http://schemas.microsoft.com/office/drawing/2014/main" id="{FDF2F9CB-C2EE-1F47-A9D9-F1CDEC710326}"/>
              </a:ext>
            </a:extLst>
          </p:cNvPr>
          <p:cNvSpPr/>
          <p:nvPr/>
        </p:nvSpPr>
        <p:spPr>
          <a:xfrm>
            <a:off x="3655633" y="6092598"/>
            <a:ext cx="984063" cy="64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15D194-10A2-3847-B9D2-5CA7650DF2E8}"/>
              </a:ext>
            </a:extLst>
          </p:cNvPr>
          <p:cNvSpPr txBox="1"/>
          <p:nvPr/>
        </p:nvSpPr>
        <p:spPr>
          <a:xfrm>
            <a:off x="9054941" y="2743200"/>
            <a:ext cx="731520" cy="369332"/>
          </a:xfrm>
          <a:prstGeom prst="rect">
            <a:avLst/>
          </a:prstGeom>
          <a:noFill/>
        </p:spPr>
        <p:txBody>
          <a:bodyPr wrap="square" rtlCol="0">
            <a:spAutoFit/>
          </a:bodyPr>
          <a:lstStyle/>
          <a:p>
            <a:r>
              <a:rPr lang="en-US" dirty="0"/>
              <a:t>SPIF</a:t>
            </a:r>
          </a:p>
        </p:txBody>
      </p:sp>
      <p:sp>
        <p:nvSpPr>
          <p:cNvPr id="12" name="TextBox 11">
            <a:extLst>
              <a:ext uri="{FF2B5EF4-FFF2-40B4-BE49-F238E27FC236}">
                <a16:creationId xmlns:a16="http://schemas.microsoft.com/office/drawing/2014/main" id="{F9C2643A-D787-FB42-AC57-05D38FAC5DF5}"/>
              </a:ext>
            </a:extLst>
          </p:cNvPr>
          <p:cNvSpPr txBox="1"/>
          <p:nvPr/>
        </p:nvSpPr>
        <p:spPr>
          <a:xfrm>
            <a:off x="10639901" y="3151108"/>
            <a:ext cx="868680" cy="369332"/>
          </a:xfrm>
          <a:prstGeom prst="rect">
            <a:avLst/>
          </a:prstGeom>
          <a:noFill/>
        </p:spPr>
        <p:txBody>
          <a:bodyPr wrap="square" rtlCol="0">
            <a:spAutoFit/>
          </a:bodyPr>
          <a:lstStyle/>
          <a:p>
            <a:r>
              <a:rPr lang="en-US" dirty="0"/>
              <a:t>BELV</a:t>
            </a:r>
          </a:p>
        </p:txBody>
      </p:sp>
      <p:sp>
        <p:nvSpPr>
          <p:cNvPr id="15" name="TextBox 14">
            <a:extLst>
              <a:ext uri="{FF2B5EF4-FFF2-40B4-BE49-F238E27FC236}">
                <a16:creationId xmlns:a16="http://schemas.microsoft.com/office/drawing/2014/main" id="{B01473DF-8990-4D43-887D-48E779F52FE2}"/>
              </a:ext>
            </a:extLst>
          </p:cNvPr>
          <p:cNvSpPr txBox="1"/>
          <p:nvPr/>
        </p:nvSpPr>
        <p:spPr>
          <a:xfrm>
            <a:off x="10929461" y="3999984"/>
            <a:ext cx="868680" cy="369332"/>
          </a:xfrm>
          <a:prstGeom prst="rect">
            <a:avLst/>
          </a:prstGeom>
          <a:noFill/>
        </p:spPr>
        <p:txBody>
          <a:bodyPr wrap="square" rtlCol="0">
            <a:spAutoFit/>
          </a:bodyPr>
          <a:lstStyle/>
          <a:p>
            <a:r>
              <a:rPr lang="en-US" dirty="0"/>
              <a:t>TURF</a:t>
            </a:r>
          </a:p>
        </p:txBody>
      </p:sp>
      <p:sp>
        <p:nvSpPr>
          <p:cNvPr id="7" name="Rectangle 6">
            <a:extLst>
              <a:ext uri="{FF2B5EF4-FFF2-40B4-BE49-F238E27FC236}">
                <a16:creationId xmlns:a16="http://schemas.microsoft.com/office/drawing/2014/main" id="{2B2EDCF4-2F98-DB40-95E4-AA0C53316FF0}"/>
              </a:ext>
            </a:extLst>
          </p:cNvPr>
          <p:cNvSpPr/>
          <p:nvPr/>
        </p:nvSpPr>
        <p:spPr>
          <a:xfrm>
            <a:off x="3399314" y="1581835"/>
            <a:ext cx="5043682" cy="4524315"/>
          </a:xfrm>
          <a:prstGeom prst="rect">
            <a:avLst/>
          </a:prstGeom>
        </p:spPr>
        <p:txBody>
          <a:bodyPr wrap="square">
            <a:spAutoFit/>
          </a:bodyPr>
          <a:lstStyle/>
          <a:p>
            <a:pPr marL="342900" indent="-342900">
              <a:buAutoNum type="arabicParenR"/>
            </a:pPr>
            <a:r>
              <a:rPr lang="fr-FR" dirty="0"/>
              <a:t>The </a:t>
            </a:r>
            <a:r>
              <a:rPr lang="fr-FR" dirty="0" err="1"/>
              <a:t>seismic</a:t>
            </a:r>
            <a:r>
              <a:rPr lang="fr-FR" dirty="0"/>
              <a:t> power </a:t>
            </a:r>
            <a:r>
              <a:rPr lang="fr-FR" dirty="0" err="1"/>
              <a:t>averaged</a:t>
            </a:r>
            <a:r>
              <a:rPr lang="fr-FR" dirty="0"/>
              <a:t> in 1-20 Hz stations show a </a:t>
            </a:r>
            <a:r>
              <a:rPr lang="fr-FR" dirty="0" err="1"/>
              <a:t>rapid</a:t>
            </a:r>
            <a:r>
              <a:rPr lang="fr-FR" dirty="0"/>
              <a:t> </a:t>
            </a:r>
            <a:r>
              <a:rPr lang="fr-FR" b="1" dirty="0" err="1"/>
              <a:t>increase</a:t>
            </a:r>
            <a:r>
              <a:rPr lang="fr-FR" dirty="0"/>
              <a:t> </a:t>
            </a:r>
            <a:r>
              <a:rPr lang="fr-FR" dirty="0" err="1"/>
              <a:t>from</a:t>
            </a:r>
            <a:r>
              <a:rPr lang="fr-FR" dirty="0"/>
              <a:t> 10:00 UTC (SPIF &amp; BELV)</a:t>
            </a:r>
          </a:p>
          <a:p>
            <a:pPr marL="342900" indent="-342900">
              <a:buAutoNum type="arabicParenR"/>
            </a:pPr>
            <a:endParaRPr lang="fr-FR" dirty="0"/>
          </a:p>
          <a:p>
            <a:pPr marL="342900" indent="-342900">
              <a:buAutoNum type="arabicParenR"/>
            </a:pPr>
            <a:r>
              <a:rPr lang="fr-FR" dirty="0"/>
              <a:t>3 </a:t>
            </a:r>
            <a:r>
              <a:rPr lang="fr-FR" dirty="0" err="1"/>
              <a:t>seismic</a:t>
            </a:r>
            <a:r>
              <a:rPr lang="fr-FR" dirty="0"/>
              <a:t> power local maxima (SPIF &amp; BELV)</a:t>
            </a:r>
            <a:endParaRPr lang="en-US" dirty="0"/>
          </a:p>
          <a:p>
            <a:pPr marL="342900" indent="-342900">
              <a:buAutoNum type="arabicParenR"/>
            </a:pPr>
            <a:endParaRPr lang="en-US" dirty="0"/>
          </a:p>
          <a:p>
            <a:pPr marL="342900" indent="-342900">
              <a:buAutoNum type="arabicParenR"/>
            </a:pPr>
            <a:r>
              <a:rPr lang="en-US" dirty="0"/>
              <a:t>The first two seismic power maxima have pronounced high-amplitude </a:t>
            </a:r>
            <a:r>
              <a:rPr lang="en-US" b="1" dirty="0"/>
              <a:t>peaks</a:t>
            </a:r>
          </a:p>
          <a:p>
            <a:pPr marL="342900" indent="-342900">
              <a:buAutoNum type="arabicParenR"/>
            </a:pPr>
            <a:endParaRPr lang="en-US" dirty="0"/>
          </a:p>
          <a:p>
            <a:pPr marL="342900" indent="-342900">
              <a:buFontTx/>
              <a:buAutoNum type="arabicParenR"/>
            </a:pPr>
            <a:r>
              <a:rPr lang="en-US" dirty="0"/>
              <a:t>The timing of the main seismic power maximum at TURF station and the third seismic power maximum of BELV station is well correlated with the second maximum of the </a:t>
            </a:r>
            <a:r>
              <a:rPr lang="en-US" b="1" dirty="0">
                <a:solidFill>
                  <a:srgbClr val="3D9A82"/>
                </a:solidFill>
              </a:rPr>
              <a:t>simulated runoff (Q, </a:t>
            </a:r>
            <a:r>
              <a:rPr lang="en-GB" dirty="0"/>
              <a:t>Kinematic Local Excess Model, </a:t>
            </a:r>
            <a:r>
              <a:rPr lang="en-GB" dirty="0" err="1"/>
              <a:t>Borga</a:t>
            </a:r>
            <a:r>
              <a:rPr lang="en-GB" dirty="0"/>
              <a:t> et al., 2007)</a:t>
            </a:r>
            <a:endParaRPr lang="en-US" dirty="0"/>
          </a:p>
          <a:p>
            <a:pPr marL="342900" indent="-342900">
              <a:buAutoNum type="arabicParenR"/>
            </a:pPr>
            <a:endParaRPr lang="en-US" dirty="0"/>
          </a:p>
        </p:txBody>
      </p:sp>
      <p:sp>
        <p:nvSpPr>
          <p:cNvPr id="13" name="Title 5">
            <a:extLst>
              <a:ext uri="{FF2B5EF4-FFF2-40B4-BE49-F238E27FC236}">
                <a16:creationId xmlns:a16="http://schemas.microsoft.com/office/drawing/2014/main" id="{FC9DEE87-A815-2748-8314-053A196CDDAF}"/>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t>Seismological</a:t>
            </a:r>
            <a:r>
              <a:rPr lang="fr-FR" sz="3600" dirty="0"/>
              <a:t> observations of the flash flood</a:t>
            </a:r>
            <a:endParaRPr lang="en-US" sz="3600" dirty="0"/>
          </a:p>
        </p:txBody>
      </p:sp>
      <p:pic>
        <p:nvPicPr>
          <p:cNvPr id="14" name="Picture 13">
            <a:extLst>
              <a:ext uri="{FF2B5EF4-FFF2-40B4-BE49-F238E27FC236}">
                <a16:creationId xmlns:a16="http://schemas.microsoft.com/office/drawing/2014/main" id="{379BB078-516E-6A46-AF0F-86DA07FFDAE6}"/>
              </a:ext>
            </a:extLst>
          </p:cNvPr>
          <p:cNvPicPr>
            <a:picLocks noChangeAspect="1"/>
          </p:cNvPicPr>
          <p:nvPr/>
        </p:nvPicPr>
        <p:blipFill rotWithShape="1">
          <a:blip r:embed="rId4">
            <a:extLst>
              <a:ext uri="{28A0092B-C50C-407E-A947-70E740481C1C}">
                <a14:useLocalDpi xmlns:a14="http://schemas.microsoft.com/office/drawing/2010/main" val="0"/>
              </a:ext>
            </a:extLst>
          </a:blip>
          <a:srcRect l="1" r="51695"/>
          <a:stretch/>
        </p:blipFill>
        <p:spPr>
          <a:xfrm>
            <a:off x="8827427" y="643197"/>
            <a:ext cx="3240624" cy="6095136"/>
          </a:xfrm>
          <a:prstGeom prst="rect">
            <a:avLst/>
          </a:prstGeom>
        </p:spPr>
      </p:pic>
      <p:sp>
        <p:nvSpPr>
          <p:cNvPr id="2" name="TextBox 1">
            <a:extLst>
              <a:ext uri="{FF2B5EF4-FFF2-40B4-BE49-F238E27FC236}">
                <a16:creationId xmlns:a16="http://schemas.microsoft.com/office/drawing/2014/main" id="{6111B9D3-7DC9-8A4D-B3D3-35D27346E03F}"/>
              </a:ext>
            </a:extLst>
          </p:cNvPr>
          <p:cNvSpPr txBox="1"/>
          <p:nvPr/>
        </p:nvSpPr>
        <p:spPr>
          <a:xfrm>
            <a:off x="10958511" y="5172075"/>
            <a:ext cx="768191" cy="307777"/>
          </a:xfrm>
          <a:prstGeom prst="rect">
            <a:avLst/>
          </a:prstGeom>
          <a:noFill/>
        </p:spPr>
        <p:txBody>
          <a:bodyPr wrap="square" rtlCol="0">
            <a:spAutoFit/>
          </a:bodyPr>
          <a:lstStyle/>
          <a:p>
            <a:r>
              <a:rPr lang="en-CH" sz="1400" dirty="0">
                <a:latin typeface="Helvetica" pitchFamily="2" charset="0"/>
              </a:rPr>
              <a:t>(mm)</a:t>
            </a:r>
          </a:p>
        </p:txBody>
      </p:sp>
      <p:sp>
        <p:nvSpPr>
          <p:cNvPr id="9" name="Rectangle 8">
            <a:extLst>
              <a:ext uri="{FF2B5EF4-FFF2-40B4-BE49-F238E27FC236}">
                <a16:creationId xmlns:a16="http://schemas.microsoft.com/office/drawing/2014/main" id="{4E199CA7-05C8-334A-A5F7-3CD0A561E3EC}"/>
              </a:ext>
            </a:extLst>
          </p:cNvPr>
          <p:cNvSpPr/>
          <p:nvPr/>
        </p:nvSpPr>
        <p:spPr>
          <a:xfrm>
            <a:off x="12026910" y="3619892"/>
            <a:ext cx="165089" cy="268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Slide Number Placeholder 4">
            <a:extLst>
              <a:ext uri="{FF2B5EF4-FFF2-40B4-BE49-F238E27FC236}">
                <a16:creationId xmlns:a16="http://schemas.microsoft.com/office/drawing/2014/main" id="{59DED181-3088-3949-A46A-A6329069C6EA}"/>
              </a:ext>
            </a:extLst>
          </p:cNvPr>
          <p:cNvSpPr txBox="1">
            <a:spLocks/>
          </p:cNvSpPr>
          <p:nvPr/>
        </p:nvSpPr>
        <p:spPr>
          <a:xfrm>
            <a:off x="11409485" y="6500697"/>
            <a:ext cx="722370" cy="365125"/>
          </a:xfrm>
          <a:prstGeom prst="rect">
            <a:avLst/>
          </a:prstGeom>
        </p:spPr>
        <p:txBody>
          <a:bodyPr vert="horz" lIns="91440" tIns="45720" rIns="91440" bIns="45720" rtlCol="0" anchor="ctr"/>
          <a:lstStyle>
            <a:defPPr>
              <a:defRPr lang="en-C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6</a:t>
            </a:fld>
            <a:endParaRPr lang="en-GB" dirty="0"/>
          </a:p>
        </p:txBody>
      </p:sp>
      <p:pic>
        <p:nvPicPr>
          <p:cNvPr id="17" name="Picture 2" descr="Résif">
            <a:extLst>
              <a:ext uri="{FF2B5EF4-FFF2-40B4-BE49-F238E27FC236}">
                <a16:creationId xmlns:a16="http://schemas.microsoft.com/office/drawing/2014/main" id="{4949EE86-36AE-2047-AA34-F2B864C20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C65EB12-5F14-D54F-824E-F9B07A375F32}"/>
              </a:ext>
            </a:extLst>
          </p:cNvPr>
          <p:cNvSpPr txBox="1"/>
          <p:nvPr/>
        </p:nvSpPr>
        <p:spPr>
          <a:xfrm>
            <a:off x="9207341" y="2895600"/>
            <a:ext cx="731520" cy="369332"/>
          </a:xfrm>
          <a:prstGeom prst="rect">
            <a:avLst/>
          </a:prstGeom>
          <a:noFill/>
        </p:spPr>
        <p:txBody>
          <a:bodyPr wrap="square" rtlCol="0">
            <a:spAutoFit/>
          </a:bodyPr>
          <a:lstStyle/>
          <a:p>
            <a:r>
              <a:rPr lang="en-US" dirty="0"/>
              <a:t>SPIF</a:t>
            </a:r>
          </a:p>
        </p:txBody>
      </p:sp>
      <p:sp>
        <p:nvSpPr>
          <p:cNvPr id="19" name="TextBox 18">
            <a:extLst>
              <a:ext uri="{FF2B5EF4-FFF2-40B4-BE49-F238E27FC236}">
                <a16:creationId xmlns:a16="http://schemas.microsoft.com/office/drawing/2014/main" id="{292E8118-ECA0-0A45-AE05-69DA485B6C2E}"/>
              </a:ext>
            </a:extLst>
          </p:cNvPr>
          <p:cNvSpPr txBox="1"/>
          <p:nvPr/>
        </p:nvSpPr>
        <p:spPr>
          <a:xfrm>
            <a:off x="10792301" y="3303508"/>
            <a:ext cx="868680" cy="369332"/>
          </a:xfrm>
          <a:prstGeom prst="rect">
            <a:avLst/>
          </a:prstGeom>
          <a:noFill/>
        </p:spPr>
        <p:txBody>
          <a:bodyPr wrap="square" rtlCol="0">
            <a:spAutoFit/>
          </a:bodyPr>
          <a:lstStyle/>
          <a:p>
            <a:r>
              <a:rPr lang="en-US" dirty="0"/>
              <a:t>BELV</a:t>
            </a:r>
          </a:p>
        </p:txBody>
      </p:sp>
      <p:sp>
        <p:nvSpPr>
          <p:cNvPr id="20" name="TextBox 19">
            <a:extLst>
              <a:ext uri="{FF2B5EF4-FFF2-40B4-BE49-F238E27FC236}">
                <a16:creationId xmlns:a16="http://schemas.microsoft.com/office/drawing/2014/main" id="{474F8509-F93C-434E-9B94-06EE4B06BF5E}"/>
              </a:ext>
            </a:extLst>
          </p:cNvPr>
          <p:cNvSpPr txBox="1"/>
          <p:nvPr/>
        </p:nvSpPr>
        <p:spPr>
          <a:xfrm>
            <a:off x="11081861" y="4152384"/>
            <a:ext cx="868680" cy="369332"/>
          </a:xfrm>
          <a:prstGeom prst="rect">
            <a:avLst/>
          </a:prstGeom>
          <a:noFill/>
        </p:spPr>
        <p:txBody>
          <a:bodyPr wrap="square" rtlCol="0">
            <a:spAutoFit/>
          </a:bodyPr>
          <a:lstStyle/>
          <a:p>
            <a:r>
              <a:rPr lang="en-US" dirty="0"/>
              <a:t>TURF</a:t>
            </a:r>
          </a:p>
        </p:txBody>
      </p:sp>
    </p:spTree>
    <p:extLst>
      <p:ext uri="{BB962C8B-B14F-4D97-AF65-F5344CB8AC3E}">
        <p14:creationId xmlns:p14="http://schemas.microsoft.com/office/powerpoint/2010/main" val="39939703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99136439-2035-C941-AAFE-28B126E00844}"/>
              </a:ext>
            </a:extLst>
          </p:cNvPr>
          <p:cNvSpPr/>
          <p:nvPr/>
        </p:nvSpPr>
        <p:spPr>
          <a:xfrm>
            <a:off x="3751421" y="6031015"/>
            <a:ext cx="4917758" cy="71109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b="1" dirty="0" err="1">
                <a:solidFill>
                  <a:schemeClr val="tx1"/>
                </a:solidFill>
              </a:rPr>
              <a:t>varying</a:t>
            </a:r>
            <a:r>
              <a:rPr lang="fr-FR" dirty="0">
                <a:solidFill>
                  <a:schemeClr val="tx1"/>
                </a:solidFill>
              </a:rPr>
              <a:t> </a:t>
            </a:r>
            <a:r>
              <a:rPr lang="fr-FR" dirty="0" err="1">
                <a:solidFill>
                  <a:schemeClr val="tx1"/>
                </a:solidFill>
              </a:rPr>
              <a:t>relationship</a:t>
            </a:r>
            <a:r>
              <a:rPr lang="fr-FR" dirty="0">
                <a:solidFill>
                  <a:schemeClr val="tx1"/>
                </a:solidFill>
              </a:rPr>
              <a:t> </a:t>
            </a:r>
            <a:r>
              <a:rPr lang="fr-FR" dirty="0" err="1">
                <a:solidFill>
                  <a:schemeClr val="tx1"/>
                </a:solidFill>
              </a:rPr>
              <a:t>between</a:t>
            </a:r>
            <a:r>
              <a:rPr lang="fr-FR" dirty="0">
                <a:solidFill>
                  <a:schemeClr val="tx1"/>
                </a:solidFill>
              </a:rPr>
              <a:t> </a:t>
            </a:r>
            <a:r>
              <a:rPr lang="fr-FR" dirty="0" err="1">
                <a:solidFill>
                  <a:schemeClr val="tx1"/>
                </a:solidFill>
              </a:rPr>
              <a:t>low</a:t>
            </a:r>
            <a:r>
              <a:rPr lang="fr-FR" dirty="0">
                <a:solidFill>
                  <a:schemeClr val="tx1"/>
                </a:solidFill>
              </a:rPr>
              <a:t> </a:t>
            </a:r>
            <a:r>
              <a:rPr lang="fr-FR" dirty="0" err="1">
                <a:solidFill>
                  <a:schemeClr val="tx1"/>
                </a:solidFill>
              </a:rPr>
              <a:t>frequency</a:t>
            </a:r>
            <a:r>
              <a:rPr lang="fr-FR" dirty="0">
                <a:solidFill>
                  <a:schemeClr val="tx1"/>
                </a:solidFill>
              </a:rPr>
              <a:t> and high </a:t>
            </a:r>
            <a:r>
              <a:rPr lang="fr-FR" dirty="0" err="1">
                <a:solidFill>
                  <a:schemeClr val="tx1"/>
                </a:solidFill>
              </a:rPr>
              <a:t>frequency</a:t>
            </a:r>
            <a:r>
              <a:rPr lang="fr-FR" dirty="0">
                <a:solidFill>
                  <a:schemeClr val="tx1"/>
                </a:solidFill>
              </a:rPr>
              <a:t> </a:t>
            </a:r>
            <a:r>
              <a:rPr lang="fr-FR" dirty="0" err="1">
                <a:solidFill>
                  <a:schemeClr val="tx1"/>
                </a:solidFill>
              </a:rPr>
              <a:t>seismic</a:t>
            </a:r>
            <a:r>
              <a:rPr lang="fr-FR" dirty="0">
                <a:solidFill>
                  <a:schemeClr val="tx1"/>
                </a:solidFill>
              </a:rPr>
              <a:t> power</a:t>
            </a:r>
            <a:endParaRPr lang="en-US" dirty="0">
              <a:solidFill>
                <a:schemeClr val="tx1"/>
              </a:solidFill>
            </a:endParaRPr>
          </a:p>
        </p:txBody>
      </p:sp>
      <p:sp>
        <p:nvSpPr>
          <p:cNvPr id="5" name="Slide Number Placeholder 4">
            <a:extLst>
              <a:ext uri="{FF2B5EF4-FFF2-40B4-BE49-F238E27FC236}">
                <a16:creationId xmlns:a16="http://schemas.microsoft.com/office/drawing/2014/main" id="{840D8564-F3DB-0D46-BB24-DA168903DD9E}"/>
              </a:ext>
            </a:extLst>
          </p:cNvPr>
          <p:cNvSpPr>
            <a:spLocks noGrp="1"/>
          </p:cNvSpPr>
          <p:nvPr>
            <p:ph type="sldNum" sz="quarter" idx="12"/>
          </p:nvPr>
        </p:nvSpPr>
        <p:spPr>
          <a:xfrm>
            <a:off x="10541422" y="6308726"/>
            <a:ext cx="355461" cy="468312"/>
          </a:xfrm>
        </p:spPr>
        <p:txBody>
          <a:bodyPr/>
          <a:lstStyle/>
          <a:p>
            <a:fld id="{6C6AE60A-B69C-4790-82F7-3882EDF23186}" type="slidenum">
              <a:rPr lang="en-GB" smtClean="0"/>
              <a:t>7</a:t>
            </a:fld>
            <a:endParaRPr lang="en-GB" dirty="0"/>
          </a:p>
        </p:txBody>
      </p:sp>
      <p:sp>
        <p:nvSpPr>
          <p:cNvPr id="3" name="TextBox 2">
            <a:extLst>
              <a:ext uri="{FF2B5EF4-FFF2-40B4-BE49-F238E27FC236}">
                <a16:creationId xmlns:a16="http://schemas.microsoft.com/office/drawing/2014/main" id="{2E15D194-10A2-3847-B9D2-5CA7650DF2E8}"/>
              </a:ext>
            </a:extLst>
          </p:cNvPr>
          <p:cNvSpPr txBox="1"/>
          <p:nvPr/>
        </p:nvSpPr>
        <p:spPr>
          <a:xfrm>
            <a:off x="9054941" y="2743200"/>
            <a:ext cx="731520" cy="369332"/>
          </a:xfrm>
          <a:prstGeom prst="rect">
            <a:avLst/>
          </a:prstGeom>
          <a:noFill/>
        </p:spPr>
        <p:txBody>
          <a:bodyPr wrap="square" rtlCol="0">
            <a:spAutoFit/>
          </a:bodyPr>
          <a:lstStyle/>
          <a:p>
            <a:r>
              <a:rPr lang="en-US" dirty="0"/>
              <a:t>SPIF</a:t>
            </a:r>
          </a:p>
        </p:txBody>
      </p:sp>
      <p:sp>
        <p:nvSpPr>
          <p:cNvPr id="12" name="TextBox 11">
            <a:extLst>
              <a:ext uri="{FF2B5EF4-FFF2-40B4-BE49-F238E27FC236}">
                <a16:creationId xmlns:a16="http://schemas.microsoft.com/office/drawing/2014/main" id="{F9C2643A-D787-FB42-AC57-05D38FAC5DF5}"/>
              </a:ext>
            </a:extLst>
          </p:cNvPr>
          <p:cNvSpPr txBox="1"/>
          <p:nvPr/>
        </p:nvSpPr>
        <p:spPr>
          <a:xfrm>
            <a:off x="10639901" y="3151108"/>
            <a:ext cx="868680" cy="369332"/>
          </a:xfrm>
          <a:prstGeom prst="rect">
            <a:avLst/>
          </a:prstGeom>
          <a:noFill/>
        </p:spPr>
        <p:txBody>
          <a:bodyPr wrap="square" rtlCol="0">
            <a:spAutoFit/>
          </a:bodyPr>
          <a:lstStyle/>
          <a:p>
            <a:r>
              <a:rPr lang="en-US" dirty="0"/>
              <a:t>BELV</a:t>
            </a:r>
          </a:p>
        </p:txBody>
      </p:sp>
      <p:sp>
        <p:nvSpPr>
          <p:cNvPr id="15" name="TextBox 14">
            <a:extLst>
              <a:ext uri="{FF2B5EF4-FFF2-40B4-BE49-F238E27FC236}">
                <a16:creationId xmlns:a16="http://schemas.microsoft.com/office/drawing/2014/main" id="{B01473DF-8990-4D43-887D-48E779F52FE2}"/>
              </a:ext>
            </a:extLst>
          </p:cNvPr>
          <p:cNvSpPr txBox="1"/>
          <p:nvPr/>
        </p:nvSpPr>
        <p:spPr>
          <a:xfrm>
            <a:off x="10929461" y="3999984"/>
            <a:ext cx="868680" cy="369332"/>
          </a:xfrm>
          <a:prstGeom prst="rect">
            <a:avLst/>
          </a:prstGeom>
          <a:noFill/>
        </p:spPr>
        <p:txBody>
          <a:bodyPr wrap="square" rtlCol="0">
            <a:spAutoFit/>
          </a:bodyPr>
          <a:lstStyle/>
          <a:p>
            <a:r>
              <a:rPr lang="en-US" dirty="0"/>
              <a:t>TURF</a:t>
            </a:r>
          </a:p>
        </p:txBody>
      </p:sp>
      <p:pic>
        <p:nvPicPr>
          <p:cNvPr id="16" name="Content Placeholder 7">
            <a:extLst>
              <a:ext uri="{FF2B5EF4-FFF2-40B4-BE49-F238E27FC236}">
                <a16:creationId xmlns:a16="http://schemas.microsoft.com/office/drawing/2014/main" id="{93DFCA96-27BD-8C45-A1B2-4F86D75B2BD1}"/>
              </a:ext>
            </a:extLst>
          </p:cNvPr>
          <p:cNvPicPr>
            <a:picLocks noChangeAspect="1"/>
          </p:cNvPicPr>
          <p:nvPr/>
        </p:nvPicPr>
        <p:blipFill rotWithShape="1">
          <a:blip r:embed="rId3">
            <a:extLst>
              <a:ext uri="{28A0092B-C50C-407E-A947-70E740481C1C}">
                <a14:useLocalDpi xmlns:a14="http://schemas.microsoft.com/office/drawing/2010/main" val="0"/>
              </a:ext>
            </a:extLst>
          </a:blip>
          <a:srcRect l="45835" t="47248" r="-654" b="-1"/>
          <a:stretch/>
        </p:blipFill>
        <p:spPr>
          <a:xfrm>
            <a:off x="3505676" y="2039304"/>
            <a:ext cx="4773182" cy="3869209"/>
          </a:xfrm>
          <a:prstGeom prst="rect">
            <a:avLst/>
          </a:prstGeom>
        </p:spPr>
      </p:pic>
      <p:sp>
        <p:nvSpPr>
          <p:cNvPr id="17" name="Rectangle 16">
            <a:extLst>
              <a:ext uri="{FF2B5EF4-FFF2-40B4-BE49-F238E27FC236}">
                <a16:creationId xmlns:a16="http://schemas.microsoft.com/office/drawing/2014/main" id="{12154555-16F2-1D4A-8CC9-06602250BE81}"/>
              </a:ext>
            </a:extLst>
          </p:cNvPr>
          <p:cNvSpPr/>
          <p:nvPr/>
        </p:nvSpPr>
        <p:spPr>
          <a:xfrm>
            <a:off x="3751421" y="1261556"/>
            <a:ext cx="4917758" cy="646331"/>
          </a:xfrm>
          <a:prstGeom prst="rect">
            <a:avLst/>
          </a:prstGeom>
        </p:spPr>
        <p:txBody>
          <a:bodyPr wrap="square">
            <a:spAutoFit/>
          </a:bodyPr>
          <a:lstStyle/>
          <a:p>
            <a:r>
              <a:rPr lang="fr-FR" dirty="0"/>
              <a:t>The relative contributions of </a:t>
            </a:r>
            <a:r>
              <a:rPr lang="fr-FR" dirty="0" err="1"/>
              <a:t>low</a:t>
            </a:r>
            <a:r>
              <a:rPr lang="fr-FR" dirty="0"/>
              <a:t>- (2-10 Hz) and high- (10-45 Hz) </a:t>
            </a:r>
            <a:r>
              <a:rPr lang="fr-FR" dirty="0" err="1"/>
              <a:t>frequency</a:t>
            </a:r>
            <a:r>
              <a:rPr lang="fr-FR" dirty="0"/>
              <a:t> </a:t>
            </a:r>
            <a:r>
              <a:rPr lang="fr-FR" dirty="0" err="1"/>
              <a:t>seismic</a:t>
            </a:r>
            <a:r>
              <a:rPr lang="fr-FR" dirty="0"/>
              <a:t> power</a:t>
            </a:r>
            <a:endParaRPr lang="en-US" dirty="0"/>
          </a:p>
        </p:txBody>
      </p:sp>
      <p:pic>
        <p:nvPicPr>
          <p:cNvPr id="30" name="Content Placeholder 7">
            <a:extLst>
              <a:ext uri="{FF2B5EF4-FFF2-40B4-BE49-F238E27FC236}">
                <a16:creationId xmlns:a16="http://schemas.microsoft.com/office/drawing/2014/main" id="{0A38B1C3-8975-CE44-8B5F-F716FC3101A9}"/>
              </a:ext>
            </a:extLst>
          </p:cNvPr>
          <p:cNvPicPr>
            <a:picLocks noChangeAspect="1"/>
          </p:cNvPicPr>
          <p:nvPr/>
        </p:nvPicPr>
        <p:blipFill rotWithShape="1">
          <a:blip r:embed="rId3">
            <a:extLst>
              <a:ext uri="{28A0092B-C50C-407E-A947-70E740481C1C}">
                <a14:useLocalDpi xmlns:a14="http://schemas.microsoft.com/office/drawing/2010/main" val="0"/>
              </a:ext>
            </a:extLst>
          </a:blip>
          <a:srcRect r="53711"/>
          <a:stretch/>
        </p:blipFill>
        <p:spPr>
          <a:xfrm>
            <a:off x="295295" y="1266432"/>
            <a:ext cx="3028137" cy="5510606"/>
          </a:xfrm>
          <a:prstGeom prst="rect">
            <a:avLst/>
          </a:prstGeom>
        </p:spPr>
      </p:pic>
      <p:sp>
        <p:nvSpPr>
          <p:cNvPr id="19" name="Rectangle 18">
            <a:extLst>
              <a:ext uri="{FF2B5EF4-FFF2-40B4-BE49-F238E27FC236}">
                <a16:creationId xmlns:a16="http://schemas.microsoft.com/office/drawing/2014/main" id="{B48C78E1-8F14-F249-ACEE-0F7B106D3FC4}"/>
              </a:ext>
            </a:extLst>
          </p:cNvPr>
          <p:cNvSpPr/>
          <p:nvPr/>
        </p:nvSpPr>
        <p:spPr>
          <a:xfrm>
            <a:off x="326232" y="2855742"/>
            <a:ext cx="2911719" cy="3277772"/>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5">
            <a:extLst>
              <a:ext uri="{FF2B5EF4-FFF2-40B4-BE49-F238E27FC236}">
                <a16:creationId xmlns:a16="http://schemas.microsoft.com/office/drawing/2014/main" id="{10B6A5BC-3D84-7C49-8AFF-701C7EB1BE74}"/>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t>Seismological</a:t>
            </a:r>
            <a:r>
              <a:rPr lang="fr-FR" sz="3600" dirty="0"/>
              <a:t> observations of the flash flood</a:t>
            </a:r>
            <a:endParaRPr lang="en-US" sz="3600" dirty="0"/>
          </a:p>
        </p:txBody>
      </p:sp>
      <p:pic>
        <p:nvPicPr>
          <p:cNvPr id="14" name="Picture 13">
            <a:extLst>
              <a:ext uri="{FF2B5EF4-FFF2-40B4-BE49-F238E27FC236}">
                <a16:creationId xmlns:a16="http://schemas.microsoft.com/office/drawing/2014/main" id="{379BB078-516E-6A46-AF0F-86DA07FFDAE6}"/>
              </a:ext>
            </a:extLst>
          </p:cNvPr>
          <p:cNvPicPr>
            <a:picLocks noChangeAspect="1"/>
          </p:cNvPicPr>
          <p:nvPr/>
        </p:nvPicPr>
        <p:blipFill rotWithShape="1">
          <a:blip r:embed="rId4">
            <a:extLst>
              <a:ext uri="{28A0092B-C50C-407E-A947-70E740481C1C}">
                <a14:useLocalDpi xmlns:a14="http://schemas.microsoft.com/office/drawing/2010/main" val="0"/>
              </a:ext>
            </a:extLst>
          </a:blip>
          <a:srcRect r="51597"/>
          <a:stretch/>
        </p:blipFill>
        <p:spPr>
          <a:xfrm>
            <a:off x="8827427" y="648561"/>
            <a:ext cx="3247214" cy="6095136"/>
          </a:xfrm>
          <a:prstGeom prst="rect">
            <a:avLst/>
          </a:prstGeom>
        </p:spPr>
      </p:pic>
      <p:sp>
        <p:nvSpPr>
          <p:cNvPr id="20" name="TextBox 19">
            <a:extLst>
              <a:ext uri="{FF2B5EF4-FFF2-40B4-BE49-F238E27FC236}">
                <a16:creationId xmlns:a16="http://schemas.microsoft.com/office/drawing/2014/main" id="{6F528B0C-9BEE-1E49-8D34-1FAC1613E0E0}"/>
              </a:ext>
            </a:extLst>
          </p:cNvPr>
          <p:cNvSpPr txBox="1"/>
          <p:nvPr/>
        </p:nvSpPr>
        <p:spPr>
          <a:xfrm>
            <a:off x="10958511" y="5172075"/>
            <a:ext cx="768191" cy="307777"/>
          </a:xfrm>
          <a:prstGeom prst="rect">
            <a:avLst/>
          </a:prstGeom>
          <a:noFill/>
        </p:spPr>
        <p:txBody>
          <a:bodyPr wrap="square" rtlCol="0">
            <a:spAutoFit/>
          </a:bodyPr>
          <a:lstStyle/>
          <a:p>
            <a:r>
              <a:rPr lang="en-CH" sz="1400" dirty="0">
                <a:latin typeface="Helvetica" pitchFamily="2" charset="0"/>
              </a:rPr>
              <a:t>(mm)</a:t>
            </a:r>
          </a:p>
        </p:txBody>
      </p:sp>
      <p:sp>
        <p:nvSpPr>
          <p:cNvPr id="21" name="TextBox 20">
            <a:extLst>
              <a:ext uri="{FF2B5EF4-FFF2-40B4-BE49-F238E27FC236}">
                <a16:creationId xmlns:a16="http://schemas.microsoft.com/office/drawing/2014/main" id="{BEA74494-33CF-1541-977B-5DF93CEE376B}"/>
              </a:ext>
            </a:extLst>
          </p:cNvPr>
          <p:cNvSpPr txBox="1"/>
          <p:nvPr/>
        </p:nvSpPr>
        <p:spPr>
          <a:xfrm rot="16200000">
            <a:off x="3389959" y="4616840"/>
            <a:ext cx="578775" cy="254361"/>
          </a:xfrm>
          <a:prstGeom prst="rect">
            <a:avLst/>
          </a:prstGeom>
          <a:solidFill>
            <a:schemeClr val="bg1"/>
          </a:solidFill>
        </p:spPr>
        <p:txBody>
          <a:bodyPr wrap="square" rtlCol="0">
            <a:spAutoFit/>
          </a:bodyPr>
          <a:lstStyle/>
          <a:p>
            <a:r>
              <a:rPr lang="en-CH" sz="1400" dirty="0">
                <a:latin typeface="Helvetica" pitchFamily="2" charset="0"/>
              </a:rPr>
              <a:t>PSD</a:t>
            </a:r>
          </a:p>
        </p:txBody>
      </p:sp>
      <p:sp>
        <p:nvSpPr>
          <p:cNvPr id="22" name="Rectangle 21">
            <a:extLst>
              <a:ext uri="{FF2B5EF4-FFF2-40B4-BE49-F238E27FC236}">
                <a16:creationId xmlns:a16="http://schemas.microsoft.com/office/drawing/2014/main" id="{3390067B-C3B0-A244-B13B-02FD2119E72D}"/>
              </a:ext>
            </a:extLst>
          </p:cNvPr>
          <p:cNvSpPr/>
          <p:nvPr/>
        </p:nvSpPr>
        <p:spPr>
          <a:xfrm>
            <a:off x="12026910" y="3619892"/>
            <a:ext cx="165089" cy="268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Slide Number Placeholder 4">
            <a:extLst>
              <a:ext uri="{FF2B5EF4-FFF2-40B4-BE49-F238E27FC236}">
                <a16:creationId xmlns:a16="http://schemas.microsoft.com/office/drawing/2014/main" id="{837F930E-88C2-CF4E-BE7F-05290B300459}"/>
              </a:ext>
            </a:extLst>
          </p:cNvPr>
          <p:cNvSpPr txBox="1">
            <a:spLocks/>
          </p:cNvSpPr>
          <p:nvPr/>
        </p:nvSpPr>
        <p:spPr>
          <a:xfrm>
            <a:off x="11409485" y="6500697"/>
            <a:ext cx="722370" cy="365125"/>
          </a:xfrm>
          <a:prstGeom prst="rect">
            <a:avLst/>
          </a:prstGeom>
        </p:spPr>
        <p:txBody>
          <a:bodyPr vert="horz" lIns="91440" tIns="45720" rIns="91440" bIns="45720" rtlCol="0" anchor="ctr"/>
          <a:lstStyle>
            <a:defPPr>
              <a:defRPr lang="en-C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7</a:t>
            </a:fld>
            <a:endParaRPr lang="en-GB" dirty="0"/>
          </a:p>
        </p:txBody>
      </p:sp>
      <p:pic>
        <p:nvPicPr>
          <p:cNvPr id="25" name="Picture 2" descr="Résif">
            <a:extLst>
              <a:ext uri="{FF2B5EF4-FFF2-40B4-BE49-F238E27FC236}">
                <a16:creationId xmlns:a16="http://schemas.microsoft.com/office/drawing/2014/main" id="{0BAA1942-A2D7-2D4C-9508-2127C31B9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9A2E008-D032-7042-92BF-31F01264A2F0}"/>
              </a:ext>
            </a:extLst>
          </p:cNvPr>
          <p:cNvSpPr txBox="1"/>
          <p:nvPr/>
        </p:nvSpPr>
        <p:spPr>
          <a:xfrm>
            <a:off x="9207341" y="2895600"/>
            <a:ext cx="731520" cy="369332"/>
          </a:xfrm>
          <a:prstGeom prst="rect">
            <a:avLst/>
          </a:prstGeom>
          <a:noFill/>
        </p:spPr>
        <p:txBody>
          <a:bodyPr wrap="square" rtlCol="0">
            <a:spAutoFit/>
          </a:bodyPr>
          <a:lstStyle/>
          <a:p>
            <a:r>
              <a:rPr lang="en-US" dirty="0"/>
              <a:t>SPIF</a:t>
            </a:r>
          </a:p>
        </p:txBody>
      </p:sp>
      <p:sp>
        <p:nvSpPr>
          <p:cNvPr id="28" name="TextBox 27">
            <a:extLst>
              <a:ext uri="{FF2B5EF4-FFF2-40B4-BE49-F238E27FC236}">
                <a16:creationId xmlns:a16="http://schemas.microsoft.com/office/drawing/2014/main" id="{F617C945-3C63-3142-9520-B2B28378DB7E}"/>
              </a:ext>
            </a:extLst>
          </p:cNvPr>
          <p:cNvSpPr txBox="1"/>
          <p:nvPr/>
        </p:nvSpPr>
        <p:spPr>
          <a:xfrm>
            <a:off x="10792301" y="3303508"/>
            <a:ext cx="868680" cy="369332"/>
          </a:xfrm>
          <a:prstGeom prst="rect">
            <a:avLst/>
          </a:prstGeom>
          <a:noFill/>
        </p:spPr>
        <p:txBody>
          <a:bodyPr wrap="square" rtlCol="0">
            <a:spAutoFit/>
          </a:bodyPr>
          <a:lstStyle/>
          <a:p>
            <a:r>
              <a:rPr lang="en-US" dirty="0"/>
              <a:t>BELV</a:t>
            </a:r>
          </a:p>
        </p:txBody>
      </p:sp>
      <p:sp>
        <p:nvSpPr>
          <p:cNvPr id="29" name="TextBox 28">
            <a:extLst>
              <a:ext uri="{FF2B5EF4-FFF2-40B4-BE49-F238E27FC236}">
                <a16:creationId xmlns:a16="http://schemas.microsoft.com/office/drawing/2014/main" id="{A85C7026-8082-F24F-A19E-90291C4E5D46}"/>
              </a:ext>
            </a:extLst>
          </p:cNvPr>
          <p:cNvSpPr txBox="1"/>
          <p:nvPr/>
        </p:nvSpPr>
        <p:spPr>
          <a:xfrm>
            <a:off x="11081861" y="4152384"/>
            <a:ext cx="868680" cy="369332"/>
          </a:xfrm>
          <a:prstGeom prst="rect">
            <a:avLst/>
          </a:prstGeom>
          <a:noFill/>
        </p:spPr>
        <p:txBody>
          <a:bodyPr wrap="square" rtlCol="0">
            <a:spAutoFit/>
          </a:bodyPr>
          <a:lstStyle/>
          <a:p>
            <a:r>
              <a:rPr lang="en-US" dirty="0"/>
              <a:t>TURF</a:t>
            </a:r>
          </a:p>
        </p:txBody>
      </p:sp>
    </p:spTree>
    <p:extLst>
      <p:ext uri="{BB962C8B-B14F-4D97-AF65-F5344CB8AC3E}">
        <p14:creationId xmlns:p14="http://schemas.microsoft.com/office/powerpoint/2010/main" val="37878680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A2EC5408-3F1D-C54D-8332-8F8E0ECE7663}"/>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t>The Vésubie river </a:t>
            </a:r>
            <a:r>
              <a:rPr lang="fr-FR" sz="3600" dirty="0" err="1"/>
              <a:t>dynamics</a:t>
            </a:r>
            <a:r>
              <a:rPr lang="fr-FR" sz="3600" dirty="0"/>
              <a:t> </a:t>
            </a:r>
            <a:r>
              <a:rPr lang="fr-FR" sz="3600" dirty="0" err="1"/>
              <a:t>during</a:t>
            </a:r>
            <a:r>
              <a:rPr lang="fr-FR" sz="3600" dirty="0"/>
              <a:t> the flash flood</a:t>
            </a:r>
            <a:endParaRPr lang="en-US" sz="3600" dirty="0"/>
          </a:p>
        </p:txBody>
      </p:sp>
      <p:pic>
        <p:nvPicPr>
          <p:cNvPr id="8" name="Content Placeholder 7">
            <a:extLst>
              <a:ext uri="{FF2B5EF4-FFF2-40B4-BE49-F238E27FC236}">
                <a16:creationId xmlns:a16="http://schemas.microsoft.com/office/drawing/2014/main" id="{5912467C-B2AC-1740-80DA-BA8FA0C3DE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711"/>
          <a:stretch/>
        </p:blipFill>
        <p:spPr>
          <a:xfrm>
            <a:off x="295295" y="1266432"/>
            <a:ext cx="3028137" cy="5510606"/>
          </a:xfrm>
        </p:spPr>
      </p:pic>
      <p:sp>
        <p:nvSpPr>
          <p:cNvPr id="5" name="Slide Number Placeholder 4">
            <a:extLst>
              <a:ext uri="{FF2B5EF4-FFF2-40B4-BE49-F238E27FC236}">
                <a16:creationId xmlns:a16="http://schemas.microsoft.com/office/drawing/2014/main" id="{840D8564-F3DB-0D46-BB24-DA168903DD9E}"/>
              </a:ext>
            </a:extLst>
          </p:cNvPr>
          <p:cNvSpPr>
            <a:spLocks noGrp="1"/>
          </p:cNvSpPr>
          <p:nvPr>
            <p:ph type="sldNum" sz="quarter" idx="12"/>
          </p:nvPr>
        </p:nvSpPr>
        <p:spPr>
          <a:xfrm>
            <a:off x="10541422" y="6308726"/>
            <a:ext cx="355461" cy="468312"/>
          </a:xfrm>
        </p:spPr>
        <p:txBody>
          <a:bodyPr/>
          <a:lstStyle/>
          <a:p>
            <a:fld id="{6C6AE60A-B69C-4790-82F7-3882EDF23186}" type="slidenum">
              <a:rPr lang="en-GB" smtClean="0"/>
              <a:t>8</a:t>
            </a:fld>
            <a:endParaRPr lang="en-GB" dirty="0"/>
          </a:p>
        </p:txBody>
      </p:sp>
      <p:sp>
        <p:nvSpPr>
          <p:cNvPr id="2" name="Rectangle 1">
            <a:extLst>
              <a:ext uri="{FF2B5EF4-FFF2-40B4-BE49-F238E27FC236}">
                <a16:creationId xmlns:a16="http://schemas.microsoft.com/office/drawing/2014/main" id="{097AA5D6-5B19-244C-8EA0-FFCDA5E08F5E}"/>
              </a:ext>
            </a:extLst>
          </p:cNvPr>
          <p:cNvSpPr/>
          <p:nvPr/>
        </p:nvSpPr>
        <p:spPr>
          <a:xfrm>
            <a:off x="326231" y="1161826"/>
            <a:ext cx="8217722" cy="376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714DEF-B022-C244-9207-8AF8DD38F0E9}"/>
              </a:ext>
            </a:extLst>
          </p:cNvPr>
          <p:cNvSpPr/>
          <p:nvPr/>
        </p:nvSpPr>
        <p:spPr>
          <a:xfrm>
            <a:off x="148431" y="1314226"/>
            <a:ext cx="3081244" cy="546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08AD64A-D412-F74C-84EF-6292A411BB01}"/>
              </a:ext>
            </a:extLst>
          </p:cNvPr>
          <p:cNvPicPr>
            <a:picLocks noChangeAspect="1"/>
          </p:cNvPicPr>
          <p:nvPr/>
        </p:nvPicPr>
        <p:blipFill rotWithShape="1">
          <a:blip r:embed="rId4">
            <a:extLst>
              <a:ext uri="{28A0092B-C50C-407E-A947-70E740481C1C}">
                <a14:useLocalDpi xmlns:a14="http://schemas.microsoft.com/office/drawing/2010/main" val="0"/>
              </a:ext>
            </a:extLst>
          </a:blip>
          <a:srcRect r="51597"/>
          <a:stretch/>
        </p:blipFill>
        <p:spPr>
          <a:xfrm>
            <a:off x="8827427" y="648561"/>
            <a:ext cx="3247214" cy="6095136"/>
          </a:xfrm>
          <a:prstGeom prst="rect">
            <a:avLst/>
          </a:prstGeom>
        </p:spPr>
      </p:pic>
      <p:sp>
        <p:nvSpPr>
          <p:cNvPr id="26" name="Rectangle 25">
            <a:extLst>
              <a:ext uri="{FF2B5EF4-FFF2-40B4-BE49-F238E27FC236}">
                <a16:creationId xmlns:a16="http://schemas.microsoft.com/office/drawing/2014/main" id="{8D7A09A3-C31F-7945-9283-E7CD48D0FF06}"/>
              </a:ext>
            </a:extLst>
          </p:cNvPr>
          <p:cNvSpPr/>
          <p:nvPr/>
        </p:nvSpPr>
        <p:spPr>
          <a:xfrm>
            <a:off x="3350493" y="1270020"/>
            <a:ext cx="5092503" cy="5355312"/>
          </a:xfrm>
          <a:prstGeom prst="rect">
            <a:avLst/>
          </a:prstGeom>
        </p:spPr>
        <p:txBody>
          <a:bodyPr wrap="square">
            <a:spAutoFit/>
          </a:bodyPr>
          <a:lstStyle/>
          <a:p>
            <a:pPr marL="342900" indent="-342900">
              <a:buAutoNum type="arabicParenR"/>
            </a:pPr>
            <a:r>
              <a:rPr lang="fr-FR" dirty="0"/>
              <a:t>The flash flood on the Vésubie river </a:t>
            </a:r>
            <a:r>
              <a:rPr lang="fr-FR" dirty="0" err="1"/>
              <a:t>started</a:t>
            </a:r>
            <a:r>
              <a:rPr lang="fr-FR" dirty="0"/>
              <a:t> at about 10:00 UTC</a:t>
            </a:r>
          </a:p>
          <a:p>
            <a:pPr marL="342900" indent="-342900">
              <a:buAutoNum type="arabicParenR"/>
            </a:pPr>
            <a:endParaRPr lang="fr-FR" dirty="0"/>
          </a:p>
          <a:p>
            <a:pPr marL="342900" indent="-342900">
              <a:buAutoNum type="arabicParenR"/>
            </a:pPr>
            <a:r>
              <a:rPr lang="fr-FR" dirty="0"/>
              <a:t>The </a:t>
            </a:r>
            <a:r>
              <a:rPr lang="fr-FR" b="1" dirty="0" err="1"/>
              <a:t>backazimuth</a:t>
            </a:r>
            <a:r>
              <a:rPr lang="fr-FR" dirty="0"/>
              <a:t> of ∼110°: </a:t>
            </a:r>
            <a:r>
              <a:rPr lang="fr-FR" dirty="0" err="1"/>
              <a:t>bending</a:t>
            </a:r>
            <a:r>
              <a:rPr lang="fr-FR" dirty="0"/>
              <a:t> of the Vésubie river </a:t>
            </a:r>
            <a:r>
              <a:rPr lang="fr-FR" dirty="0" err="1"/>
              <a:t>channel</a:t>
            </a:r>
            <a:r>
              <a:rPr lang="fr-FR" dirty="0"/>
              <a:t>, a ∼2.5 km long </a:t>
            </a:r>
            <a:r>
              <a:rPr lang="fr-FR" dirty="0" err="1"/>
              <a:t>downstream</a:t>
            </a:r>
            <a:r>
              <a:rPr lang="fr-FR" dirty="0"/>
              <a:t> </a:t>
            </a:r>
            <a:r>
              <a:rPr lang="fr-FR" dirty="0" err="1"/>
              <a:t>reach</a:t>
            </a:r>
            <a:r>
              <a:rPr lang="fr-FR" dirty="0"/>
              <a:t> of the Vésubie river, or the confluence of the </a:t>
            </a:r>
            <a:r>
              <a:rPr lang="fr-FR" dirty="0" err="1"/>
              <a:t>Venanson</a:t>
            </a:r>
            <a:r>
              <a:rPr lang="fr-FR" dirty="0"/>
              <a:t> </a:t>
            </a:r>
            <a:r>
              <a:rPr lang="fr-FR" dirty="0" err="1"/>
              <a:t>stream</a:t>
            </a:r>
            <a:r>
              <a:rPr lang="fr-FR" dirty="0"/>
              <a:t> </a:t>
            </a:r>
            <a:r>
              <a:rPr lang="fr-FR" dirty="0" err="1"/>
              <a:t>with</a:t>
            </a:r>
            <a:r>
              <a:rPr lang="fr-FR" dirty="0"/>
              <a:t> the Vésubie river </a:t>
            </a:r>
          </a:p>
          <a:p>
            <a:pPr marL="342900" indent="-342900">
              <a:buAutoNum type="arabicParenR"/>
            </a:pPr>
            <a:endParaRPr lang="fr-FR" dirty="0"/>
          </a:p>
          <a:p>
            <a:pPr marL="342900" indent="-342900">
              <a:buFontTx/>
              <a:buAutoNum type="arabicParenR"/>
            </a:pPr>
            <a:r>
              <a:rPr lang="fr-FR" dirty="0" err="1"/>
              <a:t>Similar</a:t>
            </a:r>
            <a:r>
              <a:rPr lang="fr-FR" dirty="0"/>
              <a:t> </a:t>
            </a:r>
            <a:r>
              <a:rPr lang="fr-FR" b="1" dirty="0" err="1"/>
              <a:t>peaks</a:t>
            </a:r>
            <a:r>
              <a:rPr lang="fr-FR" b="1" dirty="0"/>
              <a:t> in </a:t>
            </a:r>
            <a:r>
              <a:rPr lang="fr-FR" b="1" dirty="0" err="1"/>
              <a:t>seismic</a:t>
            </a:r>
            <a:r>
              <a:rPr lang="fr-FR" b="1" dirty="0"/>
              <a:t> power </a:t>
            </a:r>
            <a:r>
              <a:rPr lang="fr-FR" dirty="0" err="1"/>
              <a:t>generated</a:t>
            </a:r>
            <a:r>
              <a:rPr lang="fr-FR" dirty="0"/>
              <a:t> by flood </a:t>
            </a:r>
            <a:r>
              <a:rPr lang="fr-FR" dirty="0" err="1"/>
              <a:t>waves</a:t>
            </a:r>
            <a:r>
              <a:rPr lang="fr-FR" dirty="0"/>
              <a:t> </a:t>
            </a:r>
            <a:r>
              <a:rPr lang="fr-FR" dirty="0" err="1"/>
              <a:t>were</a:t>
            </a:r>
            <a:r>
              <a:rPr lang="fr-FR" dirty="0"/>
              <a:t> </a:t>
            </a:r>
            <a:r>
              <a:rPr lang="fr-FR" dirty="0" err="1"/>
              <a:t>observed</a:t>
            </a:r>
            <a:r>
              <a:rPr lang="fr-FR" dirty="0"/>
              <a:t> </a:t>
            </a:r>
            <a:r>
              <a:rPr lang="fr-FR" dirty="0" err="1"/>
              <a:t>during</a:t>
            </a:r>
            <a:r>
              <a:rPr lang="fr-FR" dirty="0"/>
              <a:t> glacial </a:t>
            </a:r>
            <a:r>
              <a:rPr lang="fr-FR" dirty="0" err="1"/>
              <a:t>lake</a:t>
            </a:r>
            <a:r>
              <a:rPr lang="fr-FR" dirty="0"/>
              <a:t> </a:t>
            </a:r>
            <a:r>
              <a:rPr lang="fr-FR" dirty="0" err="1"/>
              <a:t>outburst</a:t>
            </a:r>
            <a:r>
              <a:rPr lang="fr-FR" dirty="0"/>
              <a:t> </a:t>
            </a:r>
            <a:r>
              <a:rPr lang="fr-FR" dirty="0" err="1"/>
              <a:t>floods</a:t>
            </a:r>
            <a:r>
              <a:rPr lang="fr-FR" dirty="0"/>
              <a:t> in the </a:t>
            </a:r>
            <a:r>
              <a:rPr lang="fr-FR" dirty="0" err="1"/>
              <a:t>Himalayas</a:t>
            </a:r>
            <a:r>
              <a:rPr lang="fr-FR" dirty="0"/>
              <a:t> (Cook et al., 2018). </a:t>
            </a:r>
            <a:r>
              <a:rPr lang="fr-FR" dirty="0" err="1"/>
              <a:t>These</a:t>
            </a:r>
            <a:r>
              <a:rPr lang="fr-FR" dirty="0"/>
              <a:t> </a:t>
            </a:r>
            <a:r>
              <a:rPr lang="fr-FR" dirty="0" err="1"/>
              <a:t>peaks</a:t>
            </a:r>
            <a:r>
              <a:rPr lang="fr-FR" dirty="0"/>
              <a:t> </a:t>
            </a:r>
            <a:r>
              <a:rPr lang="fr-FR" dirty="0" err="1"/>
              <a:t>may</a:t>
            </a:r>
            <a:r>
              <a:rPr lang="fr-FR" dirty="0"/>
              <a:t> </a:t>
            </a:r>
            <a:r>
              <a:rPr lang="fr-FR" dirty="0" err="1"/>
              <a:t>share</a:t>
            </a:r>
            <a:r>
              <a:rPr lang="fr-FR" dirty="0"/>
              <a:t> </a:t>
            </a:r>
            <a:r>
              <a:rPr lang="fr-FR" dirty="0" err="1"/>
              <a:t>similar</a:t>
            </a:r>
            <a:r>
              <a:rPr lang="fr-FR" dirty="0"/>
              <a:t> </a:t>
            </a:r>
            <a:r>
              <a:rPr lang="fr-FR" dirty="0" err="1"/>
              <a:t>characteristics</a:t>
            </a:r>
            <a:r>
              <a:rPr lang="fr-FR" dirty="0"/>
              <a:t> to </a:t>
            </a:r>
            <a:r>
              <a:rPr lang="fr-FR" dirty="0" err="1"/>
              <a:t>sediment</a:t>
            </a:r>
            <a:r>
              <a:rPr lang="fr-FR" dirty="0"/>
              <a:t> pulses (</a:t>
            </a:r>
            <a:r>
              <a:rPr lang="fr-FR" dirty="0" err="1"/>
              <a:t>Piantini</a:t>
            </a:r>
            <a:r>
              <a:rPr lang="fr-FR" dirty="0"/>
              <a:t> et al., 2021).</a:t>
            </a:r>
          </a:p>
          <a:p>
            <a:pPr marL="342900" indent="-342900">
              <a:buFontTx/>
              <a:buAutoNum type="arabicParenR"/>
            </a:pPr>
            <a:endParaRPr lang="fr-FR" dirty="0"/>
          </a:p>
          <a:p>
            <a:pPr marL="342900" indent="-342900">
              <a:buFontTx/>
              <a:buAutoNum type="arabicParenR"/>
            </a:pP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a:t>
            </a:r>
            <a:r>
              <a:rPr lang="fr-FR" b="1" dirty="0"/>
              <a:t>short </a:t>
            </a:r>
            <a:r>
              <a:rPr lang="fr-FR" b="1" dirty="0" err="1"/>
              <a:t>lived</a:t>
            </a:r>
            <a:r>
              <a:rPr lang="fr-FR" b="1" dirty="0"/>
              <a:t> </a:t>
            </a:r>
            <a:r>
              <a:rPr lang="fr-FR" dirty="0" err="1"/>
              <a:t>peaks</a:t>
            </a:r>
            <a:r>
              <a:rPr lang="fr-FR" dirty="0"/>
              <a:t> to a </a:t>
            </a:r>
            <a:r>
              <a:rPr lang="fr-FR" dirty="0" err="1"/>
              <a:t>much</a:t>
            </a:r>
            <a:r>
              <a:rPr lang="fr-FR" dirty="0"/>
              <a:t> more </a:t>
            </a:r>
            <a:r>
              <a:rPr lang="fr-FR" b="1" dirty="0"/>
              <a:t>spread</a:t>
            </a:r>
            <a:r>
              <a:rPr lang="fr-FR" dirty="0"/>
              <a:t> distribution of power </a:t>
            </a:r>
            <a:r>
              <a:rPr lang="fr-FR" dirty="0" err="1"/>
              <a:t>through</a:t>
            </a:r>
            <a:r>
              <a:rPr lang="fr-FR" dirty="0"/>
              <a:t> time. </a:t>
            </a:r>
          </a:p>
        </p:txBody>
      </p:sp>
      <p:pic>
        <p:nvPicPr>
          <p:cNvPr id="28" name="Content Placeholder 7">
            <a:extLst>
              <a:ext uri="{FF2B5EF4-FFF2-40B4-BE49-F238E27FC236}">
                <a16:creationId xmlns:a16="http://schemas.microsoft.com/office/drawing/2014/main" id="{F4CE5678-07CC-9D48-B2CF-C1BEC8EBD3D2}"/>
              </a:ext>
            </a:extLst>
          </p:cNvPr>
          <p:cNvPicPr>
            <a:picLocks noChangeAspect="1"/>
          </p:cNvPicPr>
          <p:nvPr/>
        </p:nvPicPr>
        <p:blipFill rotWithShape="1">
          <a:blip r:embed="rId3">
            <a:extLst>
              <a:ext uri="{28A0092B-C50C-407E-A947-70E740481C1C}">
                <a14:useLocalDpi xmlns:a14="http://schemas.microsoft.com/office/drawing/2010/main" val="0"/>
              </a:ext>
            </a:extLst>
          </a:blip>
          <a:srcRect r="53711"/>
          <a:stretch/>
        </p:blipFill>
        <p:spPr>
          <a:xfrm>
            <a:off x="292950" y="1264084"/>
            <a:ext cx="3028137" cy="5510606"/>
          </a:xfrm>
          <a:prstGeom prst="rect">
            <a:avLst/>
          </a:prstGeom>
        </p:spPr>
      </p:pic>
      <p:sp>
        <p:nvSpPr>
          <p:cNvPr id="3" name="Rectangle 2">
            <a:extLst>
              <a:ext uri="{FF2B5EF4-FFF2-40B4-BE49-F238E27FC236}">
                <a16:creationId xmlns:a16="http://schemas.microsoft.com/office/drawing/2014/main" id="{321FEC05-BAB2-CD4D-8A5F-E7F915BCC9EB}"/>
              </a:ext>
            </a:extLst>
          </p:cNvPr>
          <p:cNvSpPr/>
          <p:nvPr/>
        </p:nvSpPr>
        <p:spPr>
          <a:xfrm>
            <a:off x="1128622" y="1514007"/>
            <a:ext cx="1340816" cy="369332"/>
          </a:xfrm>
          <a:prstGeom prst="rect">
            <a:avLst/>
          </a:prstGeom>
        </p:spPr>
        <p:txBody>
          <a:bodyPr wrap="none">
            <a:spAutoFit/>
          </a:bodyPr>
          <a:lstStyle/>
          <a:p>
            <a:r>
              <a:rPr lang="en-US" dirty="0">
                <a:solidFill>
                  <a:srgbClr val="FF40FF"/>
                </a:solidFill>
              </a:rPr>
              <a:t>v1=~5.8 m/s</a:t>
            </a:r>
          </a:p>
        </p:txBody>
      </p:sp>
      <p:sp>
        <p:nvSpPr>
          <p:cNvPr id="7" name="Rectangle 6">
            <a:extLst>
              <a:ext uri="{FF2B5EF4-FFF2-40B4-BE49-F238E27FC236}">
                <a16:creationId xmlns:a16="http://schemas.microsoft.com/office/drawing/2014/main" id="{2B1F7650-4FA0-644C-9E5D-04165D708677}"/>
              </a:ext>
            </a:extLst>
          </p:cNvPr>
          <p:cNvSpPr/>
          <p:nvPr/>
        </p:nvSpPr>
        <p:spPr>
          <a:xfrm>
            <a:off x="1224388" y="1725071"/>
            <a:ext cx="1340816" cy="369332"/>
          </a:xfrm>
          <a:prstGeom prst="rect">
            <a:avLst/>
          </a:prstGeom>
        </p:spPr>
        <p:txBody>
          <a:bodyPr wrap="none">
            <a:spAutoFit/>
          </a:bodyPr>
          <a:lstStyle/>
          <a:p>
            <a:r>
              <a:rPr lang="en-US" dirty="0">
                <a:solidFill>
                  <a:srgbClr val="FFC000"/>
                </a:solidFill>
              </a:rPr>
              <a:t>v2=~4.8 m/s</a:t>
            </a:r>
          </a:p>
        </p:txBody>
      </p:sp>
      <p:sp>
        <p:nvSpPr>
          <p:cNvPr id="18" name="TextBox 17">
            <a:extLst>
              <a:ext uri="{FF2B5EF4-FFF2-40B4-BE49-F238E27FC236}">
                <a16:creationId xmlns:a16="http://schemas.microsoft.com/office/drawing/2014/main" id="{36A5947F-1AFB-5341-8164-7A455532FA97}"/>
              </a:ext>
            </a:extLst>
          </p:cNvPr>
          <p:cNvSpPr txBox="1"/>
          <p:nvPr/>
        </p:nvSpPr>
        <p:spPr>
          <a:xfrm>
            <a:off x="10958511" y="5172075"/>
            <a:ext cx="768191" cy="307777"/>
          </a:xfrm>
          <a:prstGeom prst="rect">
            <a:avLst/>
          </a:prstGeom>
          <a:noFill/>
        </p:spPr>
        <p:txBody>
          <a:bodyPr wrap="square" rtlCol="0">
            <a:spAutoFit/>
          </a:bodyPr>
          <a:lstStyle/>
          <a:p>
            <a:r>
              <a:rPr lang="en-CH" sz="1400" dirty="0">
                <a:latin typeface="Helvetica" pitchFamily="2" charset="0"/>
              </a:rPr>
              <a:t>(mm)</a:t>
            </a:r>
          </a:p>
        </p:txBody>
      </p:sp>
      <p:sp>
        <p:nvSpPr>
          <p:cNvPr id="23" name="Rectangle 22">
            <a:extLst>
              <a:ext uri="{FF2B5EF4-FFF2-40B4-BE49-F238E27FC236}">
                <a16:creationId xmlns:a16="http://schemas.microsoft.com/office/drawing/2014/main" id="{22C6C88D-98BA-A84E-AC58-1DAA1A3B3019}"/>
              </a:ext>
            </a:extLst>
          </p:cNvPr>
          <p:cNvSpPr/>
          <p:nvPr/>
        </p:nvSpPr>
        <p:spPr>
          <a:xfrm>
            <a:off x="12026910" y="3619892"/>
            <a:ext cx="165089" cy="268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4" name="Picture 2" descr="Résif">
            <a:extLst>
              <a:ext uri="{FF2B5EF4-FFF2-40B4-BE49-F238E27FC236}">
                <a16:creationId xmlns:a16="http://schemas.microsoft.com/office/drawing/2014/main" id="{FAF2DBAD-0EAD-C049-861C-89ACF7D1F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4">
            <a:extLst>
              <a:ext uri="{FF2B5EF4-FFF2-40B4-BE49-F238E27FC236}">
                <a16:creationId xmlns:a16="http://schemas.microsoft.com/office/drawing/2014/main" id="{283BE7D1-7B16-BD4A-9A37-8B0956F331E1}"/>
              </a:ext>
            </a:extLst>
          </p:cNvPr>
          <p:cNvSpPr txBox="1">
            <a:spLocks/>
          </p:cNvSpPr>
          <p:nvPr/>
        </p:nvSpPr>
        <p:spPr>
          <a:xfrm>
            <a:off x="11409485" y="6500697"/>
            <a:ext cx="722370" cy="365125"/>
          </a:xfrm>
          <a:prstGeom prst="rect">
            <a:avLst/>
          </a:prstGeom>
        </p:spPr>
        <p:txBody>
          <a:bodyPr vert="horz" lIns="91440" tIns="45720" rIns="91440" bIns="45720" rtlCol="0" anchor="ctr"/>
          <a:lstStyle>
            <a:defPPr>
              <a:defRPr lang="en-C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8</a:t>
            </a:fld>
            <a:endParaRPr lang="en-GB" dirty="0"/>
          </a:p>
        </p:txBody>
      </p:sp>
      <p:sp>
        <p:nvSpPr>
          <p:cNvPr id="27" name="TextBox 26">
            <a:extLst>
              <a:ext uri="{FF2B5EF4-FFF2-40B4-BE49-F238E27FC236}">
                <a16:creationId xmlns:a16="http://schemas.microsoft.com/office/drawing/2014/main" id="{1B7DF9EB-1A46-2A4D-B901-3FE3258690D7}"/>
              </a:ext>
            </a:extLst>
          </p:cNvPr>
          <p:cNvSpPr txBox="1"/>
          <p:nvPr/>
        </p:nvSpPr>
        <p:spPr>
          <a:xfrm>
            <a:off x="9207341" y="2895600"/>
            <a:ext cx="731520" cy="369332"/>
          </a:xfrm>
          <a:prstGeom prst="rect">
            <a:avLst/>
          </a:prstGeom>
          <a:noFill/>
        </p:spPr>
        <p:txBody>
          <a:bodyPr wrap="square" rtlCol="0">
            <a:spAutoFit/>
          </a:bodyPr>
          <a:lstStyle/>
          <a:p>
            <a:r>
              <a:rPr lang="en-US" dirty="0"/>
              <a:t>SPIF</a:t>
            </a:r>
          </a:p>
        </p:txBody>
      </p:sp>
      <p:sp>
        <p:nvSpPr>
          <p:cNvPr id="29" name="TextBox 28">
            <a:extLst>
              <a:ext uri="{FF2B5EF4-FFF2-40B4-BE49-F238E27FC236}">
                <a16:creationId xmlns:a16="http://schemas.microsoft.com/office/drawing/2014/main" id="{1292941C-35CD-2C41-B9AE-C4E4B6CB2658}"/>
              </a:ext>
            </a:extLst>
          </p:cNvPr>
          <p:cNvSpPr txBox="1"/>
          <p:nvPr/>
        </p:nvSpPr>
        <p:spPr>
          <a:xfrm>
            <a:off x="10792301" y="3303508"/>
            <a:ext cx="868680" cy="369332"/>
          </a:xfrm>
          <a:prstGeom prst="rect">
            <a:avLst/>
          </a:prstGeom>
          <a:noFill/>
        </p:spPr>
        <p:txBody>
          <a:bodyPr wrap="square" rtlCol="0">
            <a:spAutoFit/>
          </a:bodyPr>
          <a:lstStyle/>
          <a:p>
            <a:r>
              <a:rPr lang="en-US" dirty="0"/>
              <a:t>BELV</a:t>
            </a:r>
          </a:p>
        </p:txBody>
      </p:sp>
      <p:sp>
        <p:nvSpPr>
          <p:cNvPr id="30" name="TextBox 29">
            <a:extLst>
              <a:ext uri="{FF2B5EF4-FFF2-40B4-BE49-F238E27FC236}">
                <a16:creationId xmlns:a16="http://schemas.microsoft.com/office/drawing/2014/main" id="{79F46BC2-C9B1-8943-9A07-9111F874C21F}"/>
              </a:ext>
            </a:extLst>
          </p:cNvPr>
          <p:cNvSpPr txBox="1"/>
          <p:nvPr/>
        </p:nvSpPr>
        <p:spPr>
          <a:xfrm>
            <a:off x="11081861" y="4152384"/>
            <a:ext cx="868680" cy="369332"/>
          </a:xfrm>
          <a:prstGeom prst="rect">
            <a:avLst/>
          </a:prstGeom>
          <a:noFill/>
        </p:spPr>
        <p:txBody>
          <a:bodyPr wrap="square" rtlCol="0">
            <a:spAutoFit/>
          </a:bodyPr>
          <a:lstStyle/>
          <a:p>
            <a:r>
              <a:rPr lang="en-US" dirty="0"/>
              <a:t>TURF</a:t>
            </a:r>
          </a:p>
        </p:txBody>
      </p:sp>
    </p:spTree>
    <p:extLst>
      <p:ext uri="{BB962C8B-B14F-4D97-AF65-F5344CB8AC3E}">
        <p14:creationId xmlns:p14="http://schemas.microsoft.com/office/powerpoint/2010/main" val="21245306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A2EC5408-3F1D-C54D-8332-8F8E0ECE7663}"/>
              </a:ext>
            </a:extLst>
          </p:cNvPr>
          <p:cNvSpPr txBox="1">
            <a:spLocks/>
          </p:cNvSpPr>
          <p:nvPr/>
        </p:nvSpPr>
        <p:spPr>
          <a:xfrm>
            <a:off x="123949" y="63492"/>
            <a:ext cx="11763251" cy="972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t>The Vésubie river </a:t>
            </a:r>
            <a:r>
              <a:rPr lang="fr-FR" sz="3600" dirty="0" err="1"/>
              <a:t>dynamics</a:t>
            </a:r>
            <a:r>
              <a:rPr lang="fr-FR" sz="3600" dirty="0"/>
              <a:t> </a:t>
            </a:r>
            <a:r>
              <a:rPr lang="fr-FR" sz="3600" dirty="0" err="1"/>
              <a:t>during</a:t>
            </a:r>
            <a:r>
              <a:rPr lang="fr-FR" sz="3600" dirty="0"/>
              <a:t> the flash flood</a:t>
            </a:r>
            <a:endParaRPr lang="en-US" sz="3600" dirty="0"/>
          </a:p>
        </p:txBody>
      </p:sp>
      <p:pic>
        <p:nvPicPr>
          <p:cNvPr id="8" name="Content Placeholder 7">
            <a:extLst>
              <a:ext uri="{FF2B5EF4-FFF2-40B4-BE49-F238E27FC236}">
                <a16:creationId xmlns:a16="http://schemas.microsoft.com/office/drawing/2014/main" id="{5912467C-B2AC-1740-80DA-BA8FA0C3DE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711"/>
          <a:stretch/>
        </p:blipFill>
        <p:spPr>
          <a:xfrm>
            <a:off x="295295" y="1266432"/>
            <a:ext cx="3028137" cy="5510606"/>
          </a:xfrm>
        </p:spPr>
      </p:pic>
      <p:sp>
        <p:nvSpPr>
          <p:cNvPr id="4" name="Footer Placeholder 3">
            <a:extLst>
              <a:ext uri="{FF2B5EF4-FFF2-40B4-BE49-F238E27FC236}">
                <a16:creationId xmlns:a16="http://schemas.microsoft.com/office/drawing/2014/main" id="{58ACE361-0D26-8540-82AC-922E5623841A}"/>
              </a:ext>
            </a:extLst>
          </p:cNvPr>
          <p:cNvSpPr>
            <a:spLocks noGrp="1"/>
          </p:cNvSpPr>
          <p:nvPr>
            <p:ph type="ftr" sz="quarter" idx="11"/>
          </p:nvPr>
        </p:nvSpPr>
        <p:spPr>
          <a:xfrm>
            <a:off x="5010930" y="6308726"/>
            <a:ext cx="4631883" cy="459776"/>
          </a:xfrm>
        </p:spPr>
        <p:txBody>
          <a:bodyPr/>
          <a:lstStyle/>
          <a:p>
            <a:r>
              <a:rPr lang="en-GB"/>
              <a:t>Małgorzata Chmiel</a:t>
            </a:r>
            <a:endParaRPr lang="en-GB" dirty="0"/>
          </a:p>
        </p:txBody>
      </p:sp>
      <p:sp>
        <p:nvSpPr>
          <p:cNvPr id="5" name="Slide Number Placeholder 4">
            <a:extLst>
              <a:ext uri="{FF2B5EF4-FFF2-40B4-BE49-F238E27FC236}">
                <a16:creationId xmlns:a16="http://schemas.microsoft.com/office/drawing/2014/main" id="{840D8564-F3DB-0D46-BB24-DA168903DD9E}"/>
              </a:ext>
            </a:extLst>
          </p:cNvPr>
          <p:cNvSpPr>
            <a:spLocks noGrp="1"/>
          </p:cNvSpPr>
          <p:nvPr>
            <p:ph type="sldNum" sz="quarter" idx="12"/>
          </p:nvPr>
        </p:nvSpPr>
        <p:spPr>
          <a:xfrm>
            <a:off x="10541422" y="6308726"/>
            <a:ext cx="355461" cy="468312"/>
          </a:xfrm>
        </p:spPr>
        <p:txBody>
          <a:bodyPr/>
          <a:lstStyle/>
          <a:p>
            <a:fld id="{6C6AE60A-B69C-4790-82F7-3882EDF23186}" type="slidenum">
              <a:rPr lang="en-GB" smtClean="0"/>
              <a:t>9</a:t>
            </a:fld>
            <a:endParaRPr lang="en-GB" dirty="0"/>
          </a:p>
        </p:txBody>
      </p:sp>
      <p:sp>
        <p:nvSpPr>
          <p:cNvPr id="2" name="Rectangle 1">
            <a:extLst>
              <a:ext uri="{FF2B5EF4-FFF2-40B4-BE49-F238E27FC236}">
                <a16:creationId xmlns:a16="http://schemas.microsoft.com/office/drawing/2014/main" id="{097AA5D6-5B19-244C-8EA0-FFCDA5E08F5E}"/>
              </a:ext>
            </a:extLst>
          </p:cNvPr>
          <p:cNvSpPr/>
          <p:nvPr/>
        </p:nvSpPr>
        <p:spPr>
          <a:xfrm>
            <a:off x="326231" y="1161826"/>
            <a:ext cx="8217722" cy="376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714DEF-B022-C244-9207-8AF8DD38F0E9}"/>
              </a:ext>
            </a:extLst>
          </p:cNvPr>
          <p:cNvSpPr/>
          <p:nvPr/>
        </p:nvSpPr>
        <p:spPr>
          <a:xfrm>
            <a:off x="148431" y="1314226"/>
            <a:ext cx="3081244" cy="546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08AD64A-D412-F74C-84EF-6292A411BB01}"/>
              </a:ext>
            </a:extLst>
          </p:cNvPr>
          <p:cNvPicPr>
            <a:picLocks noChangeAspect="1"/>
          </p:cNvPicPr>
          <p:nvPr/>
        </p:nvPicPr>
        <p:blipFill rotWithShape="1">
          <a:blip r:embed="rId4">
            <a:extLst>
              <a:ext uri="{28A0092B-C50C-407E-A947-70E740481C1C}">
                <a14:useLocalDpi xmlns:a14="http://schemas.microsoft.com/office/drawing/2010/main" val="0"/>
              </a:ext>
            </a:extLst>
          </a:blip>
          <a:srcRect r="51597"/>
          <a:stretch/>
        </p:blipFill>
        <p:spPr>
          <a:xfrm>
            <a:off x="8827427" y="648561"/>
            <a:ext cx="3247214" cy="6095136"/>
          </a:xfrm>
          <a:prstGeom prst="rect">
            <a:avLst/>
          </a:prstGeom>
        </p:spPr>
      </p:pic>
      <p:pic>
        <p:nvPicPr>
          <p:cNvPr id="28" name="Content Placeholder 7">
            <a:extLst>
              <a:ext uri="{FF2B5EF4-FFF2-40B4-BE49-F238E27FC236}">
                <a16:creationId xmlns:a16="http://schemas.microsoft.com/office/drawing/2014/main" id="{F4CE5678-07CC-9D48-B2CF-C1BEC8EBD3D2}"/>
              </a:ext>
            </a:extLst>
          </p:cNvPr>
          <p:cNvPicPr>
            <a:picLocks noChangeAspect="1"/>
          </p:cNvPicPr>
          <p:nvPr/>
        </p:nvPicPr>
        <p:blipFill rotWithShape="1">
          <a:blip r:embed="rId3">
            <a:extLst>
              <a:ext uri="{28A0092B-C50C-407E-A947-70E740481C1C}">
                <a14:useLocalDpi xmlns:a14="http://schemas.microsoft.com/office/drawing/2010/main" val="0"/>
              </a:ext>
            </a:extLst>
          </a:blip>
          <a:srcRect r="53711"/>
          <a:stretch/>
        </p:blipFill>
        <p:spPr>
          <a:xfrm>
            <a:off x="292950" y="1264084"/>
            <a:ext cx="3028137" cy="5510606"/>
          </a:xfrm>
          <a:prstGeom prst="rect">
            <a:avLst/>
          </a:prstGeom>
        </p:spPr>
      </p:pic>
      <p:sp>
        <p:nvSpPr>
          <p:cNvPr id="3" name="Rectangle 2">
            <a:extLst>
              <a:ext uri="{FF2B5EF4-FFF2-40B4-BE49-F238E27FC236}">
                <a16:creationId xmlns:a16="http://schemas.microsoft.com/office/drawing/2014/main" id="{321FEC05-BAB2-CD4D-8A5F-E7F915BCC9EB}"/>
              </a:ext>
            </a:extLst>
          </p:cNvPr>
          <p:cNvSpPr/>
          <p:nvPr/>
        </p:nvSpPr>
        <p:spPr>
          <a:xfrm>
            <a:off x="1128622" y="1514007"/>
            <a:ext cx="1340816" cy="369332"/>
          </a:xfrm>
          <a:prstGeom prst="rect">
            <a:avLst/>
          </a:prstGeom>
        </p:spPr>
        <p:txBody>
          <a:bodyPr wrap="none">
            <a:spAutoFit/>
          </a:bodyPr>
          <a:lstStyle/>
          <a:p>
            <a:r>
              <a:rPr lang="en-US" dirty="0">
                <a:solidFill>
                  <a:srgbClr val="FF40FF"/>
                </a:solidFill>
              </a:rPr>
              <a:t>v1=~5.8 m/s</a:t>
            </a:r>
          </a:p>
        </p:txBody>
      </p:sp>
      <p:sp>
        <p:nvSpPr>
          <p:cNvPr id="7" name="Rectangle 6">
            <a:extLst>
              <a:ext uri="{FF2B5EF4-FFF2-40B4-BE49-F238E27FC236}">
                <a16:creationId xmlns:a16="http://schemas.microsoft.com/office/drawing/2014/main" id="{2B1F7650-4FA0-644C-9E5D-04165D708677}"/>
              </a:ext>
            </a:extLst>
          </p:cNvPr>
          <p:cNvSpPr/>
          <p:nvPr/>
        </p:nvSpPr>
        <p:spPr>
          <a:xfrm>
            <a:off x="1224388" y="1725071"/>
            <a:ext cx="1340816" cy="369332"/>
          </a:xfrm>
          <a:prstGeom prst="rect">
            <a:avLst/>
          </a:prstGeom>
        </p:spPr>
        <p:txBody>
          <a:bodyPr wrap="none">
            <a:spAutoFit/>
          </a:bodyPr>
          <a:lstStyle/>
          <a:p>
            <a:r>
              <a:rPr lang="en-US" dirty="0">
                <a:solidFill>
                  <a:srgbClr val="FFC000"/>
                </a:solidFill>
              </a:rPr>
              <a:t>v2=~4.8 m/s</a:t>
            </a:r>
          </a:p>
        </p:txBody>
      </p:sp>
      <p:sp>
        <p:nvSpPr>
          <p:cNvPr id="18" name="TextBox 17">
            <a:extLst>
              <a:ext uri="{FF2B5EF4-FFF2-40B4-BE49-F238E27FC236}">
                <a16:creationId xmlns:a16="http://schemas.microsoft.com/office/drawing/2014/main" id="{36A5947F-1AFB-5341-8164-7A455532FA97}"/>
              </a:ext>
            </a:extLst>
          </p:cNvPr>
          <p:cNvSpPr txBox="1"/>
          <p:nvPr/>
        </p:nvSpPr>
        <p:spPr>
          <a:xfrm>
            <a:off x="10958511" y="5172075"/>
            <a:ext cx="768191" cy="307777"/>
          </a:xfrm>
          <a:prstGeom prst="rect">
            <a:avLst/>
          </a:prstGeom>
          <a:noFill/>
        </p:spPr>
        <p:txBody>
          <a:bodyPr wrap="square" rtlCol="0">
            <a:spAutoFit/>
          </a:bodyPr>
          <a:lstStyle/>
          <a:p>
            <a:r>
              <a:rPr lang="en-CH" sz="1400" dirty="0">
                <a:latin typeface="Helvetica" pitchFamily="2" charset="0"/>
              </a:rPr>
              <a:t>(mm)</a:t>
            </a:r>
          </a:p>
        </p:txBody>
      </p:sp>
      <p:sp>
        <p:nvSpPr>
          <p:cNvPr id="23" name="Rectangle 22">
            <a:extLst>
              <a:ext uri="{FF2B5EF4-FFF2-40B4-BE49-F238E27FC236}">
                <a16:creationId xmlns:a16="http://schemas.microsoft.com/office/drawing/2014/main" id="{22C6C88D-98BA-A84E-AC58-1DAA1A3B3019}"/>
              </a:ext>
            </a:extLst>
          </p:cNvPr>
          <p:cNvSpPr/>
          <p:nvPr/>
        </p:nvSpPr>
        <p:spPr>
          <a:xfrm>
            <a:off x="12026910" y="3619892"/>
            <a:ext cx="165089" cy="268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4" name="Picture 2" descr="Résif">
            <a:extLst>
              <a:ext uri="{FF2B5EF4-FFF2-40B4-BE49-F238E27FC236}">
                <a16:creationId xmlns:a16="http://schemas.microsoft.com/office/drawing/2014/main" id="{FAF2DBAD-0EAD-C049-861C-89ACF7D1F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751" y="141386"/>
            <a:ext cx="1839368" cy="4598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5624F4A-2252-664A-931E-FFDC728A02BB}"/>
              </a:ext>
            </a:extLst>
          </p:cNvPr>
          <p:cNvSpPr txBox="1"/>
          <p:nvPr/>
        </p:nvSpPr>
        <p:spPr>
          <a:xfrm>
            <a:off x="9207341" y="2895600"/>
            <a:ext cx="731520" cy="369332"/>
          </a:xfrm>
          <a:prstGeom prst="rect">
            <a:avLst/>
          </a:prstGeom>
          <a:noFill/>
        </p:spPr>
        <p:txBody>
          <a:bodyPr wrap="square" rtlCol="0">
            <a:spAutoFit/>
          </a:bodyPr>
          <a:lstStyle/>
          <a:p>
            <a:r>
              <a:rPr lang="en-US" dirty="0"/>
              <a:t>SPIF</a:t>
            </a:r>
          </a:p>
        </p:txBody>
      </p:sp>
      <p:sp>
        <p:nvSpPr>
          <p:cNvPr id="29" name="TextBox 28">
            <a:extLst>
              <a:ext uri="{FF2B5EF4-FFF2-40B4-BE49-F238E27FC236}">
                <a16:creationId xmlns:a16="http://schemas.microsoft.com/office/drawing/2014/main" id="{4A8CFD7C-7691-474C-A1B2-95654ADC8355}"/>
              </a:ext>
            </a:extLst>
          </p:cNvPr>
          <p:cNvSpPr txBox="1"/>
          <p:nvPr/>
        </p:nvSpPr>
        <p:spPr>
          <a:xfrm>
            <a:off x="10792301" y="3303508"/>
            <a:ext cx="868680" cy="369332"/>
          </a:xfrm>
          <a:prstGeom prst="rect">
            <a:avLst/>
          </a:prstGeom>
          <a:noFill/>
        </p:spPr>
        <p:txBody>
          <a:bodyPr wrap="square" rtlCol="0">
            <a:spAutoFit/>
          </a:bodyPr>
          <a:lstStyle/>
          <a:p>
            <a:r>
              <a:rPr lang="en-US" dirty="0"/>
              <a:t>BELV</a:t>
            </a:r>
          </a:p>
        </p:txBody>
      </p:sp>
      <p:sp>
        <p:nvSpPr>
          <p:cNvPr id="30" name="TextBox 29">
            <a:extLst>
              <a:ext uri="{FF2B5EF4-FFF2-40B4-BE49-F238E27FC236}">
                <a16:creationId xmlns:a16="http://schemas.microsoft.com/office/drawing/2014/main" id="{CB84D242-8877-3C49-9A6F-62FFE9ED5697}"/>
              </a:ext>
            </a:extLst>
          </p:cNvPr>
          <p:cNvSpPr txBox="1"/>
          <p:nvPr/>
        </p:nvSpPr>
        <p:spPr>
          <a:xfrm>
            <a:off x="11081861" y="4152384"/>
            <a:ext cx="868680" cy="369332"/>
          </a:xfrm>
          <a:prstGeom prst="rect">
            <a:avLst/>
          </a:prstGeom>
          <a:noFill/>
        </p:spPr>
        <p:txBody>
          <a:bodyPr wrap="square" rtlCol="0">
            <a:spAutoFit/>
          </a:bodyPr>
          <a:lstStyle/>
          <a:p>
            <a:r>
              <a:rPr lang="en-US" dirty="0"/>
              <a:t>TURF</a:t>
            </a:r>
          </a:p>
        </p:txBody>
      </p:sp>
      <p:sp>
        <p:nvSpPr>
          <p:cNvPr id="32" name="Rectangle 31">
            <a:extLst>
              <a:ext uri="{FF2B5EF4-FFF2-40B4-BE49-F238E27FC236}">
                <a16:creationId xmlns:a16="http://schemas.microsoft.com/office/drawing/2014/main" id="{B95C893B-0CA9-6541-B4F2-603D92CCF42A}"/>
              </a:ext>
            </a:extLst>
          </p:cNvPr>
          <p:cNvSpPr/>
          <p:nvPr/>
        </p:nvSpPr>
        <p:spPr>
          <a:xfrm>
            <a:off x="3350493" y="1270020"/>
            <a:ext cx="5092503" cy="5355312"/>
          </a:xfrm>
          <a:prstGeom prst="rect">
            <a:avLst/>
          </a:prstGeom>
        </p:spPr>
        <p:txBody>
          <a:bodyPr wrap="square">
            <a:spAutoFit/>
          </a:bodyPr>
          <a:lstStyle/>
          <a:p>
            <a:pPr marL="342900" indent="-342900">
              <a:buAutoNum type="arabicParenR"/>
            </a:pPr>
            <a:r>
              <a:rPr lang="fr-FR" dirty="0"/>
              <a:t>The flash flood on the Vésubie river </a:t>
            </a:r>
            <a:r>
              <a:rPr lang="fr-FR" dirty="0" err="1"/>
              <a:t>started</a:t>
            </a:r>
            <a:r>
              <a:rPr lang="fr-FR" dirty="0"/>
              <a:t> at about 10:00 UTC</a:t>
            </a:r>
          </a:p>
          <a:p>
            <a:pPr marL="342900" indent="-342900">
              <a:buAutoNum type="arabicParenR"/>
            </a:pPr>
            <a:endParaRPr lang="fr-FR" dirty="0"/>
          </a:p>
          <a:p>
            <a:pPr marL="342900" indent="-342900">
              <a:buAutoNum type="arabicParenR"/>
            </a:pPr>
            <a:r>
              <a:rPr lang="fr-FR" dirty="0"/>
              <a:t>The </a:t>
            </a:r>
            <a:r>
              <a:rPr lang="fr-FR" b="1" dirty="0" err="1"/>
              <a:t>backazimuth</a:t>
            </a:r>
            <a:r>
              <a:rPr lang="fr-FR" dirty="0"/>
              <a:t> of ∼110°: </a:t>
            </a:r>
            <a:r>
              <a:rPr lang="fr-FR" dirty="0" err="1"/>
              <a:t>bending</a:t>
            </a:r>
            <a:r>
              <a:rPr lang="fr-FR" dirty="0"/>
              <a:t> of the Vésubie river </a:t>
            </a:r>
            <a:r>
              <a:rPr lang="fr-FR" dirty="0" err="1"/>
              <a:t>channel</a:t>
            </a:r>
            <a:r>
              <a:rPr lang="fr-FR" dirty="0"/>
              <a:t>, a ∼2.5 km long </a:t>
            </a:r>
            <a:r>
              <a:rPr lang="fr-FR" dirty="0" err="1"/>
              <a:t>downstream</a:t>
            </a:r>
            <a:r>
              <a:rPr lang="fr-FR" dirty="0"/>
              <a:t> </a:t>
            </a:r>
            <a:r>
              <a:rPr lang="fr-FR" dirty="0" err="1"/>
              <a:t>reach</a:t>
            </a:r>
            <a:r>
              <a:rPr lang="fr-FR" dirty="0"/>
              <a:t> of the Vésubie river, or the confluence of the </a:t>
            </a:r>
            <a:r>
              <a:rPr lang="fr-FR" dirty="0" err="1"/>
              <a:t>Venanson</a:t>
            </a:r>
            <a:r>
              <a:rPr lang="fr-FR" dirty="0"/>
              <a:t> </a:t>
            </a:r>
            <a:r>
              <a:rPr lang="fr-FR" dirty="0" err="1"/>
              <a:t>stream</a:t>
            </a:r>
            <a:r>
              <a:rPr lang="fr-FR" dirty="0"/>
              <a:t> </a:t>
            </a:r>
            <a:r>
              <a:rPr lang="fr-FR" dirty="0" err="1"/>
              <a:t>with</a:t>
            </a:r>
            <a:r>
              <a:rPr lang="fr-FR" dirty="0"/>
              <a:t> the Vésubie river </a:t>
            </a:r>
          </a:p>
          <a:p>
            <a:pPr marL="342900" indent="-342900">
              <a:buAutoNum type="arabicParenR"/>
            </a:pPr>
            <a:endParaRPr lang="fr-FR" dirty="0"/>
          </a:p>
          <a:p>
            <a:pPr marL="342900" indent="-342900">
              <a:buFontTx/>
              <a:buAutoNum type="arabicParenR"/>
            </a:pPr>
            <a:r>
              <a:rPr lang="fr-FR" dirty="0" err="1"/>
              <a:t>Similar</a:t>
            </a:r>
            <a:r>
              <a:rPr lang="fr-FR" dirty="0"/>
              <a:t> </a:t>
            </a:r>
            <a:r>
              <a:rPr lang="fr-FR" b="1" dirty="0" err="1"/>
              <a:t>peaks</a:t>
            </a:r>
            <a:r>
              <a:rPr lang="fr-FR" b="1" dirty="0"/>
              <a:t> in </a:t>
            </a:r>
            <a:r>
              <a:rPr lang="fr-FR" b="1" dirty="0" err="1"/>
              <a:t>seismic</a:t>
            </a:r>
            <a:r>
              <a:rPr lang="fr-FR" b="1" dirty="0"/>
              <a:t> power </a:t>
            </a:r>
            <a:r>
              <a:rPr lang="fr-FR" dirty="0" err="1"/>
              <a:t>generated</a:t>
            </a:r>
            <a:r>
              <a:rPr lang="fr-FR" dirty="0"/>
              <a:t> by flood </a:t>
            </a:r>
            <a:r>
              <a:rPr lang="fr-FR" dirty="0" err="1"/>
              <a:t>waves</a:t>
            </a:r>
            <a:r>
              <a:rPr lang="fr-FR" dirty="0"/>
              <a:t> </a:t>
            </a:r>
            <a:r>
              <a:rPr lang="fr-FR" dirty="0" err="1"/>
              <a:t>were</a:t>
            </a:r>
            <a:r>
              <a:rPr lang="fr-FR" dirty="0"/>
              <a:t> </a:t>
            </a:r>
            <a:r>
              <a:rPr lang="fr-FR" dirty="0" err="1"/>
              <a:t>observed</a:t>
            </a:r>
            <a:r>
              <a:rPr lang="fr-FR" dirty="0"/>
              <a:t> </a:t>
            </a:r>
            <a:r>
              <a:rPr lang="fr-FR" dirty="0" err="1"/>
              <a:t>during</a:t>
            </a:r>
            <a:r>
              <a:rPr lang="fr-FR" dirty="0"/>
              <a:t> glacial </a:t>
            </a:r>
            <a:r>
              <a:rPr lang="fr-FR" dirty="0" err="1"/>
              <a:t>lake</a:t>
            </a:r>
            <a:r>
              <a:rPr lang="fr-FR" dirty="0"/>
              <a:t> </a:t>
            </a:r>
            <a:r>
              <a:rPr lang="fr-FR" dirty="0" err="1"/>
              <a:t>outburst</a:t>
            </a:r>
            <a:r>
              <a:rPr lang="fr-FR" dirty="0"/>
              <a:t> </a:t>
            </a:r>
            <a:r>
              <a:rPr lang="fr-FR" dirty="0" err="1"/>
              <a:t>floods</a:t>
            </a:r>
            <a:r>
              <a:rPr lang="fr-FR" dirty="0"/>
              <a:t> in the </a:t>
            </a:r>
            <a:r>
              <a:rPr lang="fr-FR" dirty="0" err="1"/>
              <a:t>Himalayas</a:t>
            </a:r>
            <a:r>
              <a:rPr lang="fr-FR" dirty="0"/>
              <a:t> (Cook et al., 2018). </a:t>
            </a:r>
            <a:r>
              <a:rPr lang="fr-FR" dirty="0" err="1"/>
              <a:t>These</a:t>
            </a:r>
            <a:r>
              <a:rPr lang="fr-FR" dirty="0"/>
              <a:t> </a:t>
            </a:r>
            <a:r>
              <a:rPr lang="fr-FR" dirty="0" err="1"/>
              <a:t>peaks</a:t>
            </a:r>
            <a:r>
              <a:rPr lang="fr-FR" dirty="0"/>
              <a:t> </a:t>
            </a:r>
            <a:r>
              <a:rPr lang="fr-FR" dirty="0" err="1"/>
              <a:t>may</a:t>
            </a:r>
            <a:r>
              <a:rPr lang="fr-FR" dirty="0"/>
              <a:t> </a:t>
            </a:r>
            <a:r>
              <a:rPr lang="fr-FR" dirty="0" err="1"/>
              <a:t>share</a:t>
            </a:r>
            <a:r>
              <a:rPr lang="fr-FR" dirty="0"/>
              <a:t> </a:t>
            </a:r>
            <a:r>
              <a:rPr lang="fr-FR" dirty="0" err="1"/>
              <a:t>similar</a:t>
            </a:r>
            <a:r>
              <a:rPr lang="fr-FR" dirty="0"/>
              <a:t> </a:t>
            </a:r>
            <a:r>
              <a:rPr lang="fr-FR" dirty="0" err="1"/>
              <a:t>characteristics</a:t>
            </a:r>
            <a:r>
              <a:rPr lang="fr-FR" dirty="0"/>
              <a:t> to </a:t>
            </a:r>
            <a:r>
              <a:rPr lang="fr-FR" dirty="0" err="1"/>
              <a:t>sediment</a:t>
            </a:r>
            <a:r>
              <a:rPr lang="fr-FR" dirty="0"/>
              <a:t> pulses (</a:t>
            </a:r>
            <a:r>
              <a:rPr lang="fr-FR" dirty="0" err="1"/>
              <a:t>Piantini</a:t>
            </a:r>
            <a:r>
              <a:rPr lang="fr-FR" dirty="0"/>
              <a:t> et al., 2021).</a:t>
            </a:r>
          </a:p>
          <a:p>
            <a:pPr marL="342900" indent="-342900">
              <a:buFontTx/>
              <a:buAutoNum type="arabicParenR"/>
            </a:pPr>
            <a:endParaRPr lang="fr-FR" dirty="0"/>
          </a:p>
          <a:p>
            <a:pPr marL="342900" indent="-342900">
              <a:buFontTx/>
              <a:buAutoNum type="arabicParenR"/>
            </a:pPr>
            <a:r>
              <a:rPr lang="fr-FR" dirty="0" err="1"/>
              <a:t>From</a:t>
            </a:r>
            <a:r>
              <a:rPr lang="fr-FR" dirty="0"/>
              <a:t> maximum 1 to 3 </a:t>
            </a:r>
            <a:r>
              <a:rPr lang="fr-FR" dirty="0" err="1"/>
              <a:t>there</a:t>
            </a:r>
            <a:r>
              <a:rPr lang="fr-FR" dirty="0"/>
              <a:t> </a:t>
            </a:r>
            <a:r>
              <a:rPr lang="fr-FR" dirty="0" err="1"/>
              <a:t>is</a:t>
            </a:r>
            <a:r>
              <a:rPr lang="fr-FR" dirty="0"/>
              <a:t> a shift </a:t>
            </a:r>
            <a:r>
              <a:rPr lang="fr-FR" dirty="0" err="1"/>
              <a:t>from</a:t>
            </a:r>
            <a:r>
              <a:rPr lang="fr-FR" dirty="0"/>
              <a:t> </a:t>
            </a:r>
            <a:r>
              <a:rPr lang="fr-FR" b="1" dirty="0"/>
              <a:t>short </a:t>
            </a:r>
            <a:r>
              <a:rPr lang="fr-FR" b="1" dirty="0" err="1"/>
              <a:t>lived</a:t>
            </a:r>
            <a:r>
              <a:rPr lang="fr-FR" b="1" dirty="0"/>
              <a:t> </a:t>
            </a:r>
            <a:r>
              <a:rPr lang="fr-FR" dirty="0" err="1"/>
              <a:t>peaks</a:t>
            </a:r>
            <a:r>
              <a:rPr lang="fr-FR" dirty="0"/>
              <a:t> to a </a:t>
            </a:r>
            <a:r>
              <a:rPr lang="fr-FR" dirty="0" err="1"/>
              <a:t>much</a:t>
            </a:r>
            <a:r>
              <a:rPr lang="fr-FR" dirty="0"/>
              <a:t> more </a:t>
            </a:r>
            <a:r>
              <a:rPr lang="fr-FR" b="1" dirty="0"/>
              <a:t>spread</a:t>
            </a:r>
            <a:r>
              <a:rPr lang="fr-FR" dirty="0"/>
              <a:t> distribution of power </a:t>
            </a:r>
            <a:r>
              <a:rPr lang="fr-FR" dirty="0" err="1"/>
              <a:t>through</a:t>
            </a:r>
            <a:r>
              <a:rPr lang="fr-FR" dirty="0"/>
              <a:t> time. </a:t>
            </a:r>
          </a:p>
        </p:txBody>
      </p:sp>
      <p:sp>
        <p:nvSpPr>
          <p:cNvPr id="25" name="Rectangle 24">
            <a:extLst>
              <a:ext uri="{FF2B5EF4-FFF2-40B4-BE49-F238E27FC236}">
                <a16:creationId xmlns:a16="http://schemas.microsoft.com/office/drawing/2014/main" id="{531A8036-17C4-7743-9122-1C57260BE648}"/>
              </a:ext>
            </a:extLst>
          </p:cNvPr>
          <p:cNvSpPr/>
          <p:nvPr/>
        </p:nvSpPr>
        <p:spPr>
          <a:xfrm>
            <a:off x="148432" y="5853113"/>
            <a:ext cx="11878478" cy="923330"/>
          </a:xfrm>
          <a:prstGeom prst="rect">
            <a:avLst/>
          </a:prstGeom>
          <a:solidFill>
            <a:schemeClr val="bg1"/>
          </a:solidFill>
          <a:ln>
            <a:solidFill>
              <a:schemeClr val="tx1"/>
            </a:solidFill>
          </a:ln>
        </p:spPr>
        <p:txBody>
          <a:bodyPr wrap="square">
            <a:spAutoFit/>
          </a:bodyPr>
          <a:lstStyle/>
          <a:p>
            <a:r>
              <a:rPr lang="en-GB" b="1" dirty="0"/>
              <a:t>Summary 1</a:t>
            </a:r>
          </a:p>
          <a:p>
            <a:r>
              <a:rPr lang="en-GB" dirty="0"/>
              <a:t>Seismological observations </a:t>
            </a:r>
            <a:r>
              <a:rPr lang="en-GB" b="1" dirty="0"/>
              <a:t>constrain</a:t>
            </a:r>
            <a:r>
              <a:rPr lang="en-GB" dirty="0"/>
              <a:t> time- and space-dependent processes during the flood and </a:t>
            </a:r>
            <a:r>
              <a:rPr lang="en-GB" b="1" dirty="0"/>
              <a:t>rainfall-runoff</a:t>
            </a:r>
            <a:r>
              <a:rPr lang="en-GB" dirty="0"/>
              <a:t> relationship at the catchment scale</a:t>
            </a:r>
            <a:endParaRPr lang="en-US" dirty="0"/>
          </a:p>
        </p:txBody>
      </p:sp>
    </p:spTree>
    <p:extLst>
      <p:ext uri="{BB962C8B-B14F-4D97-AF65-F5344CB8AC3E}">
        <p14:creationId xmlns:p14="http://schemas.microsoft.com/office/powerpoint/2010/main" val="135363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7196</TotalTime>
  <Words>5831</Words>
  <Application>Microsoft Macintosh PowerPoint</Application>
  <PresentationFormat>Widescreen</PresentationFormat>
  <Paragraphs>389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 Math</vt:lpstr>
      <vt:lpstr>Helvetica</vt:lpstr>
      <vt:lpstr>Office Theme</vt:lpstr>
      <vt:lpstr>Seismological analysis of flood dynamics and hydrologically-triggered earthquake swarms associated with storm Alex</vt:lpstr>
      <vt:lpstr>PowerPoint Presentation</vt:lpstr>
      <vt:lpstr>Storm Alex:  a very destructive “Mediterranean episode”</vt:lpstr>
      <vt:lpstr>Storm Alex:  a very destructive “Mediterranean episode”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Seismological observations of the flash flood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Seismological analysis of flood dynamics and hydrologically-triggered earthquake swarms associated with storm Alex</dc:title>
  <dc:creator>Microsoft Office User</dc:creator>
  <cp:lastModifiedBy>Microsoft Office User</cp:lastModifiedBy>
  <cp:revision>13</cp:revision>
  <dcterms:created xsi:type="dcterms:W3CDTF">2021-11-12T09:21:53Z</dcterms:created>
  <dcterms:modified xsi:type="dcterms:W3CDTF">2021-11-17T09:18:53Z</dcterms:modified>
</cp:coreProperties>
</file>