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69" r:id="rId4"/>
    <p:sldId id="270" r:id="rId5"/>
    <p:sldId id="298" r:id="rId6"/>
    <p:sldId id="272" r:id="rId7"/>
    <p:sldId id="273" r:id="rId8"/>
    <p:sldId id="280" r:id="rId9"/>
    <p:sldId id="274" r:id="rId10"/>
    <p:sldId id="276" r:id="rId11"/>
    <p:sldId id="291" r:id="rId12"/>
    <p:sldId id="283" r:id="rId13"/>
    <p:sldId id="285" r:id="rId14"/>
    <p:sldId id="299" r:id="rId15"/>
    <p:sldId id="294" r:id="rId16"/>
    <p:sldId id="307" r:id="rId17"/>
    <p:sldId id="308" r:id="rId18"/>
    <p:sldId id="309" r:id="rId19"/>
    <p:sldId id="310" r:id="rId20"/>
    <p:sldId id="311" r:id="rId21"/>
    <p:sldId id="304" r:id="rId22"/>
    <p:sldId id="279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9488A-D4D1-45B7-BA94-3752A857964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83A28-4D56-48F2-A768-B3CDC6F55F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5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:notes"/>
          <p:cNvSpPr txBox="1">
            <a:spLocks noGrp="1"/>
          </p:cNvSpPr>
          <p:nvPr>
            <p:ph type="body" idx="1"/>
          </p:nvPr>
        </p:nvSpPr>
        <p:spPr>
          <a:xfrm>
            <a:off x="735120" y="5398200"/>
            <a:ext cx="5882400" cy="51141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1125" y="863600"/>
            <a:ext cx="7573963" cy="4260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42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CE33F-C2E9-4AC4-BE04-71ABB456F4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4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:notes"/>
          <p:cNvSpPr txBox="1">
            <a:spLocks noGrp="1"/>
          </p:cNvSpPr>
          <p:nvPr>
            <p:ph type="body" idx="1"/>
          </p:nvPr>
        </p:nvSpPr>
        <p:spPr>
          <a:xfrm>
            <a:off x="735120" y="5398200"/>
            <a:ext cx="5882400" cy="51141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1125" y="863600"/>
            <a:ext cx="7573963" cy="4260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51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:notes"/>
          <p:cNvSpPr txBox="1">
            <a:spLocks noGrp="1"/>
          </p:cNvSpPr>
          <p:nvPr>
            <p:ph type="body" idx="1"/>
          </p:nvPr>
        </p:nvSpPr>
        <p:spPr>
          <a:xfrm>
            <a:off x="735120" y="5398200"/>
            <a:ext cx="5882400" cy="51141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1125" y="863600"/>
            <a:ext cx="7573963" cy="4260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22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Toulon cable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3A28-4D56-48F2-A768-B3CDC6F55F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3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https://doi.org/10.1111/j.1365-246X.2012.05498.x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3A28-4D56-48F2-A768-B3CDC6F55F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44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20d9f8b2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020d9f8b2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68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</a:t>
            </a:r>
            <a:r>
              <a:rPr lang="fr-FR" dirty="0" err="1"/>
              <a:t>technologia</a:t>
            </a:r>
            <a:r>
              <a:rPr lang="fr-FR" dirty="0"/>
              <a:t> DAS transforma une </a:t>
            </a:r>
            <a:r>
              <a:rPr lang="fr-FR" dirty="0" err="1"/>
              <a:t>cable</a:t>
            </a:r>
            <a:r>
              <a:rPr lang="fr-FR" dirty="0"/>
              <a:t> de </a:t>
            </a:r>
            <a:r>
              <a:rPr lang="fr-FR" dirty="0" err="1"/>
              <a:t>fibra</a:t>
            </a:r>
            <a:r>
              <a:rPr lang="fr-FR" dirty="0"/>
              <a:t> </a:t>
            </a:r>
            <a:r>
              <a:rPr lang="fr-FR" dirty="0" err="1"/>
              <a:t>optica</a:t>
            </a:r>
            <a:r>
              <a:rPr lang="fr-FR" dirty="0"/>
              <a:t> en milles des </a:t>
            </a:r>
            <a:r>
              <a:rPr lang="fr-FR" dirty="0" err="1"/>
              <a:t>sensores</a:t>
            </a:r>
            <a:r>
              <a:rPr lang="fr-FR" dirty="0"/>
              <a:t> </a:t>
            </a:r>
            <a:r>
              <a:rPr lang="fr-FR" dirty="0" err="1"/>
              <a:t>distribuido</a:t>
            </a:r>
            <a:r>
              <a:rPr lang="fr-FR" dirty="0"/>
              <a:t> a </a:t>
            </a:r>
            <a:r>
              <a:rPr lang="fr-FR" dirty="0" err="1"/>
              <a:t>lo</a:t>
            </a:r>
            <a:r>
              <a:rPr lang="fr-FR" dirty="0"/>
              <a:t> largo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cable</a:t>
            </a:r>
            <a:r>
              <a:rPr lang="fr-FR" dirty="0"/>
              <a:t> </a:t>
            </a:r>
            <a:r>
              <a:rPr lang="fr-FR" dirty="0" err="1"/>
              <a:t>hasta</a:t>
            </a:r>
            <a:r>
              <a:rPr lang="fr-FR" dirty="0"/>
              <a:t> distancia de 150km. Se connecta 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extremidad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cable</a:t>
            </a:r>
            <a:r>
              <a:rPr lang="fr-FR" dirty="0"/>
              <a:t>, sole </a:t>
            </a:r>
            <a:r>
              <a:rPr lang="fr-FR" dirty="0" err="1"/>
              <a:t>necesita</a:t>
            </a:r>
            <a:r>
              <a:rPr lang="fr-FR" dirty="0"/>
              <a:t> un </a:t>
            </a:r>
            <a:r>
              <a:rPr lang="fr-FR" dirty="0" err="1"/>
              <a:t>instrumento</a:t>
            </a:r>
            <a:r>
              <a:rPr lang="fr-FR" dirty="0"/>
              <a:t> el </a:t>
            </a:r>
            <a:r>
              <a:rPr lang="fr-FR" dirty="0" err="1"/>
              <a:t>interrogador</a:t>
            </a:r>
            <a:r>
              <a:rPr lang="fr-FR" dirty="0"/>
              <a:t>, qui </a:t>
            </a:r>
            <a:r>
              <a:rPr lang="fr-FR" dirty="0" err="1"/>
              <a:t>contiene</a:t>
            </a:r>
            <a:r>
              <a:rPr lang="fr-FR" dirty="0"/>
              <a:t> une laser y un </a:t>
            </a:r>
            <a:r>
              <a:rPr lang="fr-FR" dirty="0" err="1"/>
              <a:t>interferometro</a:t>
            </a:r>
            <a:r>
              <a:rPr lang="fr-FR" dirty="0"/>
              <a:t>. Durante su </a:t>
            </a:r>
            <a:r>
              <a:rPr lang="fr-FR" dirty="0" err="1"/>
              <a:t>trayecto</a:t>
            </a:r>
            <a:r>
              <a:rPr lang="fr-FR" dirty="0"/>
              <a:t> a travers la </a:t>
            </a:r>
            <a:r>
              <a:rPr lang="fr-FR" dirty="0" err="1"/>
              <a:t>fibra</a:t>
            </a:r>
            <a:r>
              <a:rPr lang="fr-FR" dirty="0"/>
              <a:t>, parte de la </a:t>
            </a:r>
            <a:r>
              <a:rPr lang="fr-FR" dirty="0" err="1"/>
              <a:t>luz</a:t>
            </a:r>
            <a:r>
              <a:rPr lang="fr-FR" dirty="0"/>
              <a:t> se </a:t>
            </a:r>
            <a:r>
              <a:rPr lang="fr-FR" dirty="0" err="1"/>
              <a:t>develve</a:t>
            </a:r>
            <a:r>
              <a:rPr lang="fr-FR" dirty="0"/>
              <a:t> </a:t>
            </a:r>
            <a:r>
              <a:rPr lang="fr-FR" dirty="0" err="1"/>
              <a:t>asia</a:t>
            </a:r>
            <a:r>
              <a:rPr lang="fr-FR" dirty="0"/>
              <a:t> el </a:t>
            </a:r>
            <a:r>
              <a:rPr lang="fr-FR" dirty="0" err="1"/>
              <a:t>instrumento</a:t>
            </a:r>
            <a:r>
              <a:rPr lang="fr-FR" dirty="0"/>
              <a:t>, se </a:t>
            </a:r>
            <a:r>
              <a:rPr lang="fr-FR" dirty="0" err="1"/>
              <a:t>llama</a:t>
            </a:r>
            <a:r>
              <a:rPr lang="fr-FR" dirty="0"/>
              <a:t> back </a:t>
            </a:r>
            <a:r>
              <a:rPr lang="fr-FR" dirty="0" err="1"/>
              <a:t>scattered</a:t>
            </a:r>
            <a:r>
              <a:rPr lang="fr-FR" dirty="0"/>
              <a:t> light, </a:t>
            </a:r>
            <a:r>
              <a:rPr lang="fr-FR" dirty="0" err="1"/>
              <a:t>luz</a:t>
            </a:r>
            <a:r>
              <a:rPr lang="fr-FR" dirty="0"/>
              <a:t> retro </a:t>
            </a:r>
            <a:r>
              <a:rPr lang="fr-FR" dirty="0" err="1"/>
              <a:t>difusada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B407D-6A83-2640-BEF5-0139609B725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24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B407D-6A83-2640-BEF5-0139609B725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45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B449-4A96-48DC-A440-4D8E6D7DA858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2625-8FE0-450F-9B27-3D941CEBB06F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9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254F5-1F99-44A6-A57E-C9D984880ACD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8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A0C3-FDF1-41C2-8756-45E27EB543D9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2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B98C-11EB-49AD-B3AD-74AB8ECA856A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CDCD-85E1-4DCC-BA1F-B59F7FBFCEB7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0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A99E-AD28-4290-B2EE-A21F5DE3F883}" type="datetime1">
              <a:rPr lang="en-US" smtClean="0"/>
              <a:t>11/17/2021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9040-2E9B-423F-A714-58D640A474A3}" type="datetime1">
              <a:rPr lang="en-US" smtClean="0"/>
              <a:t>11/17/2021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9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9FED5-8F7C-464C-80AC-7A8E266C46C6}" type="datetime1">
              <a:rPr lang="en-US" smtClean="0"/>
              <a:t>11/17/2021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C2549-98ED-4EF0-BFCB-EDCE2927911C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5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1464-7567-4446-9F59-E4705BB092D1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F6D6-C603-4337-BE4A-4BBFAC90AF47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CD48-7B61-40CC-B761-A4B7F2019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53A0CE-CF4A-844A-B645-3352BBD18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3"/>
          <a:stretch/>
        </p:blipFill>
        <p:spPr>
          <a:xfrm>
            <a:off x="1066102" y="3618966"/>
            <a:ext cx="5761871" cy="33162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941B25-006E-0F40-A1A7-780940036893}"/>
              </a:ext>
            </a:extLst>
          </p:cNvPr>
          <p:cNvSpPr txBox="1"/>
          <p:nvPr/>
        </p:nvSpPr>
        <p:spPr>
          <a:xfrm>
            <a:off x="587399" y="1570568"/>
            <a:ext cx="110504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rgbClr val="7030A0"/>
                </a:solidFill>
              </a:rPr>
              <a:t>Distributed</a:t>
            </a:r>
            <a:r>
              <a:rPr lang="fr-FR" sz="3600" dirty="0" smtClean="0">
                <a:solidFill>
                  <a:srgbClr val="7030A0"/>
                </a:solidFill>
              </a:rPr>
              <a:t> </a:t>
            </a:r>
            <a:r>
              <a:rPr lang="fr-FR" sz="3600" dirty="0" err="1" smtClean="0">
                <a:solidFill>
                  <a:srgbClr val="7030A0"/>
                </a:solidFill>
              </a:rPr>
              <a:t>Acoustic</a:t>
            </a:r>
            <a:r>
              <a:rPr lang="fr-FR" sz="3600" dirty="0" smtClean="0">
                <a:solidFill>
                  <a:srgbClr val="7030A0"/>
                </a:solidFill>
              </a:rPr>
              <a:t> </a:t>
            </a:r>
            <a:r>
              <a:rPr lang="fr-FR" sz="3600" dirty="0" err="1" smtClean="0">
                <a:solidFill>
                  <a:srgbClr val="7030A0"/>
                </a:solidFill>
              </a:rPr>
              <a:t>Sensing</a:t>
            </a:r>
            <a:r>
              <a:rPr lang="fr-FR" sz="3600" dirty="0" smtClean="0">
                <a:solidFill>
                  <a:srgbClr val="7030A0"/>
                </a:solidFill>
              </a:rPr>
              <a:t> (DAS) for marine </a:t>
            </a:r>
            <a:r>
              <a:rPr lang="fr-FR" sz="3600" dirty="0" err="1" smtClean="0">
                <a:solidFill>
                  <a:srgbClr val="7030A0"/>
                </a:solidFill>
              </a:rPr>
              <a:t>geosciences</a:t>
            </a:r>
            <a:endParaRPr lang="fr-FR" sz="3600" dirty="0" smtClean="0">
              <a:solidFill>
                <a:srgbClr val="7030A0"/>
              </a:solidFill>
            </a:endParaRPr>
          </a:p>
          <a:p>
            <a:pPr algn="ctr"/>
            <a:r>
              <a:rPr lang="fr-FR" sz="2400" dirty="0" err="1"/>
              <a:t>Geoazur</a:t>
            </a:r>
            <a:r>
              <a:rPr lang="fr-FR" sz="2400" dirty="0"/>
              <a:t> DAS </a:t>
            </a:r>
            <a:r>
              <a:rPr lang="fr-FR" sz="2400" dirty="0" smtClean="0"/>
              <a:t>team: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Anthony </a:t>
            </a:r>
            <a:r>
              <a:rPr lang="fr-FR" sz="2400" dirty="0" err="1" smtClean="0"/>
              <a:t>Sladen</a:t>
            </a:r>
            <a:r>
              <a:rPr lang="fr-FR" sz="2400" dirty="0" smtClean="0"/>
              <a:t>, Diane </a:t>
            </a:r>
            <a:r>
              <a:rPr lang="fr-FR" sz="2400" dirty="0" smtClean="0"/>
              <a:t>Rivet</a:t>
            </a:r>
            <a:r>
              <a:rPr lang="fr-FR" sz="2400" dirty="0"/>
              <a:t>, </a:t>
            </a:r>
            <a:r>
              <a:rPr lang="fr-FR" sz="2400" b="1" dirty="0"/>
              <a:t>Jean-Paul </a:t>
            </a:r>
            <a:r>
              <a:rPr lang="fr-FR" sz="2400" b="1" dirty="0" smtClean="0"/>
              <a:t>Ampuero</a:t>
            </a:r>
            <a:r>
              <a:rPr lang="fr-FR" sz="2400" dirty="0" smtClean="0"/>
              <a:t>, </a:t>
            </a:r>
            <a:r>
              <a:rPr lang="fr-FR" sz="2400" dirty="0"/>
              <a:t>Diego </a:t>
            </a:r>
            <a:r>
              <a:rPr lang="fr-FR" sz="2400" dirty="0" err="1" smtClean="0"/>
              <a:t>Mercerat</a:t>
            </a:r>
            <a:r>
              <a:rPr lang="fr-FR" sz="2400" dirty="0" smtClean="0"/>
              <a:t>,</a:t>
            </a:r>
            <a:br>
              <a:rPr lang="fr-FR" sz="2400" dirty="0" smtClean="0"/>
            </a:br>
            <a:r>
              <a:rPr lang="fr-FR" sz="2400" dirty="0" smtClean="0"/>
              <a:t>Daniel Mata, Gauthier </a:t>
            </a:r>
            <a:r>
              <a:rPr lang="fr-FR" sz="2400" dirty="0" err="1" smtClean="0"/>
              <a:t>Guerin</a:t>
            </a:r>
            <a:r>
              <a:rPr lang="fr-FR" sz="2400" dirty="0" smtClean="0"/>
              <a:t>, Itzha</a:t>
            </a:r>
            <a:r>
              <a:rPr lang="fr-FR" sz="2400" dirty="0" smtClean="0"/>
              <a:t>k </a:t>
            </a:r>
            <a:r>
              <a:rPr lang="fr-FR" sz="2400" dirty="0" err="1" smtClean="0"/>
              <a:t>Lior</a:t>
            </a:r>
            <a:endParaRPr lang="fr-FR" sz="2800" dirty="0"/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31893D37-FB5E-9147-90C8-B3153EB3FB69}"/>
              </a:ext>
            </a:extLst>
          </p:cNvPr>
          <p:cNvSpPr/>
          <p:nvPr/>
        </p:nvSpPr>
        <p:spPr>
          <a:xfrm>
            <a:off x="-3867282" y="-611681"/>
            <a:ext cx="1291071" cy="14493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7CD4F7-135F-6F4E-8BDB-150384F9F1F1}"/>
              </a:ext>
            </a:extLst>
          </p:cNvPr>
          <p:cNvPicPr/>
          <p:nvPr/>
        </p:nvPicPr>
        <p:blipFill>
          <a:blip r:embed="rId3"/>
          <a:srcRect l="3123" t="5879" r="5382" b="4991"/>
          <a:stretch/>
        </p:blipFill>
        <p:spPr>
          <a:xfrm>
            <a:off x="1234242" y="265968"/>
            <a:ext cx="1370465" cy="1003497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CE6BC3-747B-444A-9452-CFFF3FD5546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215602" y="373660"/>
            <a:ext cx="2430124" cy="691919"/>
          </a:xfrm>
          <a:prstGeom prst="rect">
            <a:avLst/>
          </a:prstGeom>
          <a:ln>
            <a:noFill/>
          </a:ln>
        </p:spPr>
      </p:pic>
      <p:pic>
        <p:nvPicPr>
          <p:cNvPr id="13" name="Picture 2" descr="ogo OCA">
            <a:extLst>
              <a:ext uri="{FF2B5EF4-FFF2-40B4-BE49-F238E27FC236}">
                <a16:creationId xmlns:a16="http://schemas.microsoft.com/office/drawing/2014/main" id="{43499E6B-634C-EB40-81C3-65291E8AB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29" y="319354"/>
            <a:ext cx="28575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ubmarine internet cables can detect earthquak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00" y="4038782"/>
            <a:ext cx="3521516" cy="234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90" y="265968"/>
            <a:ext cx="1254128" cy="103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t="5707" b="52166"/>
          <a:stretch/>
        </p:blipFill>
        <p:spPr>
          <a:xfrm rot="2396223">
            <a:off x="6506745" y="538243"/>
            <a:ext cx="3021181" cy="19918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205" y="2077451"/>
            <a:ext cx="4401553" cy="44015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30" y="3274497"/>
            <a:ext cx="5481387" cy="30452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981" y="1077550"/>
            <a:ext cx="4990097" cy="221782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flipH="1">
            <a:off x="5536531" y="1817131"/>
            <a:ext cx="491289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①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4917" y="230477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②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70443" y="265363"/>
            <a:ext cx="60803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Location </a:t>
            </a:r>
            <a:r>
              <a:rPr lang="en-US" sz="2000" b="1" dirty="0">
                <a:solidFill>
                  <a:srgbClr val="7030A0"/>
                </a:solidFill>
              </a:rPr>
              <a:t>Capabilities of Underwater </a:t>
            </a:r>
            <a:r>
              <a:rPr lang="en-US" sz="2000" b="1" dirty="0" smtClean="0">
                <a:solidFill>
                  <a:srgbClr val="7030A0"/>
                </a:solidFill>
              </a:rPr>
              <a:t>DAS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err="1" smtClean="0"/>
              <a:t>Martijn</a:t>
            </a:r>
            <a:r>
              <a:rPr lang="en-US" dirty="0" smtClean="0"/>
              <a:t> van den </a:t>
            </a:r>
            <a:r>
              <a:rPr lang="en-US" dirty="0" err="1" smtClean="0"/>
              <a:t>Ende</a:t>
            </a:r>
            <a:r>
              <a:rPr lang="en-US" dirty="0" smtClean="0"/>
              <a:t> (</a:t>
            </a:r>
            <a:r>
              <a:rPr lang="en-US" dirty="0" err="1" smtClean="0"/>
              <a:t>Geoazur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9517981" y="619305"/>
            <a:ext cx="205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Apparent speed </a:t>
            </a:r>
          </a:p>
          <a:p>
            <a:r>
              <a:rPr lang="en-US" dirty="0" smtClean="0"/>
              <a:t>= (true speed)/sin(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2159306" y="6294338"/>
            <a:ext cx="420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Radial axis = slowness = 1/speed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664947" y="534256"/>
            <a:ext cx="5489273" cy="1949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7030A0"/>
                </a:solidFill>
              </a:rPr>
              <a:t>Imaging </a:t>
            </a:r>
            <a:r>
              <a:rPr lang="en-US" sz="3200" b="1" dirty="0">
                <a:solidFill>
                  <a:srgbClr val="7030A0"/>
                </a:solidFill>
              </a:rPr>
              <a:t>an underwater basin </a:t>
            </a:r>
            <a:r>
              <a:rPr lang="en-US" sz="3200" b="1" dirty="0" smtClean="0">
                <a:solidFill>
                  <a:srgbClr val="7030A0"/>
                </a:solidFill>
              </a:rPr>
              <a:t/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b="1" dirty="0" smtClean="0">
                <a:solidFill>
                  <a:srgbClr val="7030A0"/>
                </a:solidFill>
              </a:rPr>
              <a:t>and </a:t>
            </a:r>
            <a:r>
              <a:rPr lang="en-US" sz="3200" b="1" dirty="0">
                <a:solidFill>
                  <a:srgbClr val="7030A0"/>
                </a:solidFill>
              </a:rPr>
              <a:t>its resonance modes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err="1" smtClean="0"/>
              <a:t>Methoni</a:t>
            </a:r>
            <a:r>
              <a:rPr lang="en-US" sz="2400" i="1" dirty="0" smtClean="0"/>
              <a:t> Bay, Greece</a:t>
            </a:r>
          </a:p>
          <a:p>
            <a:endParaRPr lang="fr-FR" sz="2400" dirty="0" smtClean="0"/>
          </a:p>
          <a:p>
            <a:r>
              <a:rPr lang="fr-FR" sz="2400" dirty="0" err="1" smtClean="0"/>
              <a:t>Lior</a:t>
            </a:r>
            <a:r>
              <a:rPr lang="fr-FR" sz="2400" dirty="0" smtClean="0"/>
              <a:t> et al (2021)</a:t>
            </a:r>
            <a:endParaRPr lang="fr-FR" sz="40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https://lh6.googleusercontent.com/3VoX8tkxo8aChX8d3JFLxlvfqEJPGyC6_DVKBEkicwnPV6h-Go5nifYlfBconkjEU9k_euHjP52SzZbUNoh2GxaCDDdogTzLrXx5WSSRpGR-IvOxwkvkWAKB5WCf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81" y="220502"/>
            <a:ext cx="5136550" cy="62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FZJPYKdIzO7WGd9eAAlH5bxz1MArQjEw7_5VXhjuWBDva8WDE9_Zl43wC2x6wQ7rd-KCTWDbCJbl7PbR3x9iRbO2_djH65cgCp-3L_Rra9FlnZ6wBHaKn8ygSU-p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7" y="2967329"/>
            <a:ext cx="5037210" cy="30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3896" y="3145529"/>
            <a:ext cx="277906" cy="27790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615043" y="-339593"/>
            <a:ext cx="9066274" cy="2308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 smtClean="0">
                <a:solidFill>
                  <a:srgbClr val="7030A0"/>
                </a:solidFill>
              </a:rPr>
              <a:t>Ocean</a:t>
            </a:r>
            <a:r>
              <a:rPr lang="fr-FR" sz="4000" dirty="0" smtClean="0">
                <a:solidFill>
                  <a:srgbClr val="7030A0"/>
                </a:solidFill>
              </a:rPr>
              <a:t> </a:t>
            </a:r>
            <a:r>
              <a:rPr lang="fr-FR" sz="4000" dirty="0" err="1" smtClean="0">
                <a:solidFill>
                  <a:srgbClr val="7030A0"/>
                </a:solidFill>
              </a:rPr>
              <a:t>g</a:t>
            </a:r>
            <a:r>
              <a:rPr lang="fr-FR" sz="4000" dirty="0" err="1" smtClean="0">
                <a:solidFill>
                  <a:srgbClr val="7030A0"/>
                </a:solidFill>
              </a:rPr>
              <a:t>ravity</a:t>
            </a:r>
            <a:r>
              <a:rPr lang="fr-FR" sz="4000" dirty="0" smtClean="0">
                <a:solidFill>
                  <a:srgbClr val="7030A0"/>
                </a:solidFill>
              </a:rPr>
              <a:t> </a:t>
            </a:r>
            <a:r>
              <a:rPr lang="fr-FR" sz="4000" dirty="0" err="1" smtClean="0">
                <a:solidFill>
                  <a:srgbClr val="7030A0"/>
                </a:solidFill>
              </a:rPr>
              <a:t>waves</a:t>
            </a:r>
            <a:endParaRPr lang="fr-FR" sz="4000" dirty="0">
              <a:solidFill>
                <a:srgbClr val="7030A0"/>
              </a:solidFill>
            </a:endParaRPr>
          </a:p>
        </p:txBody>
      </p:sp>
      <p:pic>
        <p:nvPicPr>
          <p:cNvPr id="6" name="image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452502" y="5263067"/>
            <a:ext cx="2066925" cy="796290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8611520" y="5401308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 err="1">
                <a:latin typeface="TimesNewRomanPSMT" charset="0"/>
              </a:rPr>
              <a:t>ω</a:t>
            </a:r>
            <a:r>
              <a:rPr lang="mr-IN" dirty="0">
                <a:latin typeface="TimesNewRomanPSMT" charset="0"/>
              </a:rPr>
              <a:t> = </a:t>
            </a:r>
            <a:r>
              <a:rPr lang="mr-IN" sz="2400" dirty="0">
                <a:latin typeface="TimesNewRomanPSMT" charset="0"/>
              </a:rPr>
              <a:t>√</a:t>
            </a:r>
            <a:r>
              <a:rPr lang="mr-IN" i="1" dirty="0" err="1">
                <a:latin typeface="TimesNewRomanPS" charset="0"/>
              </a:rPr>
              <a:t>g</a:t>
            </a:r>
            <a:r>
              <a:rPr lang="mr-IN" dirty="0" err="1">
                <a:latin typeface="TimesNewRomanPSMT" charset="0"/>
              </a:rPr>
              <a:t>.</a:t>
            </a:r>
            <a:r>
              <a:rPr lang="mr-IN" i="1" dirty="0" err="1">
                <a:latin typeface="TimesNewRomanPS" charset="0"/>
              </a:rPr>
              <a:t>k</a:t>
            </a:r>
            <a:r>
              <a:rPr lang="mr-IN" dirty="0" err="1">
                <a:latin typeface="TimesNewRomanPSMT" charset="0"/>
              </a:rPr>
              <a:t>.</a:t>
            </a:r>
            <a:r>
              <a:rPr lang="mr-IN" i="1" dirty="0" err="1">
                <a:latin typeface="TimesNewRomanPS" charset="0"/>
              </a:rPr>
              <a:t>tanh</a:t>
            </a:r>
            <a:r>
              <a:rPr lang="mr-IN" dirty="0">
                <a:latin typeface="TimesNewRomanPSMT" charset="0"/>
              </a:rPr>
              <a:t>(</a:t>
            </a:r>
            <a:r>
              <a:rPr lang="mr-IN" i="1" dirty="0" err="1">
                <a:latin typeface="TimesNewRomanPS" charset="0"/>
              </a:rPr>
              <a:t>k</a:t>
            </a:r>
            <a:r>
              <a:rPr lang="mr-IN" dirty="0" err="1">
                <a:latin typeface="TimesNewRomanPSMT" charset="0"/>
              </a:rPr>
              <a:t>.</a:t>
            </a:r>
            <a:r>
              <a:rPr lang="mr-IN" i="1" dirty="0" err="1">
                <a:latin typeface="TimesNewRomanPS" charset="0"/>
              </a:rPr>
              <a:t>h</a:t>
            </a:r>
            <a:r>
              <a:rPr lang="mr-IN" dirty="0">
                <a:latin typeface="TimesNewRomanPSMT" charset="0"/>
              </a:rPr>
              <a:t>) </a:t>
            </a:r>
            <a:endParaRPr lang="mr-IN" dirty="0">
              <a:effectLst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173118"/>
            <a:ext cx="10816937" cy="35712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42352" y="6466901"/>
            <a:ext cx="507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Sladen</a:t>
            </a:r>
            <a:r>
              <a:rPr lang="en-US" dirty="0" smtClean="0"/>
              <a:t> et al (2019)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6842"/>
          <a:stretch/>
        </p:blipFill>
        <p:spPr>
          <a:xfrm>
            <a:off x="1516529" y="1044264"/>
            <a:ext cx="9095873" cy="19778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2" t="4865" r="1"/>
          <a:stretch/>
        </p:blipFill>
        <p:spPr>
          <a:xfrm>
            <a:off x="6969809" y="3312225"/>
            <a:ext cx="2693601" cy="302979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93945" y="1810333"/>
            <a:ext cx="31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590647" y="2824242"/>
            <a:ext cx="73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83" y="3133614"/>
            <a:ext cx="4144046" cy="338701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682398" y="304000"/>
            <a:ext cx="69810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Vibration of suspended cable portions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dirty="0" smtClean="0"/>
              <a:t>Daniel Mata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1187" t="7700" r="6984" b="4752"/>
          <a:stretch/>
        </p:blipFill>
        <p:spPr>
          <a:xfrm>
            <a:off x="2593461" y="1376738"/>
            <a:ext cx="6215865" cy="52809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07694" y="2363997"/>
            <a:ext cx="22276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Five-minute averages of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strain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rate power</a:t>
            </a:r>
          </a:p>
          <a:p>
            <a:pPr algn="r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Toulon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cable</a:t>
            </a:r>
          </a:p>
          <a:p>
            <a:pPr algn="r"/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Temperature fronts?</a:t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Deep sea currents?</a:t>
            </a:r>
            <a:endParaRPr lang="en-US" dirty="0"/>
          </a:p>
        </p:txBody>
      </p:sp>
      <p:sp>
        <p:nvSpPr>
          <p:cNvPr id="7" name="Titre 4"/>
          <p:cNvSpPr txBox="1">
            <a:spLocks/>
          </p:cNvSpPr>
          <p:nvPr/>
        </p:nvSpPr>
        <p:spPr>
          <a:xfrm>
            <a:off x="2295511" y="394319"/>
            <a:ext cx="7567681" cy="777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L</a:t>
            </a:r>
            <a:r>
              <a:rPr lang="en-US" dirty="0" smtClean="0">
                <a:solidFill>
                  <a:srgbClr val="7030A0"/>
                </a:solidFill>
              </a:rPr>
              <a:t>ong-period deep sea dynamics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 bwMode="auto">
          <a:xfrm rot="20289135">
            <a:off x="565405" y="1673231"/>
            <a:ext cx="5921783" cy="3772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0461" y="5811522"/>
            <a:ext cx="59000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âble </a:t>
            </a:r>
            <a:r>
              <a:rPr lang="fr-FR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telecom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décommissionné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de Monaco à Savone.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140 km + DAS = 14 000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capteurs </a:t>
            </a:r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</a:rPr>
              <a:t>sismo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-acoustiques </a:t>
            </a:r>
            <a:endParaRPr lang="en-US" dirty="0"/>
          </a:p>
        </p:txBody>
      </p:sp>
      <p:pic>
        <p:nvPicPr>
          <p:cNvPr id="1029" name="Picture 5" descr="https://oup.silverchair-cdn.com/oup/backfile/Content_public/Journal/gji/190/1/10.1111/j.1365-246X.2012.05498.x/2/190-1-87-fig002.jpeg?Expires=1621240542&amp;Signature=j9fa6aA2PLKstJQPIC0gc3I5RRMAHiJq1jxtrmUvdbSWKsoDc1nPkF2haUUogothsV42m3xBLM4lF~adE~hHpruWhgIeY9aFQLGV1D-igC7ZEu0fJtS-pSGGOhQ-4a2GG8lQ~FXWgfmQXu6qgiB7JR9Pv-8PuVZKukUegYqZnrUGeXPRHxoDnzO9LL3YOyBnC9~ru1aiVw~s02lTOZIb0qqBlI8RqkGh5ooOIDoi4g9FOmi4n2LuV36keSdPKYvbNMfNxSWtOXLZn3g1DZno6xoBehsFBdHMPcqbQPwwLq0qFXIQBKb82spTKUzwX4bSUay6S3w3bYhUZtu0iKU4~A__&amp;Key-Pair-Id=APKAIE5G5CRDK6RD3P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60" y="1205864"/>
            <a:ext cx="5282809" cy="43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Étoile à 5 branches 5"/>
          <p:cNvSpPr/>
          <p:nvPr/>
        </p:nvSpPr>
        <p:spPr>
          <a:xfrm>
            <a:off x="8523517" y="3015099"/>
            <a:ext cx="293914" cy="2826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895037" y="5564181"/>
            <a:ext cx="3881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Ligurian</a:t>
            </a:r>
            <a:r>
              <a:rPr lang="en-US" dirty="0" smtClean="0"/>
              <a:t> fault system</a:t>
            </a:r>
            <a:br>
              <a:rPr lang="en-US" dirty="0" smtClean="0"/>
            </a:br>
            <a:r>
              <a:rPr lang="en-US" dirty="0" smtClean="0"/>
              <a:t>Star = 1887 earthquake epicenter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Larroque</a:t>
            </a:r>
            <a:r>
              <a:rPr lang="en-US" dirty="0" smtClean="0"/>
              <a:t> et al, 2012)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00743" y="355107"/>
            <a:ext cx="4463143" cy="1016493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DAS-</a:t>
            </a:r>
            <a:r>
              <a:rPr lang="en-US" b="1" dirty="0" err="1" smtClean="0">
                <a:solidFill>
                  <a:srgbClr val="7030A0"/>
                </a:solidFill>
              </a:rPr>
              <a:t>Ligure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en" sz="2553" b="1">
                <a:solidFill>
                  <a:srgbClr val="0B5394"/>
                </a:solidFill>
              </a:rPr>
              <a:t>INITIATIVE FOR DISTRIBUTED FIBER OPTIC OCEAN OBSERVATORIES ​(ID-FOO)</a:t>
            </a:r>
            <a:endParaRPr sz="3093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AAP “Un océan de solutions”</a:t>
            </a:r>
            <a:endParaRPr dirty="0"/>
          </a:p>
          <a:p>
            <a:pPr>
              <a:spcBef>
                <a:spcPts val="1600"/>
              </a:spcBef>
            </a:pPr>
            <a:r>
              <a:rPr lang="en" dirty="0"/>
              <a:t>Fédère communauté nationale sur l’exploitation des données DAS pour étude de l’océan </a:t>
            </a:r>
            <a:endParaRPr dirty="0"/>
          </a:p>
          <a:p>
            <a:r>
              <a:rPr lang="en" dirty="0"/>
              <a:t>15 labos, 50 chercheurs, </a:t>
            </a:r>
            <a:endParaRPr dirty="0"/>
          </a:p>
          <a:p>
            <a:r>
              <a:rPr lang="en" dirty="0"/>
              <a:t>Projet 2.5M€ sur 5 </a:t>
            </a:r>
            <a:r>
              <a:rPr lang="en" dirty="0" smtClean="0"/>
              <a:t>ans </a:t>
            </a:r>
            <a:endParaRPr dirty="0"/>
          </a:p>
          <a:p>
            <a:r>
              <a:rPr lang="en" dirty="0"/>
              <a:t>Centré sur cable Ligure et autres (Toulon, Mayotte, experiences...)</a:t>
            </a:r>
            <a:endParaRPr dirty="0"/>
          </a:p>
          <a:p>
            <a:r>
              <a:rPr lang="en" dirty="0"/>
              <a:t>Thèmes abordés :</a:t>
            </a:r>
            <a:endParaRPr dirty="0"/>
          </a:p>
          <a:p>
            <a:pPr lvl="1"/>
            <a:r>
              <a:rPr lang="en" dirty="0"/>
              <a:t>Paysage sonore</a:t>
            </a:r>
            <a:endParaRPr dirty="0"/>
          </a:p>
          <a:p>
            <a:pPr lvl="1"/>
            <a:r>
              <a:rPr lang="en" dirty="0"/>
              <a:t>Mammifères marins</a:t>
            </a:r>
            <a:endParaRPr dirty="0"/>
          </a:p>
          <a:p>
            <a:pPr lvl="1"/>
            <a:r>
              <a:rPr lang="en" dirty="0"/>
              <a:t>Hydrodynamique côtière</a:t>
            </a:r>
            <a:endParaRPr dirty="0"/>
          </a:p>
          <a:p>
            <a:pPr lvl="1"/>
            <a:r>
              <a:rPr lang="en" dirty="0"/>
              <a:t>Circulation océanique via microsismique et température</a:t>
            </a:r>
            <a:endParaRPr dirty="0"/>
          </a:p>
          <a:p>
            <a:pPr lvl="1"/>
            <a:r>
              <a:rPr lang="en" dirty="0"/>
              <a:t>Tomographie de la colonne d’eau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001" y="1560167"/>
            <a:ext cx="6036801" cy="44450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977340" y="168351"/>
            <a:ext cx="7998400" cy="8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 algn="ctr"/>
            <a:r>
              <a:rPr lang="en" dirty="0">
                <a:solidFill>
                  <a:srgbClr val="7030A0"/>
                </a:solidFill>
              </a:rPr>
              <a:t>Sample of DAS data on the Ligure cable </a:t>
            </a:r>
            <a:endParaRPr dirty="0">
              <a:solidFill>
                <a:srgbClr val="7030A0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335" y="1063820"/>
            <a:ext cx="7721839" cy="247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940" y="3907269"/>
            <a:ext cx="7648016" cy="259219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8485130" y="3473840"/>
            <a:ext cx="501511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 smtClean="0"/>
              <a:t>Secondary microseism</a:t>
            </a:r>
            <a:endParaRPr sz="2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74159B-B51A-DD44-9A72-3075C8BFA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9383">
            <a:off x="7951381" y="-1183468"/>
            <a:ext cx="5300045" cy="78653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CB74730-0752-0549-AF48-9BAB90582129}"/>
              </a:ext>
            </a:extLst>
          </p:cNvPr>
          <p:cNvSpPr txBox="1"/>
          <p:nvPr/>
        </p:nvSpPr>
        <p:spPr>
          <a:xfrm>
            <a:off x="1658569" y="1735311"/>
            <a:ext cx="59200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 smtClean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22 times:</a:t>
            </a:r>
          </a:p>
          <a:p>
            <a:r>
              <a:rPr lang="fr-FR" sz="2600" i="1" dirty="0" smtClean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150 </a:t>
            </a:r>
            <a:r>
              <a:rPr lang="fr-FR" sz="2600" i="1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km </a:t>
            </a:r>
            <a:r>
              <a:rPr lang="fr-FR" sz="26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long </a:t>
            </a:r>
            <a:r>
              <a:rPr lang="fr-FR" sz="2600" i="1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DAS </a:t>
            </a:r>
            <a:r>
              <a:rPr lang="fr-FR" sz="2600" i="1" dirty="0" err="1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arrays</a:t>
            </a:r>
            <a:endParaRPr lang="fr-FR" sz="2600" i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2600" i="1" dirty="0" smtClean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37500</a:t>
            </a:r>
            <a:r>
              <a:rPr lang="fr-FR" sz="2600" i="1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2600" i="1" dirty="0" err="1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sensors</a:t>
            </a:r>
            <a:r>
              <a:rPr lang="fr-FR" sz="2600" i="1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2600" i="1" dirty="0" err="1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each</a:t>
            </a:r>
            <a:r>
              <a:rPr lang="fr-FR" sz="2600" i="1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endParaRPr lang="fr-FR" sz="2600" i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2600" i="1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 m </a:t>
            </a:r>
            <a:r>
              <a:rPr lang="fr-FR" sz="2600" i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spacing</a:t>
            </a:r>
            <a:r>
              <a:rPr lang="fr-FR" sz="26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2600" i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between</a:t>
            </a:r>
            <a:r>
              <a:rPr lang="fr-FR" sz="26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2600" i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sensors</a:t>
            </a:r>
            <a:endParaRPr lang="fr-FR" sz="2600" i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BF3CC0-CBA6-2E4F-B9C7-1A1152D2D8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33" y="4508959"/>
            <a:ext cx="1698045" cy="11280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608843-A801-8142-9D0A-3424BD54202C}"/>
              </a:ext>
            </a:extLst>
          </p:cNvPr>
          <p:cNvSpPr txBox="1"/>
          <p:nvPr/>
        </p:nvSpPr>
        <p:spPr>
          <a:xfrm>
            <a:off x="13002322" y="7872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804B7F-96E8-0A4F-B61D-400B9E11C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808" y="189190"/>
            <a:ext cx="10477500" cy="6527800"/>
          </a:xfrm>
          <a:prstGeom prst="rect">
            <a:avLst/>
          </a:prstGeom>
        </p:spPr>
      </p:pic>
      <p:sp>
        <p:nvSpPr>
          <p:cNvPr id="9" name="Titre 7"/>
          <p:cNvSpPr txBox="1">
            <a:spLocks/>
          </p:cNvSpPr>
          <p:nvPr/>
        </p:nvSpPr>
        <p:spPr>
          <a:xfrm>
            <a:off x="75318" y="277133"/>
            <a:ext cx="7794171" cy="10164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DAS-Chili </a:t>
            </a:r>
            <a:r>
              <a:rPr lang="en-US" b="1" dirty="0">
                <a:solidFill>
                  <a:srgbClr val="7030A0"/>
                </a:solidFill>
              </a:rPr>
              <a:t/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sz="3200" b="1" dirty="0" smtClean="0">
                <a:solidFill>
                  <a:srgbClr val="7030A0"/>
                </a:solidFill>
              </a:rPr>
              <a:t>Diane </a:t>
            </a:r>
            <a:r>
              <a:rPr lang="en-US" sz="3200" b="1" dirty="0" smtClean="0">
                <a:solidFill>
                  <a:srgbClr val="7030A0"/>
                </a:solidFill>
              </a:rPr>
              <a:t>Rivet ERC </a:t>
            </a:r>
            <a:r>
              <a:rPr lang="en-US" sz="3200" b="1" dirty="0" smtClean="0">
                <a:solidFill>
                  <a:srgbClr val="7030A0"/>
                </a:solidFill>
              </a:rPr>
              <a:t>ABYSS proposal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9"/>
    </mc:Choice>
    <mc:Fallback xmlns="">
      <p:transition spd="slow" advTm="1868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E6C26-AD93-5B49-A3B7-1041F733DD80}"/>
              </a:ext>
            </a:extLst>
          </p:cNvPr>
          <p:cNvSpPr/>
          <p:nvPr/>
        </p:nvSpPr>
        <p:spPr>
          <a:xfrm>
            <a:off x="6312874" y="1125176"/>
            <a:ext cx="1036948" cy="3752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6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DEA4D8-1D5C-3C44-BF7E-420C8F103567}"/>
              </a:ext>
            </a:extLst>
          </p:cNvPr>
          <p:cNvSpPr txBox="1"/>
          <p:nvPr/>
        </p:nvSpPr>
        <p:spPr>
          <a:xfrm>
            <a:off x="383074" y="2669560"/>
            <a:ext cx="48567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Probe the </a:t>
            </a:r>
            <a:r>
              <a:rPr lang="en-US" sz="2400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mechanical state of a fault </a:t>
            </a: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prior to large </a:t>
            </a:r>
            <a:r>
              <a:rPr lang="en-US" sz="24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earthquakes </a:t>
            </a: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using seismic waves. </a:t>
            </a:r>
          </a:p>
          <a:p>
            <a:pPr algn="just"/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/>
            <a:r>
              <a:rPr lang="en-US" sz="24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Transform </a:t>
            </a: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way we make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real-time early </a:t>
            </a:r>
            <a:r>
              <a:rPr lang="en-US" sz="2400" dirty="0" smtClean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warning </a:t>
            </a:r>
          </a:p>
          <a:p>
            <a:pPr algn="just"/>
            <a:r>
              <a:rPr lang="en-US" sz="24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for offshore earthquakes</a:t>
            </a:r>
            <a:r>
              <a:rPr lang="en-US" sz="2400" dirty="0" smtClean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endParaRPr lang="en-US" sz="24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F425910-36FD-594D-ABDE-584EF8F33F00}"/>
              </a:ext>
            </a:extLst>
          </p:cNvPr>
          <p:cNvSpPr txBox="1"/>
          <p:nvPr/>
        </p:nvSpPr>
        <p:spPr>
          <a:xfrm>
            <a:off x="6637106" y="5366623"/>
            <a:ext cx="51115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Dense </a:t>
            </a:r>
            <a:r>
              <a:rPr lang="fr-FR" sz="26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	Permanent</a:t>
            </a:r>
          </a:p>
          <a:p>
            <a:pPr algn="just"/>
            <a:r>
              <a:rPr lang="fr-FR" sz="2600" dirty="0" err="1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Remote</a:t>
            </a:r>
            <a:r>
              <a:rPr lang="fr-FR" sz="26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  	Real-time</a:t>
            </a:r>
            <a:endParaRPr lang="fr-FR" sz="2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D4130D-B46A-014D-B5B8-BEFE2395C784}"/>
              </a:ext>
            </a:extLst>
          </p:cNvPr>
          <p:cNvSpPr txBox="1"/>
          <p:nvPr/>
        </p:nvSpPr>
        <p:spPr>
          <a:xfrm>
            <a:off x="383074" y="1992138"/>
            <a:ext cx="3889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Expected</a:t>
            </a:r>
            <a:r>
              <a:rPr lang="fr-FR" dirty="0" smtClean="0"/>
              <a:t> </a:t>
            </a:r>
            <a:r>
              <a:rPr lang="fr-FR" sz="2400" dirty="0" err="1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breakthroughs</a:t>
            </a:r>
            <a:r>
              <a:rPr lang="fr-FR" sz="2400" dirty="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  <a:endParaRPr lang="fr-FR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2ABBB5D-6098-FD4C-A84D-98A8914E78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446" y="1765427"/>
            <a:ext cx="6152480" cy="3318611"/>
          </a:xfrm>
          <a:prstGeom prst="rect">
            <a:avLst/>
          </a:prstGeom>
        </p:spPr>
      </p:pic>
      <p:sp>
        <p:nvSpPr>
          <p:cNvPr id="12" name="Titre 7"/>
          <p:cNvSpPr txBox="1">
            <a:spLocks/>
          </p:cNvSpPr>
          <p:nvPr/>
        </p:nvSpPr>
        <p:spPr>
          <a:xfrm>
            <a:off x="2181520" y="205214"/>
            <a:ext cx="7794171" cy="10164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DAS-Chili </a:t>
            </a:r>
            <a:r>
              <a:rPr lang="en-US" b="1" dirty="0">
                <a:solidFill>
                  <a:srgbClr val="7030A0"/>
                </a:solidFill>
              </a:rPr>
              <a:t/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sz="3200" b="1" dirty="0" smtClean="0">
                <a:solidFill>
                  <a:srgbClr val="7030A0"/>
                </a:solidFill>
              </a:rPr>
              <a:t>Diane </a:t>
            </a:r>
            <a:r>
              <a:rPr lang="en-US" sz="3200" b="1" dirty="0" smtClean="0">
                <a:solidFill>
                  <a:srgbClr val="7030A0"/>
                </a:solidFill>
              </a:rPr>
              <a:t>Rivet ERC </a:t>
            </a:r>
            <a:r>
              <a:rPr lang="en-US" sz="3200" b="1" dirty="0" smtClean="0">
                <a:solidFill>
                  <a:srgbClr val="7030A0"/>
                </a:solidFill>
              </a:rPr>
              <a:t>ABYSS proposal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3"/>
    </mc:Choice>
    <mc:Fallback xmlns="">
      <p:transition spd="slow" advTm="326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/>
          <p:nvPr/>
        </p:nvSpPr>
        <p:spPr>
          <a:xfrm>
            <a:off x="3457802" y="2285772"/>
            <a:ext cx="1827246" cy="1644358"/>
          </a:xfrm>
          <a:prstGeom prst="rect">
            <a:avLst/>
          </a:prstGeom>
          <a:solidFill>
            <a:srgbClr val="FDE9A9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299" name="Google Shape;299;p68"/>
          <p:cNvSpPr/>
          <p:nvPr/>
        </p:nvSpPr>
        <p:spPr>
          <a:xfrm>
            <a:off x="5195563" y="2651548"/>
            <a:ext cx="4844895" cy="3107461"/>
          </a:xfrm>
          <a:custGeom>
            <a:avLst/>
            <a:gdLst/>
            <a:ahLst/>
            <a:cxnLst/>
            <a:rect l="l" t="t" r="r" b="b"/>
            <a:pathLst>
              <a:path w="13463" h="8637" extrusionOk="0">
                <a:moveTo>
                  <a:pt x="0" y="0"/>
                </a:moveTo>
                <a:cubicBezTo>
                  <a:pt x="4064" y="508"/>
                  <a:pt x="5080" y="1016"/>
                  <a:pt x="7112" y="1270"/>
                </a:cubicBezTo>
                <a:cubicBezTo>
                  <a:pt x="9144" y="1524"/>
                  <a:pt x="10922" y="2540"/>
                  <a:pt x="8890" y="3302"/>
                </a:cubicBezTo>
                <a:cubicBezTo>
                  <a:pt x="6858" y="4064"/>
                  <a:pt x="1270" y="4318"/>
                  <a:pt x="2032" y="5588"/>
                </a:cubicBezTo>
                <a:cubicBezTo>
                  <a:pt x="2794" y="6858"/>
                  <a:pt x="13462" y="8636"/>
                  <a:pt x="13462" y="8636"/>
                </a:cubicBezTo>
              </a:path>
            </a:pathLst>
          </a:custGeom>
          <a:noFill/>
          <a:ln w="76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300" name="Google Shape;300;p68"/>
          <p:cNvSpPr/>
          <p:nvPr/>
        </p:nvSpPr>
        <p:spPr>
          <a:xfrm>
            <a:off x="5195563" y="2651548"/>
            <a:ext cx="4844895" cy="3107787"/>
          </a:xfrm>
          <a:custGeom>
            <a:avLst/>
            <a:gdLst/>
            <a:ahLst/>
            <a:cxnLst/>
            <a:rect l="l" t="t" r="r" b="b"/>
            <a:pathLst>
              <a:path w="13463" h="8637" extrusionOk="0">
                <a:moveTo>
                  <a:pt x="0" y="0"/>
                </a:moveTo>
                <a:cubicBezTo>
                  <a:pt x="4064" y="508"/>
                  <a:pt x="5080" y="1016"/>
                  <a:pt x="7112" y="1270"/>
                </a:cubicBezTo>
                <a:cubicBezTo>
                  <a:pt x="9144" y="1524"/>
                  <a:pt x="10922" y="2540"/>
                  <a:pt x="8890" y="3302"/>
                </a:cubicBezTo>
                <a:cubicBezTo>
                  <a:pt x="6858" y="4064"/>
                  <a:pt x="1270" y="4318"/>
                  <a:pt x="2032" y="5588"/>
                </a:cubicBezTo>
                <a:cubicBezTo>
                  <a:pt x="2794" y="6858"/>
                  <a:pt x="13462" y="8636"/>
                  <a:pt x="13462" y="8636"/>
                </a:cubicBezTo>
              </a:path>
            </a:pathLst>
          </a:custGeom>
          <a:noFill/>
          <a:ln w="12600" cap="rnd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303" name="Google Shape;303;p68"/>
          <p:cNvSpPr/>
          <p:nvPr/>
        </p:nvSpPr>
        <p:spPr>
          <a:xfrm>
            <a:off x="3549246" y="2377216"/>
            <a:ext cx="1644358" cy="638475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646" tIns="40823" rIns="81646" bIns="40823" anchor="ctr" anchorCtr="0">
            <a:noAutofit/>
          </a:bodyPr>
          <a:lstStyle/>
          <a:p>
            <a:pPr algn="ctr"/>
            <a:r>
              <a:rPr lang="en-GB" sz="1633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Laser source</a:t>
            </a:r>
            <a:endParaRPr sz="16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8"/>
          <p:cNvSpPr/>
          <p:nvPr/>
        </p:nvSpPr>
        <p:spPr>
          <a:xfrm>
            <a:off x="5195237" y="2651221"/>
            <a:ext cx="1096021" cy="913133"/>
          </a:xfrm>
          <a:custGeom>
            <a:avLst/>
            <a:gdLst/>
            <a:ahLst/>
            <a:cxnLst/>
            <a:rect l="l" t="t" r="r" b="b"/>
            <a:pathLst>
              <a:path w="3049" h="2541" extrusionOk="0">
                <a:moveTo>
                  <a:pt x="3048" y="508"/>
                </a:moveTo>
                <a:cubicBezTo>
                  <a:pt x="254" y="0"/>
                  <a:pt x="1270" y="1270"/>
                  <a:pt x="0" y="2540"/>
                </a:cubicBezTo>
              </a:path>
            </a:pathLst>
          </a:custGeom>
          <a:noFill/>
          <a:ln w="572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305" name="Google Shape;305;p68"/>
          <p:cNvSpPr/>
          <p:nvPr/>
        </p:nvSpPr>
        <p:spPr>
          <a:xfrm>
            <a:off x="3366358" y="5303748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9150" cap="flat" cmpd="sng">
            <a:solidFill>
              <a:srgbClr val="F31E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68"/>
          <p:cNvSpPr/>
          <p:nvPr/>
        </p:nvSpPr>
        <p:spPr>
          <a:xfrm>
            <a:off x="5378125" y="2468986"/>
            <a:ext cx="273025" cy="90138"/>
          </a:xfrm>
          <a:custGeom>
            <a:avLst/>
            <a:gdLst/>
            <a:ahLst/>
            <a:cxnLst/>
            <a:rect l="l" t="t" r="r" b="b"/>
            <a:pathLst>
              <a:path w="763" h="255" extrusionOk="0">
                <a:moveTo>
                  <a:pt x="0" y="254"/>
                </a:moveTo>
                <a:lnTo>
                  <a:pt x="254" y="254"/>
                </a:lnTo>
                <a:lnTo>
                  <a:pt x="254" y="0"/>
                </a:lnTo>
                <a:lnTo>
                  <a:pt x="508" y="0"/>
                </a:lnTo>
                <a:lnTo>
                  <a:pt x="508" y="254"/>
                </a:lnTo>
                <a:lnTo>
                  <a:pt x="762" y="254"/>
                </a:lnTo>
              </a:path>
            </a:pathLst>
          </a:custGeom>
          <a:noFill/>
          <a:ln w="29150" cap="flat" cmpd="sng">
            <a:solidFill>
              <a:srgbClr val="F31E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68"/>
          <p:cNvSpPr/>
          <p:nvPr/>
        </p:nvSpPr>
        <p:spPr>
          <a:xfrm>
            <a:off x="5652783" y="2258012"/>
            <a:ext cx="706404" cy="30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136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-GB" sz="136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ns</a:t>
            </a:r>
            <a:endParaRPr sz="136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8"/>
          <p:cNvSpPr/>
          <p:nvPr/>
        </p:nvSpPr>
        <p:spPr>
          <a:xfrm>
            <a:off x="3549246" y="3200211"/>
            <a:ext cx="1644358" cy="638475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646" tIns="40823" rIns="81646" bIns="40823" anchor="ctr" anchorCtr="0">
            <a:noAutofit/>
          </a:bodyPr>
          <a:lstStyle/>
          <a:p>
            <a:pPr algn="ctr"/>
            <a:r>
              <a:rPr lang="en-GB" sz="1633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Sensing unit</a:t>
            </a:r>
            <a:endParaRPr sz="16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68"/>
          <p:cNvSpPr/>
          <p:nvPr/>
        </p:nvSpPr>
        <p:spPr>
          <a:xfrm>
            <a:off x="5195563" y="2651548"/>
            <a:ext cx="1095694" cy="913133"/>
          </a:xfrm>
          <a:custGeom>
            <a:avLst/>
            <a:gdLst/>
            <a:ahLst/>
            <a:cxnLst/>
            <a:rect l="l" t="t" r="r" b="b"/>
            <a:pathLst>
              <a:path w="3049" h="2541" extrusionOk="0">
                <a:moveTo>
                  <a:pt x="3048" y="508"/>
                </a:moveTo>
                <a:cubicBezTo>
                  <a:pt x="254" y="0"/>
                  <a:pt x="1270" y="1270"/>
                  <a:pt x="0" y="2540"/>
                </a:cubicBezTo>
              </a:path>
            </a:pathLst>
          </a:custGeom>
          <a:noFill/>
          <a:ln w="12600" cap="rnd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cxnSp>
        <p:nvCxnSpPr>
          <p:cNvPr id="310" name="Google Shape;310;p68"/>
          <p:cNvCxnSpPr/>
          <p:nvPr/>
        </p:nvCxnSpPr>
        <p:spPr>
          <a:xfrm>
            <a:off x="3275241" y="2286099"/>
            <a:ext cx="327" cy="16459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11" name="Google Shape;311;p68"/>
          <p:cNvSpPr/>
          <p:nvPr/>
        </p:nvSpPr>
        <p:spPr>
          <a:xfrm>
            <a:off x="2688367" y="2922287"/>
            <a:ext cx="593406" cy="30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136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2-7U</a:t>
            </a:r>
            <a:endParaRPr sz="136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8"/>
          <p:cNvSpPr/>
          <p:nvPr/>
        </p:nvSpPr>
        <p:spPr>
          <a:xfrm rot="583200">
            <a:off x="7715997" y="5575210"/>
            <a:ext cx="1992005" cy="37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16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Fibre </a:t>
            </a:r>
            <a:r>
              <a:rPr lang="en-GB" sz="1633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 cable (~</a:t>
            </a:r>
            <a:r>
              <a:rPr lang="en-GB" sz="16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GB" sz="1633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km</a:t>
            </a:r>
            <a:r>
              <a:rPr lang="en-GB" sz="16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8"/>
          <p:cNvSpPr/>
          <p:nvPr/>
        </p:nvSpPr>
        <p:spPr>
          <a:xfrm>
            <a:off x="8258282" y="5168542"/>
            <a:ext cx="273025" cy="90138"/>
          </a:xfrm>
          <a:custGeom>
            <a:avLst/>
            <a:gdLst/>
            <a:ahLst/>
            <a:cxnLst/>
            <a:rect l="l" t="t" r="r" b="b"/>
            <a:pathLst>
              <a:path w="763" h="255" extrusionOk="0">
                <a:moveTo>
                  <a:pt x="0" y="254"/>
                </a:moveTo>
                <a:lnTo>
                  <a:pt x="254" y="254"/>
                </a:lnTo>
                <a:lnTo>
                  <a:pt x="254" y="0"/>
                </a:lnTo>
                <a:lnTo>
                  <a:pt x="508" y="0"/>
                </a:lnTo>
                <a:lnTo>
                  <a:pt x="508" y="254"/>
                </a:lnTo>
                <a:lnTo>
                  <a:pt x="762" y="254"/>
                </a:lnTo>
              </a:path>
            </a:pathLst>
          </a:custGeom>
          <a:noFill/>
          <a:ln w="29150" cap="flat" cmpd="sng">
            <a:solidFill>
              <a:srgbClr val="F31E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68"/>
          <p:cNvSpPr/>
          <p:nvPr/>
        </p:nvSpPr>
        <p:spPr>
          <a:xfrm rot="727800">
            <a:off x="8584541" y="5274683"/>
            <a:ext cx="272699" cy="89484"/>
          </a:xfrm>
          <a:custGeom>
            <a:avLst/>
            <a:gdLst/>
            <a:ahLst/>
            <a:cxnLst/>
            <a:rect l="l" t="t" r="r" b="b"/>
            <a:pathLst>
              <a:path w="763" h="255" extrusionOk="0">
                <a:moveTo>
                  <a:pt x="0" y="63"/>
                </a:moveTo>
                <a:lnTo>
                  <a:pt x="572" y="63"/>
                </a:lnTo>
                <a:lnTo>
                  <a:pt x="571" y="0"/>
                </a:lnTo>
                <a:lnTo>
                  <a:pt x="762" y="126"/>
                </a:lnTo>
                <a:lnTo>
                  <a:pt x="572" y="254"/>
                </a:lnTo>
                <a:lnTo>
                  <a:pt x="572" y="191"/>
                </a:lnTo>
                <a:lnTo>
                  <a:pt x="0" y="192"/>
                </a:lnTo>
                <a:lnTo>
                  <a:pt x="0" y="63"/>
                </a:lnTo>
              </a:path>
            </a:pathLst>
          </a:custGeom>
          <a:solidFill>
            <a:srgbClr val="F31E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8"/>
          <p:cNvSpPr/>
          <p:nvPr/>
        </p:nvSpPr>
        <p:spPr>
          <a:xfrm rot="-10035600">
            <a:off x="8036857" y="5134577"/>
            <a:ext cx="107120" cy="67277"/>
          </a:xfrm>
          <a:custGeom>
            <a:avLst/>
            <a:gdLst/>
            <a:ahLst/>
            <a:cxnLst/>
            <a:rect l="l" t="t" r="r" b="b"/>
            <a:pathLst>
              <a:path w="305" h="197" extrusionOk="0">
                <a:moveTo>
                  <a:pt x="0" y="77"/>
                </a:moveTo>
                <a:lnTo>
                  <a:pt x="220" y="77"/>
                </a:lnTo>
                <a:lnTo>
                  <a:pt x="220" y="0"/>
                </a:lnTo>
                <a:lnTo>
                  <a:pt x="304" y="98"/>
                </a:lnTo>
                <a:lnTo>
                  <a:pt x="220" y="196"/>
                </a:lnTo>
                <a:lnTo>
                  <a:pt x="220" y="118"/>
                </a:lnTo>
                <a:lnTo>
                  <a:pt x="1" y="118"/>
                </a:lnTo>
                <a:lnTo>
                  <a:pt x="0" y="77"/>
                </a:lnTo>
              </a:path>
            </a:pathLst>
          </a:custGeom>
          <a:solidFill>
            <a:srgbClr val="F31E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68"/>
          <p:cNvSpPr/>
          <p:nvPr/>
        </p:nvSpPr>
        <p:spPr>
          <a:xfrm rot="727800">
            <a:off x="5702097" y="2542469"/>
            <a:ext cx="272699" cy="89484"/>
          </a:xfrm>
          <a:custGeom>
            <a:avLst/>
            <a:gdLst/>
            <a:ahLst/>
            <a:cxnLst/>
            <a:rect l="l" t="t" r="r" b="b"/>
            <a:pathLst>
              <a:path w="763" h="256" extrusionOk="0">
                <a:moveTo>
                  <a:pt x="0" y="63"/>
                </a:moveTo>
                <a:lnTo>
                  <a:pt x="572" y="63"/>
                </a:lnTo>
                <a:lnTo>
                  <a:pt x="571" y="0"/>
                </a:lnTo>
                <a:lnTo>
                  <a:pt x="762" y="126"/>
                </a:lnTo>
                <a:lnTo>
                  <a:pt x="572" y="255"/>
                </a:lnTo>
                <a:lnTo>
                  <a:pt x="572" y="191"/>
                </a:lnTo>
                <a:lnTo>
                  <a:pt x="0" y="192"/>
                </a:lnTo>
                <a:lnTo>
                  <a:pt x="0" y="63"/>
                </a:lnTo>
              </a:path>
            </a:pathLst>
          </a:custGeom>
          <a:solidFill>
            <a:srgbClr val="F31E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68"/>
          <p:cNvSpPr/>
          <p:nvPr/>
        </p:nvSpPr>
        <p:spPr>
          <a:xfrm>
            <a:off x="8799107" y="4042475"/>
            <a:ext cx="2245929" cy="46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1633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Reflected light signal</a:t>
            </a:r>
          </a:p>
          <a:p>
            <a:r>
              <a:rPr lang="en-GB" sz="1633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(Rayleigh scattering)</a:t>
            </a:r>
            <a:endParaRPr sz="1633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8" name="Google Shape;318;p68"/>
          <p:cNvCxnSpPr/>
          <p:nvPr/>
        </p:nvCxnSpPr>
        <p:spPr>
          <a:xfrm flipH="1">
            <a:off x="8121769" y="4297539"/>
            <a:ext cx="640108" cy="82299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9" name="Google Shape;319;p68"/>
          <p:cNvSpPr/>
          <p:nvPr/>
        </p:nvSpPr>
        <p:spPr>
          <a:xfrm>
            <a:off x="3565902" y="3940254"/>
            <a:ext cx="1422606" cy="30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136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100-600 Watts</a:t>
            </a:r>
            <a:endParaRPr sz="136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31" y="2258012"/>
            <a:ext cx="2285127" cy="167211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/>
              <p:cNvSpPr txBox="1"/>
              <p:nvPr/>
            </p:nvSpPr>
            <p:spPr>
              <a:xfrm>
                <a:off x="582696" y="4470793"/>
                <a:ext cx="560653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7030A0"/>
                    </a:solidFill>
                  </a:rPr>
                  <a:t>Advantages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:</a:t>
                </a:r>
              </a:p>
              <a:p>
                <a:r>
                  <a:rPr lang="en-US" sz="2000" dirty="0" smtClean="0"/>
                  <a:t>Long range </a:t>
                </a:r>
                <a:r>
                  <a:rPr lang="en-US" sz="2000" dirty="0" smtClean="0"/>
                  <a:t>&gt;100 </a:t>
                </a:r>
                <a:r>
                  <a:rPr lang="en-US" sz="2000" dirty="0" smtClean="0"/>
                  <a:t>km</a:t>
                </a:r>
              </a:p>
              <a:p>
                <a:r>
                  <a:rPr lang="en-US" sz="2000" dirty="0" smtClean="0"/>
                  <a:t>Distributed = one sensor every meter</a:t>
                </a:r>
              </a:p>
              <a:p>
                <a:r>
                  <a:rPr lang="en-US" sz="2000" dirty="0" smtClean="0"/>
                  <a:t>Simple maintenance: </a:t>
                </a:r>
                <a:r>
                  <a:rPr lang="en-US" sz="2000" dirty="0" smtClean="0"/>
                  <a:t>interrogator at </a:t>
                </a:r>
                <a:r>
                  <a:rPr lang="en-US" sz="2000" dirty="0" smtClean="0"/>
                  <a:t>one end</a:t>
                </a:r>
              </a:p>
              <a:p>
                <a:r>
                  <a:rPr lang="en-US" sz="2000" dirty="0" smtClean="0"/>
                  <a:t>Low </a:t>
                </a:r>
                <a:r>
                  <a:rPr lang="en-US" sz="2000" dirty="0" smtClean="0"/>
                  <a:t>cost: few </a:t>
                </a:r>
                <a:r>
                  <a:rPr lang="en-US" sz="2000" dirty="0" smtClean="0"/>
                  <a:t>$ / meter fiber +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 smtClean="0"/>
                  <a:t>100 </a:t>
                </a:r>
                <a:r>
                  <a:rPr lang="en-US" sz="2000" dirty="0" smtClean="0"/>
                  <a:t>k</a:t>
                </a:r>
                <a:r>
                  <a:rPr lang="en-US" sz="2000" dirty="0" smtClean="0"/>
                  <a:t>$ interrogator</a:t>
                </a:r>
                <a:endParaRPr lang="en-US" sz="2000" dirty="0"/>
              </a:p>
            </p:txBody>
          </p:sp>
        </mc:Choice>
        <mc:Fallback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96" y="4470793"/>
                <a:ext cx="5606535" cy="1631216"/>
              </a:xfrm>
              <a:prstGeom prst="rect">
                <a:avLst/>
              </a:prstGeom>
              <a:blipFill>
                <a:blip r:embed="rId4"/>
                <a:stretch>
                  <a:fillRect l="-1197" t="-1866" r="-871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Google Shape;301;p68"/>
          <p:cNvSpPr/>
          <p:nvPr/>
        </p:nvSpPr>
        <p:spPr>
          <a:xfrm>
            <a:off x="756828" y="326868"/>
            <a:ext cx="10676973" cy="114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992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Principle and advantages </a:t>
            </a:r>
            <a:r>
              <a:rPr lang="en-GB" sz="3992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of DAS</a:t>
            </a:r>
            <a:endParaRPr sz="3992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8837C7-25A8-A448-9134-364441807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" t="14363" b="8906"/>
          <a:stretch/>
        </p:blipFill>
        <p:spPr>
          <a:xfrm rot="5400000">
            <a:off x="6557481" y="2083085"/>
            <a:ext cx="6334018" cy="32158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FC2B750-9A32-4242-90A4-6C319820D734}"/>
              </a:ext>
            </a:extLst>
          </p:cNvPr>
          <p:cNvCxnSpPr/>
          <p:nvPr/>
        </p:nvCxnSpPr>
        <p:spPr>
          <a:xfrm>
            <a:off x="7836446" y="793376"/>
            <a:ext cx="0" cy="5715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4DCCB08-B142-8647-87E9-10DE3E7A0902}"/>
              </a:ext>
            </a:extLst>
          </p:cNvPr>
          <p:cNvCxnSpPr>
            <a:cxnSpLocks/>
          </p:cNvCxnSpPr>
          <p:nvPr/>
        </p:nvCxnSpPr>
        <p:spPr>
          <a:xfrm flipV="1">
            <a:off x="8330514" y="403909"/>
            <a:ext cx="2926478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664B7BF-2165-924C-A11E-5612F08EA490}"/>
              </a:ext>
            </a:extLst>
          </p:cNvPr>
          <p:cNvSpPr txBox="1"/>
          <p:nvPr/>
        </p:nvSpPr>
        <p:spPr>
          <a:xfrm>
            <a:off x="9122095" y="0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 secondes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15FF24-27C9-7C45-9ECA-1B89C8BD5B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48" y="611788"/>
            <a:ext cx="2571691" cy="1375406"/>
          </a:xfrm>
          <a:prstGeom prst="rect">
            <a:avLst/>
          </a:prstGeom>
        </p:spPr>
      </p:pic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3386702" y="481808"/>
            <a:ext cx="3984414" cy="6289443"/>
            <a:chOff x="1214303" y="1789264"/>
            <a:chExt cx="3064934" cy="483803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CA0365A-7421-C74F-9DF7-C9F3C1B4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4303" y="1789264"/>
              <a:ext cx="3064934" cy="4838033"/>
            </a:xfrm>
            <a:prstGeom prst="rect">
              <a:avLst/>
            </a:prstGeom>
          </p:spPr>
        </p:pic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3C3ABEB9-5B1D-3241-A75D-A88CD326F4C5}"/>
                </a:ext>
              </a:extLst>
            </p:cNvPr>
            <p:cNvSpPr/>
            <p:nvPr/>
          </p:nvSpPr>
          <p:spPr>
            <a:xfrm rot="169026">
              <a:off x="3161984" y="3448224"/>
              <a:ext cx="75842" cy="424207"/>
            </a:xfrm>
            <a:custGeom>
              <a:avLst/>
              <a:gdLst>
                <a:gd name="connsiteX0" fmla="*/ 75842 w 75842"/>
                <a:gd name="connsiteY0" fmla="*/ 424207 h 424207"/>
                <a:gd name="connsiteX1" fmla="*/ 52275 w 75842"/>
                <a:gd name="connsiteY1" fmla="*/ 391213 h 424207"/>
                <a:gd name="connsiteX2" fmla="*/ 28708 w 75842"/>
                <a:gd name="connsiteY2" fmla="*/ 362932 h 424207"/>
                <a:gd name="connsiteX3" fmla="*/ 23995 w 75842"/>
                <a:gd name="connsiteY3" fmla="*/ 311085 h 424207"/>
                <a:gd name="connsiteX4" fmla="*/ 14568 w 75842"/>
                <a:gd name="connsiteY4" fmla="*/ 254524 h 424207"/>
                <a:gd name="connsiteX5" fmla="*/ 9855 w 75842"/>
                <a:gd name="connsiteY5" fmla="*/ 89555 h 424207"/>
                <a:gd name="connsiteX6" fmla="*/ 428 w 75842"/>
                <a:gd name="connsiteY6" fmla="*/ 37708 h 424207"/>
                <a:gd name="connsiteX7" fmla="*/ 428 w 75842"/>
                <a:gd name="connsiteY7" fmla="*/ 0 h 42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842" h="424207">
                  <a:moveTo>
                    <a:pt x="75842" y="424207"/>
                  </a:moveTo>
                  <a:cubicBezTo>
                    <a:pt x="67986" y="413209"/>
                    <a:pt x="60718" y="401767"/>
                    <a:pt x="52275" y="391213"/>
                  </a:cubicBezTo>
                  <a:cubicBezTo>
                    <a:pt x="15986" y="345852"/>
                    <a:pt x="57252" y="405749"/>
                    <a:pt x="28708" y="362932"/>
                  </a:cubicBezTo>
                  <a:cubicBezTo>
                    <a:pt x="27137" y="345650"/>
                    <a:pt x="25722" y="328352"/>
                    <a:pt x="23995" y="311085"/>
                  </a:cubicBezTo>
                  <a:cubicBezTo>
                    <a:pt x="19485" y="265984"/>
                    <a:pt x="23517" y="281373"/>
                    <a:pt x="14568" y="254524"/>
                  </a:cubicBezTo>
                  <a:cubicBezTo>
                    <a:pt x="12997" y="199534"/>
                    <a:pt x="12535" y="144502"/>
                    <a:pt x="9855" y="89555"/>
                  </a:cubicBezTo>
                  <a:cubicBezTo>
                    <a:pt x="7103" y="33132"/>
                    <a:pt x="4267" y="87614"/>
                    <a:pt x="428" y="37708"/>
                  </a:cubicBezTo>
                  <a:cubicBezTo>
                    <a:pt x="-536" y="25176"/>
                    <a:pt x="428" y="12569"/>
                    <a:pt x="428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838722" y="2120017"/>
            <a:ext cx="212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Pilot experiment Oct-Nov 2021</a:t>
            </a:r>
            <a:endParaRPr lang="en-US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696D670-C39B-1C44-9374-B0E4D6FB40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750"/>
          <a:stretch/>
        </p:blipFill>
        <p:spPr>
          <a:xfrm>
            <a:off x="710416" y="2914190"/>
            <a:ext cx="2303552" cy="26961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3366B69-0DF9-A549-BDE2-37DC4080C099}"/>
              </a:ext>
            </a:extLst>
          </p:cNvPr>
          <p:cNvSpPr txBox="1"/>
          <p:nvPr/>
        </p:nvSpPr>
        <p:spPr>
          <a:xfrm>
            <a:off x="4060601" y="2304683"/>
            <a:ext cx="1970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Mw</a:t>
            </a:r>
            <a:r>
              <a:rPr lang="fr-FR" dirty="0"/>
              <a:t> </a:t>
            </a:r>
            <a:r>
              <a:rPr lang="fr-FR" dirty="0" smtClean="0"/>
              <a:t>4.8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08/11/2021</a:t>
            </a:r>
            <a:br>
              <a:rPr lang="fr-FR" dirty="0"/>
            </a:br>
            <a:r>
              <a:rPr lang="fr-FR" dirty="0"/>
              <a:t>06:16:30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952BF4-A4BE-0D4A-8A74-64322F2E1040}"/>
              </a:ext>
            </a:extLst>
          </p:cNvPr>
          <p:cNvSpPr txBox="1"/>
          <p:nvPr/>
        </p:nvSpPr>
        <p:spPr>
          <a:xfrm rot="16200000">
            <a:off x="7176256" y="344186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130km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14" y="630738"/>
            <a:ext cx="4814888" cy="5735489"/>
          </a:xfrm>
          <a:prstGeom prst="rect">
            <a:avLst/>
          </a:prstGeom>
        </p:spPr>
      </p:pic>
      <p:sp>
        <p:nvSpPr>
          <p:cNvPr id="3" name="Titre 7"/>
          <p:cNvSpPr txBox="1">
            <a:spLocks/>
          </p:cNvSpPr>
          <p:nvPr/>
        </p:nvSpPr>
        <p:spPr>
          <a:xfrm>
            <a:off x="607304" y="630738"/>
            <a:ext cx="7794171" cy="10164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7030A0"/>
                </a:solidFill>
              </a:rPr>
              <a:t>New Caledonia - Vanuatu</a:t>
            </a:r>
            <a:r>
              <a:rPr lang="en-US" b="1" dirty="0" smtClean="0">
                <a:solidFill>
                  <a:srgbClr val="7030A0"/>
                </a:solidFill>
              </a:rPr>
              <a:t/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sz="3600" dirty="0" smtClean="0">
                <a:solidFill>
                  <a:srgbClr val="7030A0"/>
                </a:solidFill>
              </a:rPr>
              <a:t>SMART cable initiative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86318" y="2774022"/>
            <a:ext cx="4520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Future cable </a:t>
            </a:r>
            <a:r>
              <a:rPr lang="en-US" sz="2000" dirty="0" err="1" smtClean="0"/>
              <a:t>Lifou</a:t>
            </a:r>
            <a:r>
              <a:rPr lang="en-US" sz="2000" dirty="0" smtClean="0"/>
              <a:t> to Port Vila, ~300 km</a:t>
            </a:r>
          </a:p>
          <a:p>
            <a:endParaRPr lang="en-US" sz="2000" dirty="0" smtClean="0"/>
          </a:p>
          <a:p>
            <a:r>
              <a:rPr lang="en-US" sz="2000" dirty="0" smtClean="0"/>
              <a:t>IRD </a:t>
            </a:r>
            <a:r>
              <a:rPr lang="en-US" sz="2000" dirty="0"/>
              <a:t>funding to add DAS</a:t>
            </a:r>
          </a:p>
          <a:p>
            <a:endParaRPr lang="en-US" sz="2000" dirty="0" smtClean="0"/>
          </a:p>
          <a:p>
            <a:r>
              <a:rPr lang="en-US" sz="2000" dirty="0" smtClean="0"/>
              <a:t>Moore Foundation funding to develop geophysics applications</a:t>
            </a:r>
            <a:endParaRPr lang="en-US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110" r="5822"/>
          <a:stretch/>
        </p:blipFill>
        <p:spPr>
          <a:xfrm>
            <a:off x="5635605" y="1449488"/>
            <a:ext cx="5966461" cy="5203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22" y="1485528"/>
            <a:ext cx="3925278" cy="4792233"/>
          </a:xfrm>
          <a:prstGeom prst="rect">
            <a:avLst/>
          </a:prstGeom>
        </p:spPr>
      </p:pic>
      <p:sp>
        <p:nvSpPr>
          <p:cNvPr id="11" name="Titre 7"/>
          <p:cNvSpPr txBox="1">
            <a:spLocks/>
          </p:cNvSpPr>
          <p:nvPr/>
        </p:nvSpPr>
        <p:spPr>
          <a:xfrm>
            <a:off x="1893844" y="469035"/>
            <a:ext cx="7794171" cy="10164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DAS-Peru – </a:t>
            </a:r>
            <a:r>
              <a:rPr lang="en-US" sz="3200" b="1" dirty="0" smtClean="0">
                <a:solidFill>
                  <a:srgbClr val="7030A0"/>
                </a:solidFill>
              </a:rPr>
              <a:t>J.P. Ampuero ERC proposal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8948" y="903514"/>
            <a:ext cx="10194852" cy="7871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Marine DAS </a:t>
            </a:r>
            <a:r>
              <a:rPr lang="en-US" dirty="0" smtClean="0">
                <a:solidFill>
                  <a:srgbClr val="7030A0"/>
                </a:solidFill>
              </a:rPr>
              <a:t>: a </a:t>
            </a:r>
            <a:r>
              <a:rPr lang="en-US" b="1" dirty="0" smtClean="0">
                <a:solidFill>
                  <a:srgbClr val="7030A0"/>
                </a:solidFill>
              </a:rPr>
              <a:t>key moment 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for the French seismology community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5236" y="2137144"/>
            <a:ext cx="9113177" cy="40398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France </a:t>
            </a:r>
            <a:r>
              <a:rPr lang="en-US" sz="2400" dirty="0" smtClean="0"/>
              <a:t>has pioneered marine </a:t>
            </a:r>
            <a:r>
              <a:rPr lang="en-US" sz="2400" dirty="0" smtClean="0"/>
              <a:t>DAS, </a:t>
            </a:r>
            <a:br>
              <a:rPr lang="en-US" sz="2400" dirty="0" smtClean="0"/>
            </a:br>
            <a:r>
              <a:rPr lang="en-US" sz="2400" dirty="0" smtClean="0"/>
              <a:t>but more teams are now investing on it </a:t>
            </a:r>
            <a:r>
              <a:rPr lang="en-US" sz="2400" dirty="0" smtClean="0"/>
              <a:t>(USA, Japan</a:t>
            </a:r>
            <a:r>
              <a:rPr lang="en-US" sz="2400" dirty="0" smtClean="0"/>
              <a:t>, Spain, Portugal)</a:t>
            </a:r>
            <a:br>
              <a:rPr lang="en-US" sz="2400" dirty="0" smtClean="0"/>
            </a:br>
            <a:r>
              <a:rPr lang="en-US" sz="2400" dirty="0" smtClean="0">
                <a:sym typeface="Wingdings" panose="05000000000000000000" pitchFamily="2" charset="2"/>
              </a:rPr>
              <a:t> need to keep moving forward</a:t>
            </a:r>
            <a:endParaRPr lang="en-US" sz="2400" dirty="0" smtClean="0"/>
          </a:p>
          <a:p>
            <a:r>
              <a:rPr lang="en-US" sz="2400" dirty="0" smtClean="0"/>
              <a:t>So far, experiments have been short-duration</a:t>
            </a:r>
            <a:br>
              <a:rPr lang="en-US" sz="2400" dirty="0" smtClean="0"/>
            </a:br>
            <a:r>
              <a:rPr lang="en-US" sz="2400" dirty="0" smtClean="0">
                <a:sym typeface="Wingdings" panose="05000000000000000000" pitchFamily="2" charset="2"/>
              </a:rPr>
              <a:t> need for long-term observation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So far, data access has been restricted</a:t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en-US" sz="2400" dirty="0" smtClean="0">
                <a:sym typeface="Wingdings" panose="05000000000000000000" pitchFamily="2" charset="2"/>
              </a:rPr>
              <a:t> need open data to accelerate broader use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So far, experiments have been led and analyzed by seismologists</a:t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en-US" sz="2400" dirty="0" smtClean="0">
                <a:sym typeface="Wingdings" panose="05000000000000000000" pitchFamily="2" charset="2"/>
              </a:rPr>
              <a:t> need to train other communities for multi-disciplinary 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gsw.silverchair-cdn.com/gsw/Content_public/Journal/srl/91/1/10.1785_0220190112/2/0220190112fig6.png?Expires=1595604254&amp;Signature=i~l~FrbZjjncgnYSgaqPvnRfOZz8Xgotws4br2fI~0baL4uFRwpt9VhqAS3P8CglXMg8uZ9sq2QQ6JfEyohk8yoRUXn6fzeYGYz7Bs5VGhIjGs-8qoK5CF8tHb7As8OP9DwZcj9ZbRrOaoEq-DMvjLOxcxO3ctWRBu0yUwREoDsa9-w5IOPD-l9FaJmSeg~w8QxrSObco19zF5jJHOdihPUIv5OIACP2PIXA6TLcvaNbPQ96LwSr-rPOYaT44-rEzxS4WiXtH5fAOSykv05nKNqY-QVQHGFzS3qR7HUgW1zS3vgIkLPqn5iyJIQIkvLclFtd6OflYjp1Xn6SPnVXxw__&amp;Key-Pair-Id=APKAIE5G5CRDK6RD3P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7" y="2066123"/>
            <a:ext cx="6708040" cy="30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gsw.silverchair-cdn.com/gsw/Content_public/Journal/srl/91/1/10.1785_0220190112/2/0220190112fig1.png?Expires=1595604254&amp;Signature=aM1t5lSEG1AReI9k1SZc52o56xEviIaNpOc3ZVQAXxORh1DYcbIDOlprA46k5lnDBjdf-TOf2Yy8rF50Sjh1k~WcHjxHRn09DCuR5nsNvbO4QHrf~ED~XxMPGYgZidgbar~jO8pJQM06i1kwg39vUQFdc25vPvUXRlWz9C6tMPEIh~kB9v7ziqIDMlB1WPXxsycbAvVX-f27L-mxeCbBaotr7N67ehhGnMV15Cdg1otEed2vgMBEGIroBTJpTS3Sc-ClhTKYhcU~s40njocuFqfoE~d~jkbX6tMpXcsn~WCkVy4KGrT-zRfFepdxBAJC-tqHRz91fcmVRmqc1pYc6g__&amp;Key-Pair-Id=APKAIE5G5CRDK6RD3PG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02" y="2078269"/>
            <a:ext cx="3873151" cy="302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9212" y="709309"/>
            <a:ext cx="103471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dirty="0" smtClean="0">
                <a:solidFill>
                  <a:srgbClr val="7030A0"/>
                </a:solidFill>
                <a:latin typeface="Lato"/>
              </a:rPr>
              <a:t>“</a:t>
            </a:r>
            <a:r>
              <a:rPr lang="en-US" sz="2000" b="0" i="0" dirty="0" smtClean="0">
                <a:solidFill>
                  <a:srgbClr val="7030A0"/>
                </a:solidFill>
                <a:effectLst/>
                <a:latin typeface="Lato"/>
              </a:rPr>
              <a:t>Distributed Acoustic Sensing Turns Fiber‐Optic Cables into Sensitive Seismic Antennas”</a:t>
            </a:r>
          </a:p>
          <a:p>
            <a:pPr fontAlgn="base"/>
            <a:r>
              <a:rPr lang="en-US" sz="1400" b="0" i="0" dirty="0" smtClean="0">
                <a:solidFill>
                  <a:srgbClr val="2B2E32"/>
                </a:solidFill>
                <a:effectLst/>
                <a:latin typeface="Lato"/>
              </a:rPr>
              <a:t>(Zhan, </a:t>
            </a:r>
            <a:r>
              <a:rPr lang="en-US" sz="1400" dirty="0" smtClean="0">
                <a:solidFill>
                  <a:srgbClr val="2B2E32"/>
                </a:solidFill>
                <a:latin typeface="Lato"/>
              </a:rPr>
              <a:t>SRL 2020 </a:t>
            </a:r>
            <a:r>
              <a:rPr lang="en-US" sz="1400" dirty="0">
                <a:solidFill>
                  <a:srgbClr val="2B2E32"/>
                </a:solidFill>
                <a:latin typeface="Lato"/>
              </a:rPr>
              <a:t>r</a:t>
            </a:r>
            <a:r>
              <a:rPr lang="en-US" sz="1400" dirty="0" smtClean="0">
                <a:solidFill>
                  <a:srgbClr val="2B2E32"/>
                </a:solidFill>
                <a:latin typeface="Lato"/>
              </a:rPr>
              <a:t>eview paper)</a:t>
            </a:r>
            <a:endParaRPr lang="en-US" sz="1400" b="0" i="0" dirty="0">
              <a:solidFill>
                <a:srgbClr val="2B2E32"/>
              </a:solidFill>
              <a:effectLst/>
              <a:latin typeface="Lato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51465" y="5436216"/>
            <a:ext cx="390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Seafloor DAS Geo</a:t>
            </a:r>
            <a:br>
              <a:rPr lang="en-US" b="1" dirty="0" smtClean="0"/>
            </a:br>
            <a:r>
              <a:rPr lang="en-US" dirty="0" err="1" smtClean="0"/>
              <a:t>Geoazur</a:t>
            </a:r>
            <a:r>
              <a:rPr lang="en-US" dirty="0" smtClean="0"/>
              <a:t> - </a:t>
            </a:r>
            <a:r>
              <a:rPr lang="en-US" dirty="0" err="1" smtClean="0"/>
              <a:t>Sladen</a:t>
            </a:r>
            <a:r>
              <a:rPr lang="en-US" dirty="0" smtClean="0"/>
              <a:t> et al (2019)</a:t>
            </a:r>
            <a:br>
              <a:rPr lang="en-US" dirty="0" smtClean="0"/>
            </a:br>
            <a:r>
              <a:rPr lang="en-US" dirty="0" smtClean="0"/>
              <a:t>Caltech - Williams et al (2019)</a:t>
            </a:r>
            <a:br>
              <a:rPr lang="en-US" dirty="0" smtClean="0"/>
            </a:br>
            <a:r>
              <a:rPr lang="en-US" dirty="0" smtClean="0"/>
              <a:t>Berkeley – Lindsey et al (2019)</a:t>
            </a:r>
            <a:endParaRPr lang="en-US" dirty="0"/>
          </a:p>
        </p:txBody>
      </p:sp>
      <p:sp>
        <p:nvSpPr>
          <p:cNvPr id="4" name="Flèche vers le bas 3"/>
          <p:cNvSpPr/>
          <p:nvPr/>
        </p:nvSpPr>
        <p:spPr>
          <a:xfrm rot="12964693">
            <a:off x="10948521" y="4925043"/>
            <a:ext cx="216184" cy="6903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812787" y="5428651"/>
            <a:ext cx="5861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DAS recording of a M4.5 earthquake 150 km away</a:t>
            </a:r>
          </a:p>
          <a:p>
            <a:r>
              <a:rPr lang="en-US" sz="1600" dirty="0" smtClean="0"/>
              <a:t>1 m spacing between channels</a:t>
            </a:r>
            <a:endParaRPr lang="en-US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0"/>
          <p:cNvSpPr/>
          <p:nvPr/>
        </p:nvSpPr>
        <p:spPr>
          <a:xfrm>
            <a:off x="1980740" y="273352"/>
            <a:ext cx="8227015" cy="79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903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GB" sz="2903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wo complementary strategies</a:t>
            </a:r>
            <a:endParaRPr sz="2903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087" y="2447040"/>
            <a:ext cx="3042829" cy="1992758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6" name="Google Shape;336;p70"/>
          <p:cNvSpPr/>
          <p:nvPr/>
        </p:nvSpPr>
        <p:spPr>
          <a:xfrm>
            <a:off x="8165876" y="1747114"/>
            <a:ext cx="3939274" cy="59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2177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Installing dedicated cables</a:t>
            </a:r>
            <a:endParaRPr sz="2177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70"/>
          <p:cNvPicPr preferRelativeResize="0"/>
          <p:nvPr/>
        </p:nvPicPr>
        <p:blipFill rotWithShape="1">
          <a:blip r:embed="rId4">
            <a:alphaModFix/>
          </a:blip>
          <a:srcRect b="34611"/>
          <a:stretch/>
        </p:blipFill>
        <p:spPr>
          <a:xfrm>
            <a:off x="661013" y="2524677"/>
            <a:ext cx="7274180" cy="322718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70"/>
          <p:cNvSpPr/>
          <p:nvPr/>
        </p:nvSpPr>
        <p:spPr>
          <a:xfrm>
            <a:off x="549995" y="1495468"/>
            <a:ext cx="5544252" cy="59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2177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existing seafloor telecom cables</a:t>
            </a:r>
            <a:endParaRPr sz="2177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4" name="Picture 2" descr="Submarine internet cables can detect earthquak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t="13397" r="20418" b="22516"/>
          <a:stretch/>
        </p:blipFill>
        <p:spPr bwMode="auto">
          <a:xfrm>
            <a:off x="5413200" y="2095079"/>
            <a:ext cx="2533881" cy="17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7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DAS </a:t>
            </a:r>
            <a:r>
              <a:rPr lang="en-US" b="1" dirty="0" err="1" smtClean="0">
                <a:solidFill>
                  <a:srgbClr val="7030A0"/>
                </a:solidFill>
              </a:rPr>
              <a:t>Geoazur</a:t>
            </a:r>
            <a:r>
              <a:rPr lang="en-US" b="1" dirty="0" smtClean="0">
                <a:solidFill>
                  <a:srgbClr val="7030A0"/>
                </a:solidFill>
              </a:rPr>
              <a:t> team publications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89753"/>
            <a:ext cx="10515600" cy="49829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A. </a:t>
            </a:r>
            <a:r>
              <a:rPr lang="en-US" sz="2000" dirty="0" err="1" smtClean="0"/>
              <a:t>Sladen</a:t>
            </a:r>
            <a:r>
              <a:rPr lang="en-US" sz="2000" dirty="0" smtClean="0"/>
              <a:t>, D. Rivet, J. P. Ampuero, L. De Barros, Y. Hello, G. </a:t>
            </a:r>
            <a:r>
              <a:rPr lang="en-US" sz="2000" dirty="0" err="1" smtClean="0"/>
              <a:t>Calbris</a:t>
            </a:r>
            <a:r>
              <a:rPr lang="en-US" sz="2000" dirty="0" smtClean="0"/>
              <a:t>, P. </a:t>
            </a:r>
            <a:r>
              <a:rPr lang="en-US" sz="2000" dirty="0" err="1" smtClean="0"/>
              <a:t>Lamare</a:t>
            </a:r>
            <a:r>
              <a:rPr lang="en-US" sz="2000" dirty="0" smtClean="0"/>
              <a:t>, </a:t>
            </a:r>
            <a:r>
              <a:rPr lang="en-US" sz="2000" i="1" dirty="0" smtClean="0"/>
              <a:t>Distributed sensing of </a:t>
            </a:r>
            <a:r>
              <a:rPr lang="en-US" sz="2000" b="1" i="1" dirty="0" smtClean="0"/>
              <a:t>earthquakes and ocean-solid Earth </a:t>
            </a:r>
            <a:r>
              <a:rPr lang="en-US" sz="2000" i="1" dirty="0" smtClean="0"/>
              <a:t>interactions on seafloor telecom cables</a:t>
            </a:r>
            <a:r>
              <a:rPr lang="en-US" sz="2000" dirty="0" smtClean="0"/>
              <a:t>, Nature </a:t>
            </a:r>
            <a:r>
              <a:rPr lang="en-US" sz="2000" dirty="0" err="1" smtClean="0"/>
              <a:t>Comms</a:t>
            </a:r>
            <a:r>
              <a:rPr lang="en-US" sz="2000" dirty="0" smtClean="0"/>
              <a:t>., 2019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I. </a:t>
            </a:r>
            <a:r>
              <a:rPr lang="en-US" sz="2000" dirty="0" err="1" smtClean="0"/>
              <a:t>Lior</a:t>
            </a:r>
            <a:r>
              <a:rPr lang="en-US" sz="2000" dirty="0" smtClean="0"/>
              <a:t>, A. </a:t>
            </a:r>
            <a:r>
              <a:rPr lang="en-US" sz="2000" dirty="0" err="1" smtClean="0"/>
              <a:t>Sladen</a:t>
            </a:r>
            <a:r>
              <a:rPr lang="en-US" sz="2000" dirty="0" smtClean="0"/>
              <a:t>, D. Rivet, J. P. Ampuero, Y. M. Hello, P. </a:t>
            </a:r>
            <a:r>
              <a:rPr lang="en-US" sz="2000" dirty="0" err="1" smtClean="0"/>
              <a:t>Lamare</a:t>
            </a:r>
            <a:r>
              <a:rPr lang="en-US" sz="2000" dirty="0" smtClean="0"/>
              <a:t>, C. </a:t>
            </a:r>
            <a:r>
              <a:rPr lang="en-US" sz="2000" dirty="0" err="1" smtClean="0"/>
              <a:t>Jestin</a:t>
            </a:r>
            <a:r>
              <a:rPr lang="en-US" sz="2000" dirty="0" smtClean="0"/>
              <a:t>, S. </a:t>
            </a:r>
            <a:r>
              <a:rPr lang="en-US" sz="2000" dirty="0" err="1" smtClean="0"/>
              <a:t>Tsagkli</a:t>
            </a:r>
            <a:r>
              <a:rPr lang="en-US" sz="2000" dirty="0" smtClean="0"/>
              <a:t>, C. </a:t>
            </a:r>
            <a:r>
              <a:rPr lang="en-US" sz="2000" dirty="0" err="1" smtClean="0"/>
              <a:t>Markou</a:t>
            </a:r>
            <a:r>
              <a:rPr lang="en-US" sz="2000" dirty="0" smtClean="0"/>
              <a:t>, </a:t>
            </a:r>
            <a:r>
              <a:rPr lang="en-US" sz="2000" i="1" dirty="0" smtClean="0"/>
              <a:t>On the </a:t>
            </a:r>
            <a:r>
              <a:rPr lang="en-US" sz="2000" b="1" i="1" dirty="0" smtClean="0"/>
              <a:t>detection capabilities </a:t>
            </a:r>
            <a:r>
              <a:rPr lang="en-US" sz="2000" i="1" dirty="0" smtClean="0"/>
              <a:t>of underwater DAS</a:t>
            </a:r>
            <a:r>
              <a:rPr lang="en-US" sz="2000" dirty="0" smtClean="0"/>
              <a:t>, J. </a:t>
            </a:r>
            <a:r>
              <a:rPr lang="en-US" sz="2000" dirty="0" err="1" smtClean="0"/>
              <a:t>Geophys</a:t>
            </a:r>
            <a:r>
              <a:rPr lang="en-US" sz="2000" dirty="0" smtClean="0"/>
              <a:t>. Res., 2020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I. </a:t>
            </a:r>
            <a:r>
              <a:rPr lang="en-US" sz="2000" dirty="0" err="1" smtClean="0"/>
              <a:t>Lior</a:t>
            </a:r>
            <a:r>
              <a:rPr lang="en-US" sz="2000" dirty="0" smtClean="0"/>
              <a:t>, A. </a:t>
            </a:r>
            <a:r>
              <a:rPr lang="en-US" sz="2000" dirty="0" err="1" smtClean="0"/>
              <a:t>Sladen</a:t>
            </a:r>
            <a:r>
              <a:rPr lang="en-US" sz="2000" dirty="0" smtClean="0"/>
              <a:t>, D. </a:t>
            </a:r>
            <a:r>
              <a:rPr lang="en-US" sz="2000" dirty="0" err="1" smtClean="0"/>
              <a:t>Mercerat</a:t>
            </a:r>
            <a:r>
              <a:rPr lang="en-US" sz="2000" dirty="0" smtClean="0"/>
              <a:t>, J.-P. Ampuero, D. Rivet and S. </a:t>
            </a:r>
            <a:r>
              <a:rPr lang="en-US" sz="2000" dirty="0" err="1" smtClean="0"/>
              <a:t>Sambolian</a:t>
            </a:r>
            <a:r>
              <a:rPr lang="en-US" sz="2000" dirty="0" smtClean="0"/>
              <a:t>, </a:t>
            </a:r>
            <a:r>
              <a:rPr lang="en-US" sz="2000" i="1" dirty="0" smtClean="0"/>
              <a:t>Strain to ground motion conversion of DAS data for </a:t>
            </a:r>
            <a:r>
              <a:rPr lang="en-US" sz="2000" b="1" i="1" dirty="0" smtClean="0"/>
              <a:t>earthquake magnitude and stress drop determination</a:t>
            </a:r>
            <a:r>
              <a:rPr lang="en-US" sz="2000" dirty="0" smtClean="0"/>
              <a:t>, Solid Earth, 2021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Rivet, D., de </a:t>
            </a:r>
            <a:r>
              <a:rPr lang="en-US" sz="2000" dirty="0" err="1" smtClean="0"/>
              <a:t>Cacqueray</a:t>
            </a:r>
            <a:r>
              <a:rPr lang="en-US" sz="2000" dirty="0" smtClean="0"/>
              <a:t>, B., </a:t>
            </a:r>
            <a:r>
              <a:rPr lang="en-US" sz="2000" dirty="0" err="1" smtClean="0"/>
              <a:t>Sladen</a:t>
            </a:r>
            <a:r>
              <a:rPr lang="en-US" sz="2000" dirty="0" smtClean="0"/>
              <a:t>, A., Roques, A., </a:t>
            </a:r>
            <a:r>
              <a:rPr lang="en-US" sz="2000" dirty="0" err="1" smtClean="0"/>
              <a:t>Calbris</a:t>
            </a:r>
            <a:r>
              <a:rPr lang="en-US" sz="2000" dirty="0" smtClean="0"/>
              <a:t>, G., </a:t>
            </a:r>
            <a:r>
              <a:rPr lang="en-US" sz="2000" i="1" dirty="0" smtClean="0"/>
              <a:t>Preliminary assessment of </a:t>
            </a:r>
            <a:r>
              <a:rPr lang="en-US" sz="2000" b="1" i="1" dirty="0" smtClean="0"/>
              <a:t>ship detection and trajectory </a:t>
            </a:r>
            <a:r>
              <a:rPr lang="en-US" sz="2000" i="1" dirty="0" smtClean="0"/>
              <a:t>evaluation using Distributed Acoustic Sensing on an optical fiber telecom cable</a:t>
            </a:r>
            <a:r>
              <a:rPr lang="en-US" sz="2000" dirty="0"/>
              <a:t>,</a:t>
            </a:r>
            <a:r>
              <a:rPr lang="en-US" sz="2000" dirty="0" smtClean="0"/>
              <a:t> JASA, 2021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M. van den </a:t>
            </a:r>
            <a:r>
              <a:rPr lang="en-US" sz="2000" dirty="0" err="1" smtClean="0"/>
              <a:t>Ende</a:t>
            </a:r>
            <a:r>
              <a:rPr lang="en-US" sz="2000" dirty="0" smtClean="0"/>
              <a:t> and J. P. Ampuero, </a:t>
            </a:r>
            <a:r>
              <a:rPr lang="en-US" sz="2000" i="1" dirty="0" smtClean="0"/>
              <a:t>Evaluating seismic </a:t>
            </a:r>
            <a:r>
              <a:rPr lang="en-US" sz="2000" b="1" i="1" dirty="0" smtClean="0"/>
              <a:t>beamforming capabilities </a:t>
            </a:r>
            <a:r>
              <a:rPr lang="en-US" sz="2000" i="1" dirty="0" smtClean="0"/>
              <a:t>of Distributed Acoustic Sensing arrays</a:t>
            </a:r>
            <a:r>
              <a:rPr lang="en-US" sz="2000" dirty="0" smtClean="0"/>
              <a:t>, Solid Earth, 2021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M. van den </a:t>
            </a:r>
            <a:r>
              <a:rPr lang="en-US" sz="2000" dirty="0" err="1" smtClean="0"/>
              <a:t>Ende</a:t>
            </a:r>
            <a:r>
              <a:rPr lang="en-US" sz="2000" dirty="0" smtClean="0"/>
              <a:t>, I. </a:t>
            </a:r>
            <a:r>
              <a:rPr lang="en-US" sz="2000" dirty="0" err="1" smtClean="0"/>
              <a:t>Lior</a:t>
            </a:r>
            <a:r>
              <a:rPr lang="en-US" sz="2000" dirty="0" smtClean="0"/>
              <a:t>, J. P. Ampuero, A. </a:t>
            </a:r>
            <a:r>
              <a:rPr lang="en-US" sz="2000" dirty="0" err="1" smtClean="0"/>
              <a:t>Sladen</a:t>
            </a:r>
            <a:r>
              <a:rPr lang="en-US" sz="2000" dirty="0" smtClean="0"/>
              <a:t>, A. Ferrari, C. Richard, </a:t>
            </a:r>
            <a:r>
              <a:rPr lang="en-US" sz="2000" i="1" dirty="0" smtClean="0"/>
              <a:t>A self-supervised </a:t>
            </a:r>
            <a:r>
              <a:rPr lang="en-US" sz="2000" b="1" i="1" dirty="0" smtClean="0"/>
              <a:t>Deep Learning </a:t>
            </a:r>
            <a:r>
              <a:rPr lang="en-US" sz="2000" i="1" dirty="0" smtClean="0"/>
              <a:t>approach for blind </a:t>
            </a:r>
            <a:r>
              <a:rPr lang="en-US" sz="2000" b="1" i="1" dirty="0" err="1"/>
              <a:t>d</a:t>
            </a:r>
            <a:r>
              <a:rPr lang="en-US" sz="2000" b="1" i="1" dirty="0" err="1" smtClean="0"/>
              <a:t>enoising</a:t>
            </a:r>
            <a:r>
              <a:rPr lang="en-US" sz="2000" b="1" i="1" dirty="0" smtClean="0"/>
              <a:t> </a:t>
            </a:r>
            <a:r>
              <a:rPr lang="en-US" sz="2000" i="1" dirty="0" smtClean="0"/>
              <a:t>and waveform </a:t>
            </a:r>
            <a:r>
              <a:rPr lang="en-US" sz="2000" i="1" dirty="0"/>
              <a:t>c</a:t>
            </a:r>
            <a:r>
              <a:rPr lang="en-US" sz="2000" i="1" dirty="0" smtClean="0"/>
              <a:t>oherence </a:t>
            </a:r>
            <a:r>
              <a:rPr lang="en-US" sz="2000" i="1" dirty="0"/>
              <a:t>e</a:t>
            </a:r>
            <a:r>
              <a:rPr lang="en-US" sz="2000" i="1" dirty="0" smtClean="0"/>
              <a:t>nhancement in Distributed Acoustic Sensing data</a:t>
            </a:r>
            <a:r>
              <a:rPr lang="en-US" sz="2000" dirty="0" smtClean="0"/>
              <a:t>, </a:t>
            </a:r>
            <a:r>
              <a:rPr lang="en-US" sz="2000" dirty="0" err="1" smtClean="0"/>
              <a:t>EarthArXiv</a:t>
            </a:r>
            <a:r>
              <a:rPr lang="en-US" sz="2000" dirty="0" smtClean="0"/>
              <a:t> preprint, </a:t>
            </a:r>
            <a:r>
              <a:rPr lang="en-US" sz="2000" dirty="0" smtClean="0"/>
              <a:t>2021</a:t>
            </a:r>
          </a:p>
          <a:p>
            <a:pPr>
              <a:lnSpc>
                <a:spcPct val="120000"/>
              </a:lnSpc>
            </a:pPr>
            <a:r>
              <a:rPr lang="sv-SE" sz="2000" dirty="0" smtClean="0"/>
              <a:t>I. </a:t>
            </a:r>
            <a:r>
              <a:rPr lang="sv-SE" sz="2000" dirty="0"/>
              <a:t>Lior, </a:t>
            </a:r>
            <a:r>
              <a:rPr lang="sv-SE" sz="2000" dirty="0" smtClean="0"/>
              <a:t>D. E. </a:t>
            </a:r>
            <a:r>
              <a:rPr lang="sv-SE" sz="2000" dirty="0"/>
              <a:t>Mercerat, </a:t>
            </a:r>
            <a:r>
              <a:rPr lang="sv-SE" sz="2000" dirty="0" smtClean="0"/>
              <a:t>D. </a:t>
            </a:r>
            <a:r>
              <a:rPr lang="sv-SE" sz="2000" dirty="0"/>
              <a:t>Rivet, </a:t>
            </a:r>
            <a:r>
              <a:rPr lang="sv-SE" sz="2000" dirty="0" smtClean="0"/>
              <a:t>A. </a:t>
            </a:r>
            <a:r>
              <a:rPr lang="sv-SE" sz="2000" dirty="0"/>
              <a:t>Sladen, </a:t>
            </a:r>
            <a:r>
              <a:rPr lang="sv-SE" sz="2000" dirty="0" smtClean="0"/>
              <a:t>J. P. Ampuero, </a:t>
            </a:r>
            <a:r>
              <a:rPr lang="en-US" sz="2000" b="1" i="1" dirty="0" smtClean="0"/>
              <a:t>Imaging </a:t>
            </a:r>
            <a:r>
              <a:rPr lang="en-US" sz="2000" b="1" i="1" dirty="0"/>
              <a:t>an </a:t>
            </a:r>
            <a:r>
              <a:rPr lang="en-US" sz="2000" b="1" i="1" dirty="0" smtClean="0"/>
              <a:t>underwater basin </a:t>
            </a:r>
            <a:r>
              <a:rPr lang="en-US" sz="2000" i="1" dirty="0"/>
              <a:t>and its </a:t>
            </a:r>
            <a:r>
              <a:rPr lang="en-US" sz="2000" i="1" dirty="0" smtClean="0"/>
              <a:t>resonance modes </a:t>
            </a:r>
            <a:r>
              <a:rPr lang="en-US" sz="2000" i="1" dirty="0"/>
              <a:t>using </a:t>
            </a:r>
            <a:r>
              <a:rPr lang="en-US" sz="2000" i="1" dirty="0" smtClean="0"/>
              <a:t>optical fiber </a:t>
            </a:r>
            <a:r>
              <a:rPr lang="en-US" sz="2000" i="1" dirty="0"/>
              <a:t>Distributed Acoustic </a:t>
            </a:r>
            <a:r>
              <a:rPr lang="en-US" sz="2000" i="1" dirty="0" smtClean="0"/>
              <a:t>Sensing</a:t>
            </a:r>
            <a:r>
              <a:rPr lang="en-US" sz="2000" dirty="0" smtClean="0"/>
              <a:t>, </a:t>
            </a:r>
            <a:r>
              <a:rPr lang="en-US" sz="2000" dirty="0" err="1" smtClean="0"/>
              <a:t>EarthArXiv</a:t>
            </a:r>
            <a:r>
              <a:rPr lang="en-US" sz="2000" dirty="0" smtClean="0"/>
              <a:t> preprint, 2021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792" y="1912213"/>
            <a:ext cx="11430000" cy="3913632"/>
          </a:xfrm>
          <a:prstGeom prst="rect">
            <a:avLst/>
          </a:prstGeom>
          <a:ln/>
        </p:spPr>
      </p:pic>
      <p:sp>
        <p:nvSpPr>
          <p:cNvPr id="4" name="ZoneTexte 3"/>
          <p:cNvSpPr txBox="1"/>
          <p:nvPr/>
        </p:nvSpPr>
        <p:spPr>
          <a:xfrm rot="1081105">
            <a:off x="8719356" y="2136109"/>
            <a:ext cx="265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Seafloor 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fiber optic cable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10328223" y="2900210"/>
            <a:ext cx="585105" cy="1888760"/>
          </a:xfrm>
          <a:custGeom>
            <a:avLst/>
            <a:gdLst>
              <a:gd name="connsiteX0" fmla="*/ 59669 w 480233"/>
              <a:gd name="connsiteY0" fmla="*/ 0 h 2203554"/>
              <a:gd name="connsiteX1" fmla="*/ 14699 w 480233"/>
              <a:gd name="connsiteY1" fmla="*/ 749508 h 2203554"/>
              <a:gd name="connsiteX2" fmla="*/ 284522 w 480233"/>
              <a:gd name="connsiteY2" fmla="*/ 884420 h 2203554"/>
              <a:gd name="connsiteX3" fmla="*/ 479394 w 480233"/>
              <a:gd name="connsiteY3" fmla="*/ 1019331 h 2203554"/>
              <a:gd name="connsiteX4" fmla="*/ 209571 w 480233"/>
              <a:gd name="connsiteY4" fmla="*/ 1798820 h 2203554"/>
              <a:gd name="connsiteX5" fmla="*/ 134620 w 480233"/>
              <a:gd name="connsiteY5" fmla="*/ 2203554 h 2203554"/>
              <a:gd name="connsiteX0" fmla="*/ 64023 w 487601"/>
              <a:gd name="connsiteY0" fmla="*/ 0 h 2203554"/>
              <a:gd name="connsiteX1" fmla="*/ 19053 w 487601"/>
              <a:gd name="connsiteY1" fmla="*/ 749508 h 2203554"/>
              <a:gd name="connsiteX2" fmla="*/ 348836 w 487601"/>
              <a:gd name="connsiteY2" fmla="*/ 813981 h 2203554"/>
              <a:gd name="connsiteX3" fmla="*/ 483748 w 487601"/>
              <a:gd name="connsiteY3" fmla="*/ 1019331 h 2203554"/>
              <a:gd name="connsiteX4" fmla="*/ 213925 w 487601"/>
              <a:gd name="connsiteY4" fmla="*/ 1798820 h 2203554"/>
              <a:gd name="connsiteX5" fmla="*/ 138974 w 487601"/>
              <a:gd name="connsiteY5" fmla="*/ 2203554 h 2203554"/>
              <a:gd name="connsiteX0" fmla="*/ 17439 w 440539"/>
              <a:gd name="connsiteY0" fmla="*/ 0 h 2203554"/>
              <a:gd name="connsiteX1" fmla="*/ 62411 w 440539"/>
              <a:gd name="connsiteY1" fmla="*/ 608630 h 2203554"/>
              <a:gd name="connsiteX2" fmla="*/ 302252 w 440539"/>
              <a:gd name="connsiteY2" fmla="*/ 813981 h 2203554"/>
              <a:gd name="connsiteX3" fmla="*/ 437164 w 440539"/>
              <a:gd name="connsiteY3" fmla="*/ 1019331 h 2203554"/>
              <a:gd name="connsiteX4" fmla="*/ 167341 w 440539"/>
              <a:gd name="connsiteY4" fmla="*/ 1798820 h 2203554"/>
              <a:gd name="connsiteX5" fmla="*/ 92390 w 440539"/>
              <a:gd name="connsiteY5" fmla="*/ 2203554 h 2203554"/>
              <a:gd name="connsiteX0" fmla="*/ 17439 w 529140"/>
              <a:gd name="connsiteY0" fmla="*/ 0 h 2203554"/>
              <a:gd name="connsiteX1" fmla="*/ 62411 w 529140"/>
              <a:gd name="connsiteY1" fmla="*/ 608630 h 2203554"/>
              <a:gd name="connsiteX2" fmla="*/ 302252 w 529140"/>
              <a:gd name="connsiteY2" fmla="*/ 813981 h 2203554"/>
              <a:gd name="connsiteX3" fmla="*/ 527108 w 529140"/>
              <a:gd name="connsiteY3" fmla="*/ 1005244 h 2203554"/>
              <a:gd name="connsiteX4" fmla="*/ 167341 w 529140"/>
              <a:gd name="connsiteY4" fmla="*/ 1798820 h 2203554"/>
              <a:gd name="connsiteX5" fmla="*/ 92390 w 529140"/>
              <a:gd name="connsiteY5" fmla="*/ 2203554 h 2203554"/>
              <a:gd name="connsiteX0" fmla="*/ 20327 w 537758"/>
              <a:gd name="connsiteY0" fmla="*/ 0 h 2203554"/>
              <a:gd name="connsiteX1" fmla="*/ 65299 w 537758"/>
              <a:gd name="connsiteY1" fmla="*/ 608630 h 2203554"/>
              <a:gd name="connsiteX2" fmla="*/ 389223 w 537758"/>
              <a:gd name="connsiteY2" fmla="*/ 754714 h 2203554"/>
              <a:gd name="connsiteX3" fmla="*/ 529996 w 537758"/>
              <a:gd name="connsiteY3" fmla="*/ 1005244 h 2203554"/>
              <a:gd name="connsiteX4" fmla="*/ 170229 w 537758"/>
              <a:gd name="connsiteY4" fmla="*/ 1798820 h 2203554"/>
              <a:gd name="connsiteX5" fmla="*/ 95278 w 537758"/>
              <a:gd name="connsiteY5" fmla="*/ 2203554 h 2203554"/>
              <a:gd name="connsiteX0" fmla="*/ 37237 w 555070"/>
              <a:gd name="connsiteY0" fmla="*/ 0 h 2203554"/>
              <a:gd name="connsiteX1" fmla="*/ 40166 w 555070"/>
              <a:gd name="connsiteY1" fmla="*/ 677773 h 2203554"/>
              <a:gd name="connsiteX2" fmla="*/ 406133 w 555070"/>
              <a:gd name="connsiteY2" fmla="*/ 754714 h 2203554"/>
              <a:gd name="connsiteX3" fmla="*/ 546906 w 555070"/>
              <a:gd name="connsiteY3" fmla="*/ 1005244 h 2203554"/>
              <a:gd name="connsiteX4" fmla="*/ 187139 w 555070"/>
              <a:gd name="connsiteY4" fmla="*/ 1798820 h 2203554"/>
              <a:gd name="connsiteX5" fmla="*/ 112188 w 555070"/>
              <a:gd name="connsiteY5" fmla="*/ 2203554 h 2203554"/>
              <a:gd name="connsiteX0" fmla="*/ 37237 w 615722"/>
              <a:gd name="connsiteY0" fmla="*/ 0 h 2203554"/>
              <a:gd name="connsiteX1" fmla="*/ 40166 w 615722"/>
              <a:gd name="connsiteY1" fmla="*/ 677773 h 2203554"/>
              <a:gd name="connsiteX2" fmla="*/ 406133 w 615722"/>
              <a:gd name="connsiteY2" fmla="*/ 754714 h 2203554"/>
              <a:gd name="connsiteX3" fmla="*/ 609968 w 615722"/>
              <a:gd name="connsiteY3" fmla="*/ 1034877 h 2203554"/>
              <a:gd name="connsiteX4" fmla="*/ 187139 w 615722"/>
              <a:gd name="connsiteY4" fmla="*/ 1798820 h 2203554"/>
              <a:gd name="connsiteX5" fmla="*/ 112188 w 615722"/>
              <a:gd name="connsiteY5" fmla="*/ 2203554 h 2203554"/>
              <a:gd name="connsiteX0" fmla="*/ 45843 w 645168"/>
              <a:gd name="connsiteY0" fmla="*/ 0 h 2203554"/>
              <a:gd name="connsiteX1" fmla="*/ 48772 w 645168"/>
              <a:gd name="connsiteY1" fmla="*/ 677773 h 2203554"/>
              <a:gd name="connsiteX2" fmla="*/ 540863 w 645168"/>
              <a:gd name="connsiteY2" fmla="*/ 794225 h 2203554"/>
              <a:gd name="connsiteX3" fmla="*/ 618574 w 645168"/>
              <a:gd name="connsiteY3" fmla="*/ 1034877 h 2203554"/>
              <a:gd name="connsiteX4" fmla="*/ 195745 w 645168"/>
              <a:gd name="connsiteY4" fmla="*/ 1798820 h 2203554"/>
              <a:gd name="connsiteX5" fmla="*/ 120794 w 645168"/>
              <a:gd name="connsiteY5" fmla="*/ 2203554 h 2203554"/>
              <a:gd name="connsiteX0" fmla="*/ 45843 w 645168"/>
              <a:gd name="connsiteY0" fmla="*/ 0 h 2203554"/>
              <a:gd name="connsiteX1" fmla="*/ 48772 w 645168"/>
              <a:gd name="connsiteY1" fmla="*/ 648140 h 2203554"/>
              <a:gd name="connsiteX2" fmla="*/ 540863 w 645168"/>
              <a:gd name="connsiteY2" fmla="*/ 794225 h 2203554"/>
              <a:gd name="connsiteX3" fmla="*/ 618574 w 645168"/>
              <a:gd name="connsiteY3" fmla="*/ 1034877 h 2203554"/>
              <a:gd name="connsiteX4" fmla="*/ 195745 w 645168"/>
              <a:gd name="connsiteY4" fmla="*/ 1798820 h 2203554"/>
              <a:gd name="connsiteX5" fmla="*/ 120794 w 645168"/>
              <a:gd name="connsiteY5" fmla="*/ 2203554 h 2203554"/>
              <a:gd name="connsiteX0" fmla="*/ 45843 w 646722"/>
              <a:gd name="connsiteY0" fmla="*/ 0 h 2203554"/>
              <a:gd name="connsiteX1" fmla="*/ 48772 w 646722"/>
              <a:gd name="connsiteY1" fmla="*/ 648140 h 2203554"/>
              <a:gd name="connsiteX2" fmla="*/ 540863 w 646722"/>
              <a:gd name="connsiteY2" fmla="*/ 794225 h 2203554"/>
              <a:gd name="connsiteX3" fmla="*/ 618574 w 646722"/>
              <a:gd name="connsiteY3" fmla="*/ 1034877 h 2203554"/>
              <a:gd name="connsiteX4" fmla="*/ 174723 w 646722"/>
              <a:gd name="connsiteY4" fmla="*/ 1650655 h 2203554"/>
              <a:gd name="connsiteX5" fmla="*/ 120794 w 646722"/>
              <a:gd name="connsiteY5" fmla="*/ 2203554 h 2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722" h="2203554">
                <a:moveTo>
                  <a:pt x="45843" y="0"/>
                </a:moveTo>
                <a:cubicBezTo>
                  <a:pt x="4620" y="301052"/>
                  <a:pt x="-33731" y="515769"/>
                  <a:pt x="48772" y="648140"/>
                </a:cubicBezTo>
                <a:cubicBezTo>
                  <a:pt x="131275" y="780511"/>
                  <a:pt x="445896" y="729769"/>
                  <a:pt x="540863" y="794225"/>
                </a:cubicBezTo>
                <a:cubicBezTo>
                  <a:pt x="635830" y="858681"/>
                  <a:pt x="679597" y="892139"/>
                  <a:pt x="618574" y="1034877"/>
                </a:cubicBezTo>
                <a:cubicBezTo>
                  <a:pt x="557551" y="1177615"/>
                  <a:pt x="257686" y="1455876"/>
                  <a:pt x="174723" y="1650655"/>
                </a:cubicBezTo>
                <a:cubicBezTo>
                  <a:pt x="91760" y="1845434"/>
                  <a:pt x="129538" y="2099872"/>
                  <a:pt x="120794" y="2203554"/>
                </a:cubicBezTo>
              </a:path>
            </a:pathLst>
          </a:custGeom>
          <a:noFill/>
          <a:ln w="25400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isocèle 5"/>
          <p:cNvSpPr/>
          <p:nvPr/>
        </p:nvSpPr>
        <p:spPr>
          <a:xfrm>
            <a:off x="5900959" y="2459274"/>
            <a:ext cx="254833" cy="24861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 rot="20839953">
            <a:off x="5789697" y="1960082"/>
            <a:ext cx="202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DAS interrogator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553" y="436236"/>
            <a:ext cx="107279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7030A0"/>
                </a:solidFill>
                <a:effectLst/>
                <a:latin typeface="Open Sans"/>
              </a:rPr>
              <a:t>Distributed sensing of earthquakes on seafloor telecom cables</a:t>
            </a:r>
          </a:p>
          <a:p>
            <a:pPr algn="ctr"/>
            <a:r>
              <a:rPr lang="en-US" sz="2000" dirty="0" err="1" smtClean="0">
                <a:latin typeface="Open Sans"/>
              </a:rPr>
              <a:t>Sladen</a:t>
            </a:r>
            <a:r>
              <a:rPr lang="en-US" sz="2000" b="1" dirty="0" smtClean="0">
                <a:latin typeface="Open Sans"/>
              </a:rPr>
              <a:t> </a:t>
            </a:r>
            <a:r>
              <a:rPr lang="en-US" sz="2000" dirty="0" smtClean="0">
                <a:latin typeface="Open Sans"/>
              </a:rPr>
              <a:t>et al</a:t>
            </a:r>
            <a:r>
              <a:rPr lang="en-US" sz="2000" dirty="0" smtClean="0">
                <a:latin typeface="Open Sans"/>
              </a:rPr>
              <a:t>. (2019)</a:t>
            </a:r>
            <a:endParaRPr lang="en-US" sz="2000" dirty="0" smtClean="0">
              <a:latin typeface="Open San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54151" y="3665007"/>
            <a:ext cx="1159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Seafloor </a:t>
            </a:r>
          </a:p>
          <a:p>
            <a:r>
              <a:rPr lang="en-US" sz="1400" b="1" dirty="0" smtClean="0">
                <a:solidFill>
                  <a:srgbClr val="00B050"/>
                </a:solidFill>
              </a:rPr>
              <a:t>fiber optic </a:t>
            </a:r>
          </a:p>
          <a:p>
            <a:r>
              <a:rPr lang="en-US" sz="1400" b="1" dirty="0" smtClean="0">
                <a:solidFill>
                  <a:srgbClr val="00B050"/>
                </a:solidFill>
              </a:rPr>
              <a:t>cable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8" name="image10.png"/>
          <p:cNvPicPr>
            <a:picLocks noChangeAspect="1"/>
          </p:cNvPicPr>
          <p:nvPr/>
        </p:nvPicPr>
        <p:blipFill rotWithShape="1">
          <a:blip r:embed="rId2"/>
          <a:srcRect r="77152"/>
          <a:stretch/>
        </p:blipFill>
        <p:spPr>
          <a:xfrm>
            <a:off x="679553" y="1804121"/>
            <a:ext cx="1849841" cy="4916043"/>
          </a:xfrm>
          <a:prstGeom prst="rect">
            <a:avLst/>
          </a:prstGeom>
          <a:ln/>
        </p:spPr>
      </p:pic>
      <p:pic>
        <p:nvPicPr>
          <p:cNvPr id="9" name="image1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913432" y="2873283"/>
            <a:ext cx="4944981" cy="3846881"/>
          </a:xfrm>
          <a:prstGeom prst="rect">
            <a:avLst/>
          </a:prstGeom>
          <a:ln/>
        </p:spPr>
      </p:pic>
      <p:sp>
        <p:nvSpPr>
          <p:cNvPr id="12" name="ZoneTexte 11"/>
          <p:cNvSpPr txBox="1"/>
          <p:nvPr/>
        </p:nvSpPr>
        <p:spPr>
          <a:xfrm>
            <a:off x="9468913" y="2459817"/>
            <a:ext cx="230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Seafloor </a:t>
            </a:r>
          </a:p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fiber optic cable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77394" y="2718815"/>
            <a:ext cx="1444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Seismic station </a:t>
            </a:r>
          </a:p>
        </p:txBody>
      </p:sp>
      <p:pic>
        <p:nvPicPr>
          <p:cNvPr id="11" name="image10.png"/>
          <p:cNvPicPr>
            <a:picLocks noChangeAspect="1"/>
          </p:cNvPicPr>
          <p:nvPr/>
        </p:nvPicPr>
        <p:blipFill rotWithShape="1">
          <a:blip r:embed="rId2"/>
          <a:srcRect l="43860" r="19451"/>
          <a:stretch/>
        </p:blipFill>
        <p:spPr>
          <a:xfrm>
            <a:off x="2518377" y="1804121"/>
            <a:ext cx="2970384" cy="4916043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5454151" y="1915942"/>
            <a:ext cx="927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Seismic 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station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60371" y="1883752"/>
            <a:ext cx="521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Recordings of a M1.9 micro-earthquake 100 km away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7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9553" y="436236"/>
            <a:ext cx="107279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7030A0"/>
                </a:solidFill>
                <a:effectLst/>
                <a:latin typeface="Open Sans"/>
              </a:rPr>
              <a:t>Distributed sensing of earthquakes on seafloor telecom cables</a:t>
            </a:r>
          </a:p>
          <a:p>
            <a:pPr algn="ctr"/>
            <a:r>
              <a:rPr lang="en-US" sz="2000" dirty="0" err="1" smtClean="0">
                <a:latin typeface="Open Sans"/>
              </a:rPr>
              <a:t>Sladen</a:t>
            </a:r>
            <a:r>
              <a:rPr lang="en-US" sz="2000" b="1" dirty="0" smtClean="0">
                <a:latin typeface="Open Sans"/>
              </a:rPr>
              <a:t> </a:t>
            </a:r>
            <a:r>
              <a:rPr lang="en-US" sz="2000" dirty="0" smtClean="0">
                <a:latin typeface="Open Sans"/>
              </a:rPr>
              <a:t>et al</a:t>
            </a:r>
            <a:r>
              <a:rPr lang="en-US" sz="2000" dirty="0" smtClean="0">
                <a:latin typeface="Open Sans"/>
              </a:rPr>
              <a:t>. (2019)</a:t>
            </a:r>
            <a:endParaRPr lang="en-US" sz="2000" dirty="0" smtClean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309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9"/>
          <p:cNvSpPr txBox="1"/>
          <p:nvPr/>
        </p:nvSpPr>
        <p:spPr>
          <a:xfrm>
            <a:off x="1465244" y="273027"/>
            <a:ext cx="9132984" cy="76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776" b="1" dirty="0" smtClean="0">
                <a:latin typeface="Arial"/>
                <a:ea typeface="Arial"/>
                <a:cs typeface="Arial"/>
                <a:sym typeface="Arial"/>
              </a:rPr>
              <a:t>Seafloor recordings of a M3.4 earthquake in Greece </a:t>
            </a:r>
            <a:endParaRPr sz="2776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79"/>
          <p:cNvPicPr preferRelativeResize="0"/>
          <p:nvPr/>
        </p:nvPicPr>
        <p:blipFill rotWithShape="1">
          <a:blip r:embed="rId3">
            <a:alphaModFix/>
          </a:blip>
          <a:srcRect r="24862"/>
          <a:stretch/>
        </p:blipFill>
        <p:spPr>
          <a:xfrm>
            <a:off x="4483106" y="1040503"/>
            <a:ext cx="4958354" cy="503398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9"/>
          <p:cNvSpPr txBox="1"/>
          <p:nvPr/>
        </p:nvSpPr>
        <p:spPr>
          <a:xfrm>
            <a:off x="1990537" y="6205124"/>
            <a:ext cx="8215911" cy="31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46" tIns="40823" rIns="81646" bIns="40823" anchor="t" anchorCtr="0">
            <a:noAutofit/>
          </a:bodyPr>
          <a:lstStyle/>
          <a:p>
            <a:r>
              <a:rPr lang="en-GB" sz="1633" dirty="0" smtClean="0">
                <a:latin typeface="Arial"/>
                <a:ea typeface="Arial"/>
                <a:cs typeface="Arial"/>
                <a:sym typeface="Arial"/>
              </a:rPr>
              <a:t>Comparison with ocean bottom seismometer. S and surface waves are visible</a:t>
            </a:r>
            <a:endParaRPr sz="1633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9"/>
          <a:stretch/>
        </p:blipFill>
        <p:spPr>
          <a:xfrm>
            <a:off x="1388125" y="1916734"/>
            <a:ext cx="2489049" cy="32815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07" y="3997079"/>
            <a:ext cx="8054093" cy="207741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S_theoretical_f_limit_legend_reduc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60" y="2380315"/>
            <a:ext cx="4111592" cy="39944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82398" y="304000"/>
            <a:ext cx="69810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Detection Capabilities of Underwater </a:t>
            </a:r>
            <a:r>
              <a:rPr lang="en-US" sz="2800" b="1" dirty="0" smtClean="0">
                <a:solidFill>
                  <a:srgbClr val="7030A0"/>
                </a:solidFill>
              </a:rPr>
              <a:t>DAS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dirty="0" err="1" smtClean="0"/>
              <a:t>Lior</a:t>
            </a:r>
            <a:r>
              <a:rPr lang="en-US" dirty="0" smtClean="0"/>
              <a:t> et al (2020)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 rot="16200000">
            <a:off x="4732504" y="3968019"/>
            <a:ext cx="3250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Ground acceleration </a:t>
            </a:r>
            <a:r>
              <a:rPr lang="en-US" dirty="0" smtClean="0"/>
              <a:t>(power dB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 rot="19229832">
                <a:off x="7820845" y="2651156"/>
                <a:ext cx="1145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4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km</a:t>
                </a:r>
                <a:b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s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29832">
                <a:off x="7820845" y="2651156"/>
                <a:ext cx="1145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10546079" y="5214499"/>
            <a:ext cx="164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Seismometers</a:t>
            </a:r>
          </a:p>
          <a:p>
            <a:r>
              <a:rPr lang="en-US" dirty="0" smtClean="0"/>
              <a:t>DAS</a:t>
            </a:r>
            <a:endParaRPr lang="en-US" dirty="0"/>
          </a:p>
        </p:txBody>
      </p:sp>
      <p:sp>
        <p:nvSpPr>
          <p:cNvPr id="10" name="Accolade ouvrante 9"/>
          <p:cNvSpPr/>
          <p:nvPr/>
        </p:nvSpPr>
        <p:spPr>
          <a:xfrm flipH="1">
            <a:off x="10275067" y="5559699"/>
            <a:ext cx="247141" cy="2306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colade ouvrante 10"/>
          <p:cNvSpPr/>
          <p:nvPr/>
        </p:nvSpPr>
        <p:spPr>
          <a:xfrm flipH="1">
            <a:off x="10273229" y="5282437"/>
            <a:ext cx="247141" cy="2306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/>
              <p:cNvSpPr txBox="1"/>
              <p:nvPr/>
            </p:nvSpPr>
            <p:spPr>
              <a:xfrm>
                <a:off x="2807042" y="1547702"/>
                <a:ext cx="6511618" cy="581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𝑎𝑝𝑝</m:t>
                        </m:r>
                      </m:sub>
                    </m:sSub>
                  </m:oMath>
                </a14:m>
                <a:r>
                  <a:rPr lang="en-US" sz="2000" b="0" dirty="0" smtClean="0"/>
                  <a:t>	</a:t>
                </a:r>
                <a:r>
                  <a:rPr lang="en-US" sz="2000" b="0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strain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ground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velocity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apparent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wave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speed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042" y="1547702"/>
                <a:ext cx="6511618" cy="581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55" y="2695168"/>
            <a:ext cx="4446914" cy="39364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088" y="5227837"/>
            <a:ext cx="2082390" cy="542082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CD48-7B61-40CC-B761-A4B7F20193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903</Words>
  <Application>Microsoft Office PowerPoint</Application>
  <PresentationFormat>Grand écran</PresentationFormat>
  <Paragraphs>155</Paragraphs>
  <Slides>23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Futura Medium</vt:lpstr>
      <vt:lpstr>Lato</vt:lpstr>
      <vt:lpstr>Mangal</vt:lpstr>
      <vt:lpstr>Open Sans</vt:lpstr>
      <vt:lpstr>Times New Roman</vt:lpstr>
      <vt:lpstr>TimesNewRomanPS</vt:lpstr>
      <vt:lpstr>TimesNewRomanPSMT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DAS Geoazur team publications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DAS-Ligure</vt:lpstr>
      <vt:lpstr>INITIATIVE FOR DISTRIBUTED FIBER OPTIC OCEAN OBSERVATORIES ​(ID-FOO)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Marine DAS : a key moment  for the French seismology community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Jean-Paul Ampuero</dc:creator>
  <cp:lastModifiedBy>Jean-Paul Ampuero</cp:lastModifiedBy>
  <cp:revision>45</cp:revision>
  <dcterms:created xsi:type="dcterms:W3CDTF">2021-04-11T20:21:20Z</dcterms:created>
  <dcterms:modified xsi:type="dcterms:W3CDTF">2021-11-18T06:59:03Z</dcterms:modified>
</cp:coreProperties>
</file>