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5" r:id="rId12"/>
    <p:sldId id="266" r:id="rId13"/>
    <p:sldId id="274" r:id="rId14"/>
    <p:sldId id="276" r:id="rId15"/>
    <p:sldId id="264" r:id="rId16"/>
    <p:sldId id="271" r:id="rId17"/>
    <p:sldId id="272" r:id="rId18"/>
    <p:sldId id="275" r:id="rId19"/>
    <p:sldId id="278" r:id="rId20"/>
    <p:sldId id="277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B0D62-D7CF-4EEF-8B93-313902C07EF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5B51A-0F32-4ABA-A3CE-919DF47443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1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9ded47411_6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9ded47411_6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03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b9ded47411_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b9ded47411_6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024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9ded47411_6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9ded47411_6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622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b9ded47411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b9ded47411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312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b9bb704787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b9bb704787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Note the audience that some of the small faults are not included in the BDFA map but included in the BRGM map.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883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b9bb704787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b9bb704787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086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9ded47411_6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9ded47411_6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818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9ded47411_6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9ded47411_6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720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b9ded47411_6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b9ded47411_6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453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b9ded47411_6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b9ded47411_6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41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9ded47411_6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9ded47411_6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35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5a5dccf70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5a5dccf70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0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5a5dccf70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5a5dccf70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557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9ded47411_6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9ded47411_6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5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9ded47411_3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b9ded47411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14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b9ded47411_6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b9ded47411_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602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b9bb70478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b9bb704787_0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venir"/>
                <a:ea typeface="Avenir"/>
                <a:cs typeface="Avenir"/>
                <a:sym typeface="Avenir"/>
              </a:rPr>
              <a:t>+ contributions from Clément Bastie, school teacher at Le Teil</a:t>
            </a:r>
            <a:endParaRPr/>
          </a:p>
        </p:txBody>
      </p:sp>
      <p:sp>
        <p:nvSpPr>
          <p:cNvPr id="328" name="Google Shape;328;gb9bb704787_0_2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98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b9ded47411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b9ded47411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7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03F4-FC75-4365-9A58-61ED853AA280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0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6D426-0B21-48B0-9064-7D79A0CDC651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710B8-2E9A-42ED-A0E5-0865E0E65257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3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8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42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635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458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75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129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4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AD21-C8C1-4B49-ADDC-C28E8B1998B4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9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85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034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448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185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fld id="{AA06301D-40F9-4298-80B0-82A68E02CE79}" type="datetime1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t>11/15/2021</a:t>
            </a:fld>
            <a:endParaRPr lang="en-1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pPr defTabSz="1219170">
              <a:buClr>
                <a:srgbClr val="000000"/>
              </a:buClr>
            </a:pPr>
            <a:endParaRPr lang="en-15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81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319F2-20D4-46B9-A347-D187690A5F77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7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E3D5-04BF-4FF0-B0E9-DAA5256651B6}" type="datetime1">
              <a:rPr lang="en-US" smtClean="0"/>
              <a:t>11/15/2021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0093-8F03-480D-AFF5-D6EA0EF7EC33}" type="datetime1">
              <a:rPr lang="en-US" smtClean="0"/>
              <a:t>11/15/2021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5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83D5-EE8C-4D23-8453-5452E709AE8B}" type="datetime1">
              <a:rPr lang="en-US" smtClean="0"/>
              <a:t>11/15/2021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674E-DDD4-402A-8DAE-71C3917EE4E4}" type="datetime1">
              <a:rPr lang="en-US" smtClean="0"/>
              <a:t>11/15/2021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6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5564-C76D-49C6-952E-F0DAA1805F88}" type="datetime1">
              <a:rPr lang="en-US" smtClean="0"/>
              <a:t>11/15/2021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5A75-DC21-46DA-A6C5-4A5F67B3E724}" type="datetime1">
              <a:rPr lang="en-US" smtClean="0"/>
              <a:t>11/15/2021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8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2878-6A0A-4EA6-B345-AD0CA2A256AE}" type="datetime1">
              <a:rPr lang="en-US" smtClean="0"/>
              <a:t>11/15/2021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05CAD-83D5-4C07-B25A-E70E134A56E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6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‹N°›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453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monterletemps.ign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ctrTitle"/>
          </p:nvPr>
        </p:nvSpPr>
        <p:spPr>
          <a:xfrm>
            <a:off x="415600" y="484767"/>
            <a:ext cx="11360800" cy="243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" sz="5333" dirty="0">
                <a:solidFill>
                  <a:srgbClr val="7030A0"/>
                </a:solidFill>
              </a:rPr>
              <a:t>Earthquake triggering by quarrying </a:t>
            </a:r>
            <a:br>
              <a:rPr lang="en" sz="5333" dirty="0">
                <a:solidFill>
                  <a:srgbClr val="7030A0"/>
                </a:solidFill>
              </a:rPr>
            </a:br>
            <a:r>
              <a:rPr lang="en" sz="5333" dirty="0">
                <a:solidFill>
                  <a:srgbClr val="7030A0"/>
                </a:solidFill>
              </a:rPr>
              <a:t>in </a:t>
            </a:r>
            <a:r>
              <a:rPr lang="en" sz="5333" dirty="0" smtClean="0">
                <a:solidFill>
                  <a:srgbClr val="7030A0"/>
                </a:solidFill>
              </a:rPr>
              <a:t>France (Le Teil, Cruas, Nice)</a:t>
            </a:r>
            <a:endParaRPr sz="5333" b="1" dirty="0">
              <a:solidFill>
                <a:srgbClr val="7030A0"/>
              </a:solidFill>
            </a:endParaRPr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1"/>
          </p:nvPr>
        </p:nvSpPr>
        <p:spPr>
          <a:xfrm>
            <a:off x="415600" y="3270833"/>
            <a:ext cx="11360800" cy="13628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J. P. </a:t>
            </a:r>
            <a:r>
              <a:rPr lang="en" dirty="0" smtClean="0"/>
              <a:t>Ampuero</a:t>
            </a:r>
            <a:br>
              <a:rPr lang="en" dirty="0" smtClean="0"/>
            </a:br>
            <a:r>
              <a:rPr lang="en" dirty="0" smtClean="0"/>
              <a:t>Jérémy </a:t>
            </a:r>
            <a:r>
              <a:rPr lang="en" dirty="0"/>
              <a:t>Billant, Chao Liang</a:t>
            </a:r>
            <a:br>
              <a:rPr lang="en" dirty="0"/>
            </a:br>
            <a:r>
              <a:rPr lang="en" dirty="0"/>
              <a:t>(Geoazur SEISMES)</a:t>
            </a:r>
            <a:endParaRPr dirty="0"/>
          </a:p>
        </p:txBody>
      </p:sp>
      <p:pic>
        <p:nvPicPr>
          <p:cNvPr id="8" name="Picture 2" descr="https://geoazur.oca.eu/local/cache-vignettes/L202xH130/LogoGeo-815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93" y="4870122"/>
            <a:ext cx="2305921" cy="148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5" descr="uca-jed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t="9023" b="60779"/>
          <a:stretch/>
        </p:blipFill>
        <p:spPr bwMode="auto">
          <a:xfrm>
            <a:off x="4565240" y="5086824"/>
            <a:ext cx="3255832" cy="11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91" y="5018673"/>
            <a:ext cx="1442948" cy="1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633" y="2091099"/>
            <a:ext cx="5799400" cy="483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1"/>
          <p:cNvSpPr txBox="1">
            <a:spLocks noGrp="1"/>
          </p:cNvSpPr>
          <p:nvPr>
            <p:ph type="title"/>
          </p:nvPr>
        </p:nvSpPr>
        <p:spPr>
          <a:xfrm>
            <a:off x="647271" y="250706"/>
            <a:ext cx="10171416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Coulomb stress </a:t>
            </a:r>
            <a: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  <a:t>changes on </a:t>
            </a:r>
            <a:r>
              <a:rPr lang="en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La R</a:t>
            </a:r>
            <a:r>
              <a:rPr lang="en-US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o</a:t>
            </a:r>
            <a:r>
              <a:rPr lang="en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uvière fault </a:t>
            </a:r>
            <a: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  <a:t/>
            </a:r>
            <a:b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</a:br>
            <a: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  <a:t>induced by quarry extraction </a:t>
            </a:r>
            <a:b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</a:br>
            <a:endParaRPr b="1" dirty="0">
              <a:solidFill>
                <a:srgbClr val="7030A0"/>
              </a:solidFill>
            </a:endParaRPr>
          </a:p>
        </p:txBody>
      </p:sp>
      <p:sp>
        <p:nvSpPr>
          <p:cNvPr id="392" name="Google Shape;392;p61"/>
          <p:cNvSpPr txBox="1"/>
          <p:nvPr/>
        </p:nvSpPr>
        <p:spPr>
          <a:xfrm>
            <a:off x="9152766" y="3245612"/>
            <a:ext cx="2487854" cy="17065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2800" dirty="0"/>
              <a:t>Up to ~250 kPa Coulomb stress change</a:t>
            </a:r>
            <a:endParaRPr sz="2800" dirty="0"/>
          </a:p>
        </p:txBody>
      </p:sp>
      <p:sp>
        <p:nvSpPr>
          <p:cNvPr id="393" name="Google Shape;393;p61"/>
          <p:cNvSpPr txBox="1"/>
          <p:nvPr/>
        </p:nvSpPr>
        <p:spPr>
          <a:xfrm>
            <a:off x="8732409" y="1739251"/>
            <a:ext cx="3208715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/>
              <a:t>Assumed friction coefficient</a:t>
            </a:r>
            <a:r>
              <a:rPr lang="en" dirty="0"/>
              <a:t> </a:t>
            </a:r>
            <a:r>
              <a:rPr lang="en" sz="2000" dirty="0"/>
              <a:t>𝜇 = 0.5</a:t>
            </a:r>
            <a:endParaRPr sz="2000" dirty="0"/>
          </a:p>
        </p:txBody>
      </p:sp>
      <p:cxnSp>
        <p:nvCxnSpPr>
          <p:cNvPr id="394" name="Google Shape;394;p61"/>
          <p:cNvCxnSpPr/>
          <p:nvPr/>
        </p:nvCxnSpPr>
        <p:spPr>
          <a:xfrm>
            <a:off x="6859412" y="2700883"/>
            <a:ext cx="839200" cy="678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5" name="Google Shape;395;p61"/>
          <p:cNvSpPr txBox="1"/>
          <p:nvPr/>
        </p:nvSpPr>
        <p:spPr>
          <a:xfrm>
            <a:off x="7015712" y="2473383"/>
            <a:ext cx="8392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/>
              <a:t>2 km</a:t>
            </a:r>
            <a:endParaRPr sz="1867"/>
          </a:p>
        </p:txBody>
      </p:sp>
      <p:sp>
        <p:nvSpPr>
          <p:cNvPr id="396" name="Google Shape;396;p61"/>
          <p:cNvSpPr txBox="1"/>
          <p:nvPr/>
        </p:nvSpPr>
        <p:spPr>
          <a:xfrm>
            <a:off x="3558300" y="2640500"/>
            <a:ext cx="230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/>
              <a:t>mainshock epicenter (Bertrand Delouis)</a:t>
            </a:r>
            <a:endParaRPr sz="1600"/>
          </a:p>
        </p:txBody>
      </p:sp>
      <p:cxnSp>
        <p:nvCxnSpPr>
          <p:cNvPr id="397" name="Google Shape;397;p61"/>
          <p:cNvCxnSpPr>
            <a:stCxn id="396" idx="2"/>
          </p:cNvCxnSpPr>
          <p:nvPr/>
        </p:nvCxnSpPr>
        <p:spPr>
          <a:xfrm>
            <a:off x="4712500" y="3379299"/>
            <a:ext cx="962400" cy="1206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Google Shape;398;p61"/>
              <p:cNvSpPr txBox="1"/>
              <p:nvPr/>
            </p:nvSpPr>
            <p:spPr>
              <a:xfrm>
                <a:off x="3949341" y="1595006"/>
                <a:ext cx="3567277" cy="10110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21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𝐶𝐹𝐹</m:t>
                      </m:r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398" name="Google Shape;398;p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341" y="1595006"/>
                <a:ext cx="3567277" cy="10110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800" y="1849368"/>
            <a:ext cx="5803392" cy="48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1870367"/>
            <a:ext cx="5799400" cy="483436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  <a:t>Induced </a:t>
            </a:r>
            <a:r>
              <a:rPr lang="en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stress </a:t>
            </a:r>
            <a:r>
              <a:rPr lang="en" sz="3200" b="1" dirty="0" smtClean="0">
                <a:solidFill>
                  <a:srgbClr val="7030A0"/>
                </a:solidFill>
                <a:highlight>
                  <a:schemeClr val="lt1"/>
                </a:highlight>
              </a:rPr>
              <a:t>changes </a:t>
            </a:r>
            <a:r>
              <a:rPr lang="en" sz="3200" b="1" dirty="0">
                <a:solidFill>
                  <a:srgbClr val="7030A0"/>
                </a:solidFill>
                <a:highlight>
                  <a:schemeClr val="lt1"/>
                </a:highlight>
              </a:rPr>
              <a:t>compared to mainshock stress drop 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413" name="Google Shape;413;p63"/>
          <p:cNvSpPr txBox="1"/>
          <p:nvPr/>
        </p:nvSpPr>
        <p:spPr>
          <a:xfrm>
            <a:off x="2754400" y="5276367"/>
            <a:ext cx="23680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600"/>
              <a:t>Up to ~250 kPa Coulomb stress change</a:t>
            </a:r>
            <a:endParaRPr sz="1600"/>
          </a:p>
        </p:txBody>
      </p:sp>
      <p:sp>
        <p:nvSpPr>
          <p:cNvPr id="414" name="Google Shape;414;p63"/>
          <p:cNvSpPr txBox="1"/>
          <p:nvPr/>
        </p:nvSpPr>
        <p:spPr>
          <a:xfrm>
            <a:off x="1431600" y="1321167"/>
            <a:ext cx="42588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CFF assuming</a:t>
            </a:r>
            <a:r>
              <a:rPr lang="en" sz="1867" dirty="0"/>
              <a:t> 𝜇 = 0.5</a:t>
            </a:r>
            <a:endParaRPr sz="1867" dirty="0"/>
          </a:p>
        </p:txBody>
      </p:sp>
      <p:sp>
        <p:nvSpPr>
          <p:cNvPr id="415" name="Google Shape;415;p63"/>
          <p:cNvSpPr txBox="1"/>
          <p:nvPr/>
        </p:nvSpPr>
        <p:spPr>
          <a:xfrm>
            <a:off x="9023800" y="5263240"/>
            <a:ext cx="19884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algn="ctr"/>
            <a:r>
              <a:rPr lang="en" sz="1600"/>
              <a:t>Up to 3 MPa static stress drop</a:t>
            </a:r>
            <a:endParaRPr sz="1600"/>
          </a:p>
        </p:txBody>
      </p:sp>
      <p:sp>
        <p:nvSpPr>
          <p:cNvPr id="416" name="Google Shape;416;p63"/>
          <p:cNvSpPr txBox="1"/>
          <p:nvPr/>
        </p:nvSpPr>
        <p:spPr>
          <a:xfrm>
            <a:off x="7611484" y="1327821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dk1"/>
                </a:solidFill>
              </a:rPr>
              <a:t>Mainshock stress drop</a:t>
            </a:r>
            <a:endParaRPr sz="2400" dirty="0">
              <a:solidFill>
                <a:schemeClr val="dk1"/>
              </a:solidFill>
            </a:endParaRPr>
          </a:p>
        </p:txBody>
      </p:sp>
      <p:cxnSp>
        <p:nvCxnSpPr>
          <p:cNvPr id="417" name="Google Shape;417;p63"/>
          <p:cNvCxnSpPr/>
          <p:nvPr/>
        </p:nvCxnSpPr>
        <p:spPr>
          <a:xfrm>
            <a:off x="4266979" y="2480151"/>
            <a:ext cx="839200" cy="678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8" name="Google Shape;418;p63"/>
          <p:cNvSpPr txBox="1"/>
          <p:nvPr/>
        </p:nvSpPr>
        <p:spPr>
          <a:xfrm>
            <a:off x="4423279" y="2252651"/>
            <a:ext cx="8392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/>
              <a:t>2 km</a:t>
            </a:r>
            <a:endParaRPr sz="1867"/>
          </a:p>
        </p:txBody>
      </p:sp>
      <p:sp>
        <p:nvSpPr>
          <p:cNvPr id="419" name="Google Shape;419;p63"/>
          <p:cNvSpPr txBox="1"/>
          <p:nvPr/>
        </p:nvSpPr>
        <p:spPr>
          <a:xfrm>
            <a:off x="965867" y="2419768"/>
            <a:ext cx="230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 dirty="0"/>
              <a:t>mainshock epicenter from Bertrand Delouis</a:t>
            </a:r>
            <a:endParaRPr sz="1600" dirty="0"/>
          </a:p>
        </p:txBody>
      </p:sp>
      <p:cxnSp>
        <p:nvCxnSpPr>
          <p:cNvPr id="420" name="Google Shape;420;p63"/>
          <p:cNvCxnSpPr>
            <a:stCxn id="419" idx="2"/>
          </p:cNvCxnSpPr>
          <p:nvPr/>
        </p:nvCxnSpPr>
        <p:spPr>
          <a:xfrm>
            <a:off x="2120067" y="3158567"/>
            <a:ext cx="962400" cy="1206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63"/>
          <p:cNvCxnSpPr/>
          <p:nvPr/>
        </p:nvCxnSpPr>
        <p:spPr>
          <a:xfrm>
            <a:off x="10221012" y="2492300"/>
            <a:ext cx="839200" cy="6784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4" name="Google Shape;424;p63"/>
          <p:cNvSpPr txBox="1"/>
          <p:nvPr/>
        </p:nvSpPr>
        <p:spPr>
          <a:xfrm>
            <a:off x="10377312" y="2264800"/>
            <a:ext cx="8392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/>
              <a:t>2 km</a:t>
            </a:r>
            <a:endParaRPr sz="1867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>
                <a:solidFill>
                  <a:srgbClr val="7030A0"/>
                </a:solidFill>
              </a:rPr>
              <a:t>Overview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223" name="Google Shape;223;p45"/>
          <p:cNvSpPr txBox="1">
            <a:spLocks noGrp="1"/>
          </p:cNvSpPr>
          <p:nvPr>
            <p:ph type="body" idx="1"/>
          </p:nvPr>
        </p:nvSpPr>
        <p:spPr>
          <a:xfrm>
            <a:off x="866467" y="2219217"/>
            <a:ext cx="10563600" cy="38726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smtClean="0"/>
              <a:t>Le Teil</a:t>
            </a:r>
            <a:r>
              <a:rPr lang="en" dirty="0" smtClean="0"/>
              <a:t>: a quarry triggered earthquake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r>
              <a:rPr lang="en" dirty="0" smtClean="0"/>
              <a:t>Potential for quarry triggering near </a:t>
            </a:r>
            <a:r>
              <a:rPr lang="en" dirty="0"/>
              <a:t>the </a:t>
            </a:r>
            <a:r>
              <a:rPr lang="en" b="1" dirty="0"/>
              <a:t>Cruas</a:t>
            </a:r>
            <a:r>
              <a:rPr lang="en" dirty="0"/>
              <a:t> nuclear power </a:t>
            </a:r>
            <a:r>
              <a:rPr lang="en" dirty="0" smtClean="0"/>
              <a:t>plant</a:t>
            </a:r>
            <a:endParaRPr lang="en" dirty="0"/>
          </a:p>
          <a:p>
            <a:endParaRPr lang="en" dirty="0"/>
          </a:p>
          <a:p>
            <a:r>
              <a:rPr lang="en" dirty="0" smtClean="0"/>
              <a:t>Quarry triggering near </a:t>
            </a:r>
            <a:r>
              <a:rPr lang="en" b="1" dirty="0" smtClean="0"/>
              <a:t>Nice</a:t>
            </a:r>
            <a:r>
              <a:rPr lang="en" dirty="0" smtClean="0"/>
              <a:t>?</a:t>
            </a:r>
          </a:p>
        </p:txBody>
      </p:sp>
      <p:sp>
        <p:nvSpPr>
          <p:cNvPr id="224" name="Google Shape;224;p45"/>
          <p:cNvSpPr/>
          <p:nvPr/>
        </p:nvSpPr>
        <p:spPr>
          <a:xfrm>
            <a:off x="672867" y="2840495"/>
            <a:ext cx="10950800" cy="91708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70" y="1130799"/>
            <a:ext cx="4500508" cy="45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36170" y="766828"/>
            <a:ext cx="450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Nuclear power plants in France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835" y="1299589"/>
            <a:ext cx="4348005" cy="40843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4303" y="765029"/>
            <a:ext cx="450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Cement quarries in France</a:t>
            </a:r>
            <a:br>
              <a:rPr lang="en-US" sz="1400" dirty="0"/>
            </a:br>
            <a:r>
              <a:rPr lang="en-US" sz="1400" dirty="0"/>
              <a:t>(BRGM)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2"/>
          <p:cNvSpPr txBox="1">
            <a:spLocks noGrp="1"/>
          </p:cNvSpPr>
          <p:nvPr>
            <p:ph type="title"/>
          </p:nvPr>
        </p:nvSpPr>
        <p:spPr>
          <a:xfrm>
            <a:off x="828970" y="743427"/>
            <a:ext cx="393824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rgbClr val="7030A0"/>
                </a:solidFill>
              </a:rPr>
              <a:t>Other quarries </a:t>
            </a:r>
            <a:r>
              <a:rPr lang="en" dirty="0" smtClean="0">
                <a:solidFill>
                  <a:srgbClr val="7030A0"/>
                </a:solidFill>
              </a:rPr>
              <a:t>in the region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273" name="Google Shape;273;p52"/>
          <p:cNvSpPr txBox="1">
            <a:spLocks noGrp="1"/>
          </p:cNvSpPr>
          <p:nvPr>
            <p:ph type="body" idx="1"/>
          </p:nvPr>
        </p:nvSpPr>
        <p:spPr>
          <a:xfrm>
            <a:off x="551567" y="2681554"/>
            <a:ext cx="4858800" cy="3495445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1067"/>
              </a:spcBef>
              <a:buNone/>
            </a:pPr>
            <a:r>
              <a:rPr lang="en" sz="2533" dirty="0"/>
              <a:t>Quarries from Le Teil to Cruas </a:t>
            </a:r>
            <a:r>
              <a:rPr lang="en" sz="2533" dirty="0" smtClean="0"/>
              <a:t>identified </a:t>
            </a:r>
            <a:r>
              <a:rPr lang="en" sz="2533" dirty="0"/>
              <a:t>by visual inspection (Google Earth) </a:t>
            </a:r>
            <a:endParaRPr sz="2533" dirty="0"/>
          </a:p>
          <a:p>
            <a:pPr marL="0" indent="0">
              <a:spcBef>
                <a:spcPts val="1067"/>
              </a:spcBef>
              <a:buNone/>
            </a:pPr>
            <a:r>
              <a:rPr lang="en" sz="2533" dirty="0" smtClean="0"/>
              <a:t>For each </a:t>
            </a:r>
            <a:r>
              <a:rPr lang="en" sz="2533" dirty="0"/>
              <a:t>quarry </a:t>
            </a:r>
            <a:r>
              <a:rPr lang="en" sz="2533" dirty="0" smtClean="0"/>
              <a:t>we estimated </a:t>
            </a:r>
            <a:r>
              <a:rPr lang="en" sz="2533" dirty="0"/>
              <a:t>extracted volumes since ~</a:t>
            </a:r>
            <a:r>
              <a:rPr lang="en" sz="2533" dirty="0" smtClean="0"/>
              <a:t>1850s from aerial photos, etc</a:t>
            </a:r>
            <a:endParaRPr sz="2533" dirty="0"/>
          </a:p>
        </p:txBody>
      </p:sp>
      <p:pic>
        <p:nvPicPr>
          <p:cNvPr id="274" name="Google Shape;2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8" y="0"/>
            <a:ext cx="60878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23" y="2782100"/>
            <a:ext cx="4966479" cy="303858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18082803">
            <a:off x="10089222" y="2921973"/>
            <a:ext cx="77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Cruas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7"/>
          <p:cNvPicPr preferRelativeResize="0"/>
          <p:nvPr/>
        </p:nvPicPr>
        <p:blipFill rotWithShape="1">
          <a:blip r:embed="rId3">
            <a:alphaModFix/>
          </a:blip>
          <a:srcRect l="8734" r="10613"/>
          <a:stretch/>
        </p:blipFill>
        <p:spPr>
          <a:xfrm>
            <a:off x="327698" y="1567467"/>
            <a:ext cx="4184969" cy="5188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7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3600" dirty="0">
                <a:solidFill>
                  <a:srgbClr val="7030A0"/>
                </a:solidFill>
              </a:rPr>
              <a:t>Fault geometry, quarries and surface pressure change</a:t>
            </a:r>
            <a:endParaRPr sz="3600" dirty="0">
              <a:solidFill>
                <a:srgbClr val="7030A0"/>
              </a:solidFill>
            </a:endParaRPr>
          </a:p>
        </p:txBody>
      </p:sp>
      <p:sp>
        <p:nvSpPr>
          <p:cNvPr id="449" name="Google Shape;449;p67"/>
          <p:cNvSpPr txBox="1"/>
          <p:nvPr/>
        </p:nvSpPr>
        <p:spPr>
          <a:xfrm>
            <a:off x="4643119" y="2323309"/>
            <a:ext cx="7528522" cy="3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dk1"/>
                </a:solidFill>
              </a:rPr>
              <a:t>Focus on the two faults nearest to Cruas power </a:t>
            </a:r>
            <a:r>
              <a:rPr lang="en" sz="2400" dirty="0" smtClean="0">
                <a:solidFill>
                  <a:schemeClr val="dk1"/>
                </a:solidFill>
              </a:rPr>
              <a:t>plant (from </a:t>
            </a:r>
            <a:r>
              <a:rPr lang="en" sz="2400" dirty="0">
                <a:solidFill>
                  <a:schemeClr val="dk1"/>
                </a:solidFill>
              </a:rPr>
              <a:t>BRGM geological </a:t>
            </a:r>
            <a:r>
              <a:rPr lang="en" sz="2400" dirty="0" smtClean="0">
                <a:solidFill>
                  <a:schemeClr val="dk1"/>
                </a:solidFill>
              </a:rPr>
              <a:t>map).</a:t>
            </a:r>
            <a:endParaRPr sz="2400" dirty="0">
              <a:solidFill>
                <a:schemeClr val="dk1"/>
              </a:solidFill>
            </a:endParaRPr>
          </a:p>
          <a:p>
            <a:pPr marL="609585"/>
            <a:endParaRPr sz="2400" dirty="0">
              <a:solidFill>
                <a:schemeClr val="dk1"/>
              </a:solidFill>
            </a:endParaRPr>
          </a:p>
          <a:p>
            <a:pPr marL="186262"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dk1"/>
                </a:solidFill>
              </a:rPr>
              <a:t>The largest effect is induced by the nearest </a:t>
            </a:r>
            <a:r>
              <a:rPr lang="en" sz="2400" dirty="0" smtClean="0">
                <a:solidFill>
                  <a:schemeClr val="dk1"/>
                </a:solidFill>
              </a:rPr>
              <a:t>quarry</a:t>
            </a:r>
            <a:endParaRPr sz="2400" dirty="0">
              <a:solidFill>
                <a:schemeClr val="dk1"/>
              </a:solidFill>
            </a:endParaRPr>
          </a:p>
          <a:p>
            <a:pPr marL="609585"/>
            <a:endParaRPr sz="2400" dirty="0"/>
          </a:p>
          <a:p>
            <a:pPr marL="186262">
              <a:buSzPts val="1400"/>
            </a:pPr>
            <a:r>
              <a:rPr lang="en" sz="2400" dirty="0"/>
              <a:t>The effect of the smaller scattered quarries is </a:t>
            </a:r>
            <a:r>
              <a:rPr lang="en" sz="2400" dirty="0" smtClean="0"/>
              <a:t>negligible</a:t>
            </a:r>
            <a:r>
              <a:rPr lang="en" sz="2400" dirty="0"/>
              <a:t>.</a:t>
            </a:r>
            <a:endParaRPr sz="2400" dirty="0"/>
          </a:p>
        </p:txBody>
      </p:sp>
      <p:sp>
        <p:nvSpPr>
          <p:cNvPr id="450" name="Google Shape;450;p67"/>
          <p:cNvSpPr txBox="1"/>
          <p:nvPr/>
        </p:nvSpPr>
        <p:spPr>
          <a:xfrm>
            <a:off x="2013030" y="5527533"/>
            <a:ext cx="8552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/>
              <a:t>Le Teil</a:t>
            </a:r>
            <a:endParaRPr sz="1600"/>
          </a:p>
        </p:txBody>
      </p:sp>
      <p:sp>
        <p:nvSpPr>
          <p:cNvPr id="451" name="Google Shape;451;p67"/>
          <p:cNvSpPr txBox="1"/>
          <p:nvPr/>
        </p:nvSpPr>
        <p:spPr>
          <a:xfrm>
            <a:off x="1890249" y="5793567"/>
            <a:ext cx="11280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/>
              <a:t>139.15 Mt</a:t>
            </a:r>
            <a:endParaRPr sz="1333"/>
          </a:p>
        </p:txBody>
      </p:sp>
      <p:sp>
        <p:nvSpPr>
          <p:cNvPr id="452" name="Google Shape;452;p67"/>
          <p:cNvSpPr txBox="1"/>
          <p:nvPr/>
        </p:nvSpPr>
        <p:spPr>
          <a:xfrm>
            <a:off x="2115797" y="5043633"/>
            <a:ext cx="12580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7">
                <a:solidFill>
                  <a:srgbClr val="FF0000"/>
                </a:solidFill>
              </a:rPr>
              <a:t>2019 rupture</a:t>
            </a:r>
            <a:endParaRPr sz="1067">
              <a:solidFill>
                <a:srgbClr val="FF0000"/>
              </a:solidFill>
            </a:endParaRPr>
          </a:p>
        </p:txBody>
      </p:sp>
      <p:sp>
        <p:nvSpPr>
          <p:cNvPr id="453" name="Google Shape;453;p67"/>
          <p:cNvSpPr txBox="1"/>
          <p:nvPr/>
        </p:nvSpPr>
        <p:spPr>
          <a:xfrm>
            <a:off x="2644364" y="3299600"/>
            <a:ext cx="8552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/>
              <a:t>Cruas</a:t>
            </a:r>
            <a:endParaRPr sz="1600"/>
          </a:p>
        </p:txBody>
      </p:sp>
      <p:sp>
        <p:nvSpPr>
          <p:cNvPr id="454" name="Google Shape;454;p67"/>
          <p:cNvSpPr txBox="1"/>
          <p:nvPr/>
        </p:nvSpPr>
        <p:spPr>
          <a:xfrm>
            <a:off x="998264" y="1182807"/>
            <a:ext cx="2623200" cy="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/>
              <a:t>Surface pressure change (from average map)</a:t>
            </a:r>
            <a:endParaRPr sz="1600"/>
          </a:p>
        </p:txBody>
      </p:sp>
      <p:sp>
        <p:nvSpPr>
          <p:cNvPr id="455" name="Google Shape;455;p67"/>
          <p:cNvSpPr txBox="1"/>
          <p:nvPr/>
        </p:nvSpPr>
        <p:spPr>
          <a:xfrm>
            <a:off x="2953516" y="2988709"/>
            <a:ext cx="10788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14.12 Mt</a:t>
            </a:r>
            <a:endParaRPr sz="2400"/>
          </a:p>
        </p:txBody>
      </p:sp>
      <p:sp>
        <p:nvSpPr>
          <p:cNvPr id="456" name="Google Shape;456;p67"/>
          <p:cNvSpPr txBox="1"/>
          <p:nvPr/>
        </p:nvSpPr>
        <p:spPr>
          <a:xfrm>
            <a:off x="2804016" y="2227409"/>
            <a:ext cx="10788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24.61 Mt</a:t>
            </a:r>
            <a:endParaRPr sz="2400"/>
          </a:p>
        </p:txBody>
      </p:sp>
      <p:sp>
        <p:nvSpPr>
          <p:cNvPr id="457" name="Google Shape;457;p67"/>
          <p:cNvSpPr txBox="1"/>
          <p:nvPr/>
        </p:nvSpPr>
        <p:spPr>
          <a:xfrm>
            <a:off x="1725216" y="1948509"/>
            <a:ext cx="10788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9.51 Mt</a:t>
            </a:r>
            <a:endParaRPr sz="2400"/>
          </a:p>
        </p:txBody>
      </p:sp>
      <p:sp>
        <p:nvSpPr>
          <p:cNvPr id="458" name="Google Shape;458;p67"/>
          <p:cNvSpPr txBox="1"/>
          <p:nvPr/>
        </p:nvSpPr>
        <p:spPr>
          <a:xfrm>
            <a:off x="1596664" y="3891584"/>
            <a:ext cx="1512000" cy="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</a:rPr>
              <a:t>Scatters: 4.14 Mt</a:t>
            </a:r>
            <a:endParaRPr sz="24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8"/>
          <p:cNvSpPr txBox="1">
            <a:spLocks noGrp="1"/>
          </p:cNvSpPr>
          <p:nvPr>
            <p:ph type="title"/>
          </p:nvPr>
        </p:nvSpPr>
        <p:spPr>
          <a:xfrm>
            <a:off x="759607" y="710314"/>
            <a:ext cx="4746709" cy="129330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solidFill>
                  <a:srgbClr val="7030A0"/>
                </a:solidFill>
              </a:rPr>
              <a:t>Stress </a:t>
            </a:r>
            <a:r>
              <a:rPr lang="en" dirty="0" smtClean="0">
                <a:solidFill>
                  <a:srgbClr val="7030A0"/>
                </a:solidFill>
              </a:rPr>
              <a:t>induced by quarries on faults near Cruas</a:t>
            </a:r>
            <a:endParaRPr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4" name="Google Shape;464;p68"/>
              <p:cNvSpPr txBox="1"/>
              <p:nvPr/>
            </p:nvSpPr>
            <p:spPr>
              <a:xfrm>
                <a:off x="759607" y="2330186"/>
                <a:ext cx="4375230" cy="76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" sz="1867" kern="0" dirty="0" smtClean="0">
                    <a:solidFill>
                      <a:schemeClr val="tx2">
                        <a:lumMod val="50000"/>
                      </a:schemeClr>
                    </a:solidFill>
                    <a:latin typeface="Arial"/>
                    <a:cs typeface="Arial"/>
                    <a:sym typeface="Arial"/>
                  </a:rPr>
                  <a:t>Approx: one NS trending fault, </a:t>
                </a:r>
                <a:r>
                  <a:rPr lang="en" sz="1867" kern="0" dirty="0">
                    <a:solidFill>
                      <a:schemeClr val="tx2">
                        <a:lumMod val="50000"/>
                      </a:schemeClr>
                    </a:solidFill>
                    <a:latin typeface="Arial"/>
                    <a:cs typeface="Arial"/>
                    <a:sym typeface="Arial"/>
                  </a:rPr>
                  <a:t>dip </a:t>
                </a:r>
                <a:r>
                  <a:rPr lang="en" sz="1867" kern="0" dirty="0" smtClean="0">
                    <a:solidFill>
                      <a:schemeClr val="tx2">
                        <a:lumMod val="50000"/>
                      </a:schemeClr>
                    </a:solidFill>
                    <a:latin typeface="Arial"/>
                    <a:cs typeface="Arial"/>
                    <a:sym typeface="Arial"/>
                  </a:rPr>
                  <a:t>60</a:t>
                </a: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" sz="1867" kern="0" dirty="0" smtClean="0">
                    <a:solidFill>
                      <a:schemeClr val="tx2">
                        <a:lumMod val="50000"/>
                      </a:schemeClr>
                    </a:solidFill>
                    <a:latin typeface="Arial"/>
                    <a:cs typeface="Arial"/>
                    <a:sym typeface="Arial"/>
                  </a:rPr>
                  <a:t>Assumed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𝜇</m:t>
                    </m:r>
                    <m:r>
                      <a:rPr lang="en-US" sz="2000" i="1" kern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=0.5</m:t>
                    </m:r>
                  </m:oMath>
                </a14:m>
                <a:endParaRPr lang="en-US" sz="2000" kern="0" dirty="0">
                  <a:solidFill>
                    <a:schemeClr val="tx2">
                      <a:lumMod val="50000"/>
                    </a:schemeClr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64" name="Google Shape;464;p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07" y="2330186"/>
                <a:ext cx="4375230" cy="763600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7" name="Google Shape;467;p68"/>
          <p:cNvSpPr txBox="1"/>
          <p:nvPr/>
        </p:nvSpPr>
        <p:spPr>
          <a:xfrm>
            <a:off x="415600" y="3742913"/>
            <a:ext cx="5090716" cy="121105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CFF </a:t>
            </a:r>
            <a:r>
              <a:rPr lang="en" sz="2800" dirty="0"/>
              <a:t>max ~</a:t>
            </a:r>
            <a:r>
              <a:rPr lang="en" sz="2800" dirty="0" smtClean="0"/>
              <a:t>60 </a:t>
            </a:r>
            <a:r>
              <a:rPr lang="en" sz="2800" dirty="0"/>
              <a:t>kPa </a:t>
            </a:r>
            <a:br>
              <a:rPr lang="en" sz="2800" dirty="0"/>
            </a:br>
            <a:r>
              <a:rPr lang="en" sz="2800" dirty="0"/>
              <a:t>at shallow depths 300 - 500 m</a:t>
            </a:r>
            <a:endParaRPr lang="en-US" sz="2800" dirty="0"/>
          </a:p>
        </p:txBody>
      </p:sp>
      <p:pic>
        <p:nvPicPr>
          <p:cNvPr id="470" name="Google Shape;470;p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337" y="385023"/>
            <a:ext cx="6238404" cy="623840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8"/>
          <p:cNvSpPr txBox="1"/>
          <p:nvPr/>
        </p:nvSpPr>
        <p:spPr>
          <a:xfrm>
            <a:off x="8915562" y="4841424"/>
            <a:ext cx="835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Cruas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16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9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>
                <a:solidFill>
                  <a:srgbClr val="7030A0"/>
                </a:solidFill>
              </a:rPr>
              <a:t>Overview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223" name="Google Shape;223;p45"/>
          <p:cNvSpPr txBox="1">
            <a:spLocks noGrp="1"/>
          </p:cNvSpPr>
          <p:nvPr>
            <p:ph type="body" idx="1"/>
          </p:nvPr>
        </p:nvSpPr>
        <p:spPr>
          <a:xfrm>
            <a:off x="866467" y="2219217"/>
            <a:ext cx="10563600" cy="38726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smtClean="0"/>
              <a:t>Le Teil</a:t>
            </a:r>
            <a:r>
              <a:rPr lang="en" dirty="0" smtClean="0"/>
              <a:t>: a quarry triggered earthquake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r>
              <a:rPr lang="en" dirty="0" smtClean="0"/>
              <a:t>Potential for quarry triggering near </a:t>
            </a:r>
            <a:r>
              <a:rPr lang="en" dirty="0"/>
              <a:t>the </a:t>
            </a:r>
            <a:r>
              <a:rPr lang="en" b="1" dirty="0"/>
              <a:t>Cruas</a:t>
            </a:r>
            <a:r>
              <a:rPr lang="en" dirty="0"/>
              <a:t> nuclear power </a:t>
            </a:r>
            <a:r>
              <a:rPr lang="en" dirty="0" smtClean="0"/>
              <a:t>plant</a:t>
            </a:r>
            <a:endParaRPr lang="en" dirty="0"/>
          </a:p>
          <a:p>
            <a:endParaRPr lang="en" dirty="0"/>
          </a:p>
          <a:p>
            <a:r>
              <a:rPr lang="en" dirty="0" smtClean="0"/>
              <a:t>Quarry triggering near </a:t>
            </a:r>
            <a:r>
              <a:rPr lang="en" b="1" dirty="0" smtClean="0"/>
              <a:t>Nice</a:t>
            </a:r>
            <a:r>
              <a:rPr lang="en" dirty="0" smtClean="0"/>
              <a:t>?</a:t>
            </a:r>
          </a:p>
        </p:txBody>
      </p:sp>
      <p:sp>
        <p:nvSpPr>
          <p:cNvPr id="224" name="Google Shape;224;p45"/>
          <p:cNvSpPr/>
          <p:nvPr/>
        </p:nvSpPr>
        <p:spPr>
          <a:xfrm>
            <a:off x="672867" y="3696979"/>
            <a:ext cx="10950800" cy="91708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17" y="2309666"/>
            <a:ext cx="4111329" cy="2775023"/>
          </a:xfrm>
          <a:prstGeom prst="rect">
            <a:avLst/>
          </a:prstGeom>
        </p:spPr>
      </p:pic>
      <p:pic>
        <p:nvPicPr>
          <p:cNvPr id="7" name="Picture 2" descr="https://lh6.googleusercontent.com/HxlArkBomoBadgwr1f8tZSxYlJJlvZh-9vF2v3KDJY-k4cH-H-iM3_fV_KkdqyGM3FJ4shn3zVeo8EuS44g7SEdUhyxMBJAAWdjq_cg46HPrC8Gwv0DoWwcGF8Ty4GeAZGQsqlO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54583"/>
          <a:stretch/>
        </p:blipFill>
        <p:spPr bwMode="auto">
          <a:xfrm>
            <a:off x="6986959" y="475107"/>
            <a:ext cx="4703424" cy="61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448;p67"/>
          <p:cNvSpPr txBox="1">
            <a:spLocks/>
          </p:cNvSpPr>
          <p:nvPr/>
        </p:nvSpPr>
        <p:spPr>
          <a:xfrm>
            <a:off x="1361812" y="796636"/>
            <a:ext cx="4740919" cy="12301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7030A0"/>
                </a:solidFill>
              </a:rPr>
              <a:t>The 2000-2001 swarm near </a:t>
            </a:r>
            <a:r>
              <a:rPr lang="en-US" sz="3600" dirty="0" err="1" smtClean="0">
                <a:solidFill>
                  <a:srgbClr val="7030A0"/>
                </a:solidFill>
              </a:rPr>
              <a:t>Blausasc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460" y="1834464"/>
            <a:ext cx="6141376" cy="40600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34728" y="5147677"/>
            <a:ext cx="3893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Courboulex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et al (2003,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2007)</a:t>
            </a: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150" dirty="0" smtClean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Blausasc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 fault, potential M5.7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01247" y="6267236"/>
            <a:ext cx="37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FF"/>
                </a:solidFill>
              </a:rPr>
              <a:t>Pink contours</a:t>
            </a:r>
            <a:r>
              <a:rPr lang="en-US" dirty="0" smtClean="0"/>
              <a:t>: quarries</a:t>
            </a:r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 smtClean="0">
                <a:solidFill>
                  <a:srgbClr val="7030A0"/>
                </a:solidFill>
              </a:rPr>
              <a:t>Summary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223" name="Google Shape;223;p45"/>
          <p:cNvSpPr txBox="1">
            <a:spLocks noGrp="1"/>
          </p:cNvSpPr>
          <p:nvPr>
            <p:ph type="body" idx="1"/>
          </p:nvPr>
        </p:nvSpPr>
        <p:spPr>
          <a:xfrm>
            <a:off x="897290" y="1715783"/>
            <a:ext cx="10563600" cy="436651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dirty="0" smtClean="0">
                <a:solidFill>
                  <a:schemeClr val="dk1"/>
                </a:solidFill>
              </a:rPr>
              <a:t>The </a:t>
            </a:r>
            <a:r>
              <a:rPr lang="en-US" dirty="0">
                <a:solidFill>
                  <a:schemeClr val="dk1"/>
                </a:solidFill>
              </a:rPr>
              <a:t>2019 </a:t>
            </a:r>
            <a:r>
              <a:rPr lang="en-US" b="1" dirty="0">
                <a:solidFill>
                  <a:schemeClr val="dk1"/>
                </a:solidFill>
              </a:rPr>
              <a:t>Le </a:t>
            </a:r>
            <a:r>
              <a:rPr lang="en-US" b="1" dirty="0" err="1">
                <a:solidFill>
                  <a:schemeClr val="dk1"/>
                </a:solidFill>
              </a:rPr>
              <a:t>Teil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earthquake </a:t>
            </a:r>
            <a:r>
              <a:rPr lang="en-US" dirty="0" smtClean="0">
                <a:solidFill>
                  <a:schemeClr val="dk1"/>
                </a:solidFill>
              </a:rPr>
              <a:t>was possibly </a:t>
            </a:r>
            <a:r>
              <a:rPr lang="en-US" dirty="0">
                <a:solidFill>
                  <a:schemeClr val="dk1"/>
                </a:solidFill>
              </a:rPr>
              <a:t>triggered by </a:t>
            </a:r>
            <a:r>
              <a:rPr lang="en-US" dirty="0" smtClean="0">
                <a:solidFill>
                  <a:schemeClr val="dk1"/>
                </a:solidFill>
              </a:rPr>
              <a:t>quarrying</a:t>
            </a:r>
            <a:endParaRPr lang="en" dirty="0" smtClean="0"/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Avenir"/>
                <a:cs typeface="Avenir"/>
                <a:sym typeface="Avenir"/>
              </a:rPr>
              <a:t>Induced </a:t>
            </a:r>
            <a:r>
              <a:rPr lang="en-US" dirty="0">
                <a:ea typeface="Avenir"/>
                <a:cs typeface="Avenir"/>
                <a:sym typeface="Avenir"/>
              </a:rPr>
              <a:t>stress ~250 </a:t>
            </a:r>
            <a:r>
              <a:rPr lang="en-US" dirty="0" err="1">
                <a:ea typeface="Avenir"/>
                <a:cs typeface="Avenir"/>
                <a:sym typeface="Avenir"/>
              </a:rPr>
              <a:t>kPa</a:t>
            </a:r>
            <a:r>
              <a:rPr lang="en-US" dirty="0">
                <a:ea typeface="Avenir"/>
                <a:cs typeface="Avenir"/>
                <a:sym typeface="Avenir"/>
              </a:rPr>
              <a:t>, similar to stresses reported to trigger earthquakes in California and much larger than a reported triggering threshold of 10 </a:t>
            </a:r>
            <a:r>
              <a:rPr lang="en-US" dirty="0" err="1" smtClean="0">
                <a:ea typeface="Avenir"/>
                <a:cs typeface="Avenir"/>
                <a:sym typeface="Avenir"/>
              </a:rPr>
              <a:t>kPa</a:t>
            </a:r>
            <a:endParaRPr lang="en-US" dirty="0" smtClean="0">
              <a:ea typeface="Avenir"/>
              <a:cs typeface="Avenir"/>
              <a:sym typeface="Avenir"/>
            </a:endParaRPr>
          </a:p>
          <a:p>
            <a:pPr lvl="1">
              <a:lnSpc>
                <a:spcPct val="120000"/>
              </a:lnSpc>
            </a:pPr>
            <a:r>
              <a:rPr lang="en-US" dirty="0" smtClean="0">
                <a:ea typeface="Avenir"/>
                <a:cs typeface="Avenir"/>
                <a:sym typeface="Avenir"/>
              </a:rPr>
              <a:t>Hypocenter within </a:t>
            </a:r>
            <a:r>
              <a:rPr lang="en-US" dirty="0">
                <a:ea typeface="Avenir"/>
                <a:cs typeface="Avenir"/>
                <a:sym typeface="Avenir"/>
              </a:rPr>
              <a:t>the area of influence of </a:t>
            </a:r>
            <a:r>
              <a:rPr lang="en-US" dirty="0" smtClean="0">
                <a:ea typeface="Avenir"/>
                <a:cs typeface="Avenir"/>
                <a:sym typeface="Avenir"/>
              </a:rPr>
              <a:t>quarry-induced stresses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Avenir"/>
              </a:rPr>
              <a:t>~10% of </a:t>
            </a:r>
            <a:r>
              <a:rPr lang="en-US" dirty="0" err="1" smtClean="0">
                <a:sym typeface="Avenir"/>
              </a:rPr>
              <a:t>coseismic</a:t>
            </a:r>
            <a:r>
              <a:rPr lang="en-US" dirty="0" smtClean="0">
                <a:sym typeface="Avenir"/>
              </a:rPr>
              <a:t> stress drop: triggered, not induced</a:t>
            </a:r>
            <a:r>
              <a:rPr lang="en" dirty="0" smtClean="0"/>
              <a:t/>
            </a:r>
            <a:br>
              <a:rPr lang="en" dirty="0" smtClean="0"/>
            </a:br>
            <a:endParaRPr dirty="0" smtClean="0"/>
          </a:p>
          <a:p>
            <a:pPr>
              <a:lnSpc>
                <a:spcPct val="120000"/>
              </a:lnSpc>
            </a:pPr>
            <a:r>
              <a:rPr lang="en" dirty="0" smtClean="0">
                <a:solidFill>
                  <a:schemeClr val="dk1"/>
                </a:solidFill>
              </a:rPr>
              <a:t>Quarrying </a:t>
            </a:r>
            <a:r>
              <a:rPr lang="en" dirty="0">
                <a:solidFill>
                  <a:schemeClr val="dk1"/>
                </a:solidFill>
              </a:rPr>
              <a:t>has induced significant stresses on faults near the Cruas nuclear </a:t>
            </a:r>
            <a:r>
              <a:rPr lang="en" dirty="0" smtClean="0">
                <a:solidFill>
                  <a:schemeClr val="dk1"/>
                </a:solidFill>
              </a:rPr>
              <a:t>plant</a:t>
            </a:r>
            <a:endParaRPr lang="en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I</a:t>
            </a:r>
            <a:r>
              <a:rPr lang="en" dirty="0" smtClean="0"/>
              <a:t>nduced stresses ~60 kPa, at shallow depth</a:t>
            </a:r>
          </a:p>
          <a:p>
            <a:pPr>
              <a:lnSpc>
                <a:spcPct val="120000"/>
              </a:lnSpc>
            </a:pPr>
            <a:endParaRPr lang="en" dirty="0"/>
          </a:p>
          <a:p>
            <a:pPr>
              <a:lnSpc>
                <a:spcPct val="120000"/>
              </a:lnSpc>
            </a:pPr>
            <a:r>
              <a:rPr lang="en" dirty="0" smtClean="0"/>
              <a:t>Quarry triggering near </a:t>
            </a:r>
            <a:r>
              <a:rPr lang="en" b="1" dirty="0" smtClean="0"/>
              <a:t>Nice</a:t>
            </a:r>
            <a:r>
              <a:rPr lang="en" dirty="0" smtClean="0"/>
              <a:t>?</a:t>
            </a:r>
          </a:p>
          <a:p>
            <a:pPr lvl="1">
              <a:lnSpc>
                <a:spcPct val="120000"/>
              </a:lnSpc>
            </a:pPr>
            <a:r>
              <a:rPr lang="en" dirty="0" smtClean="0"/>
              <a:t>Spatial correlation between an earthquake swarm and quarries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5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>
                <a:solidFill>
                  <a:srgbClr val="7030A0"/>
                </a:solidFill>
              </a:rPr>
              <a:t>Overview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223" name="Google Shape;223;p45"/>
          <p:cNvSpPr txBox="1">
            <a:spLocks noGrp="1"/>
          </p:cNvSpPr>
          <p:nvPr>
            <p:ph type="body" idx="1"/>
          </p:nvPr>
        </p:nvSpPr>
        <p:spPr>
          <a:xfrm>
            <a:off x="866467" y="2219217"/>
            <a:ext cx="10563600" cy="38726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b="1" dirty="0" smtClean="0"/>
              <a:t>Le Teil</a:t>
            </a:r>
            <a:r>
              <a:rPr lang="en" dirty="0" smtClean="0"/>
              <a:t>: a quarry triggered earthquake</a:t>
            </a:r>
            <a:r>
              <a:rPr lang="en" dirty="0"/>
              <a:t/>
            </a:r>
            <a:br>
              <a:rPr lang="en" dirty="0"/>
            </a:br>
            <a:endParaRPr dirty="0"/>
          </a:p>
          <a:p>
            <a:r>
              <a:rPr lang="en" dirty="0" smtClean="0"/>
              <a:t>Potential for quarry triggering near </a:t>
            </a:r>
            <a:r>
              <a:rPr lang="en" dirty="0"/>
              <a:t>the </a:t>
            </a:r>
            <a:r>
              <a:rPr lang="en" b="1" dirty="0"/>
              <a:t>Cruas</a:t>
            </a:r>
            <a:r>
              <a:rPr lang="en" dirty="0"/>
              <a:t> nuclear power </a:t>
            </a:r>
            <a:r>
              <a:rPr lang="en" dirty="0" smtClean="0"/>
              <a:t>plant</a:t>
            </a:r>
            <a:endParaRPr lang="en" dirty="0"/>
          </a:p>
          <a:p>
            <a:endParaRPr lang="en" dirty="0"/>
          </a:p>
          <a:p>
            <a:r>
              <a:rPr lang="en" dirty="0" smtClean="0"/>
              <a:t>Quarry triggering near </a:t>
            </a:r>
            <a:r>
              <a:rPr lang="en" b="1" dirty="0" smtClean="0"/>
              <a:t>Nice</a:t>
            </a:r>
            <a:r>
              <a:rPr lang="en" dirty="0" smtClean="0"/>
              <a:t>?</a:t>
            </a:r>
          </a:p>
        </p:txBody>
      </p:sp>
      <p:sp>
        <p:nvSpPr>
          <p:cNvPr id="224" name="Google Shape;224;p45"/>
          <p:cNvSpPr/>
          <p:nvPr/>
        </p:nvSpPr>
        <p:spPr>
          <a:xfrm>
            <a:off x="620600" y="2039111"/>
            <a:ext cx="10950800" cy="91708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2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6830" y="260489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Backup slides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834730" y="2720054"/>
            <a:ext cx="5985179" cy="5140309"/>
            <a:chOff x="1017505" y="3260220"/>
            <a:chExt cx="4365790" cy="4090854"/>
          </a:xfrm>
        </p:grpSpPr>
        <p:pic>
          <p:nvPicPr>
            <p:cNvPr id="6" name="Google Shape;173;p29"/>
            <p:cNvPicPr preferRelativeResize="0"/>
            <p:nvPr/>
          </p:nvPicPr>
          <p:blipFill rotWithShape="1">
            <a:blip r:embed="rId2">
              <a:alphaModFix/>
            </a:blip>
            <a:srcRect l="17511" t="6085" r="19436" b="14465"/>
            <a:stretch/>
          </p:blipFill>
          <p:spPr>
            <a:xfrm rot="2417140">
              <a:off x="1017505" y="3260220"/>
              <a:ext cx="4365790" cy="409085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" name="Connecteur droit avec flèche 2"/>
            <p:cNvCxnSpPr/>
            <p:nvPr/>
          </p:nvCxnSpPr>
          <p:spPr>
            <a:xfrm flipH="1">
              <a:off x="3702865" y="4510355"/>
              <a:ext cx="16380" cy="695865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3194223" y="4358557"/>
              <a:ext cx="1" cy="43813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2836568" y="4358557"/>
              <a:ext cx="188" cy="49973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2164512" y="4423789"/>
              <a:ext cx="188" cy="49973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553669" y="270364"/>
            <a:ext cx="90081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7030A0"/>
                </a:solidFill>
              </a:rPr>
              <a:t>Open </a:t>
            </a:r>
            <a:r>
              <a:rPr lang="fr-FR" sz="3200" b="1" dirty="0" smtClean="0">
                <a:solidFill>
                  <a:srgbClr val="7030A0"/>
                </a:solidFill>
              </a:rPr>
              <a:t>questions </a:t>
            </a:r>
            <a:r>
              <a:rPr lang="fr-FR" sz="3200" b="1" dirty="0" err="1" smtClean="0">
                <a:solidFill>
                  <a:srgbClr val="7030A0"/>
                </a:solidFill>
              </a:rPr>
              <a:t>that</a:t>
            </a:r>
            <a:r>
              <a:rPr lang="fr-FR" sz="3200" b="1" dirty="0" smtClean="0">
                <a:solidFill>
                  <a:srgbClr val="7030A0"/>
                </a:solidFill>
              </a:rPr>
              <a:t> </a:t>
            </a:r>
            <a:r>
              <a:rPr lang="fr-FR" sz="3200" b="1" dirty="0" err="1" smtClean="0">
                <a:solidFill>
                  <a:srgbClr val="7030A0"/>
                </a:solidFill>
              </a:rPr>
              <a:t>fault</a:t>
            </a:r>
            <a:r>
              <a:rPr lang="fr-FR" sz="3200" b="1" dirty="0" smtClean="0">
                <a:solidFill>
                  <a:srgbClr val="7030A0"/>
                </a:solidFill>
              </a:rPr>
              <a:t> </a:t>
            </a:r>
            <a:r>
              <a:rPr lang="fr-FR" sz="3200" b="1" dirty="0" err="1" smtClean="0">
                <a:solidFill>
                  <a:srgbClr val="7030A0"/>
                </a:solidFill>
              </a:rPr>
              <a:t>drilling</a:t>
            </a:r>
            <a:r>
              <a:rPr lang="fr-FR" sz="3200" b="1" dirty="0" smtClean="0">
                <a:solidFill>
                  <a:srgbClr val="7030A0"/>
                </a:solidFill>
              </a:rPr>
              <a:t> </a:t>
            </a:r>
            <a:r>
              <a:rPr lang="fr-FR" sz="3200" b="1" dirty="0" err="1" smtClean="0">
                <a:solidFill>
                  <a:srgbClr val="7030A0"/>
                </a:solidFill>
              </a:rPr>
              <a:t>can</a:t>
            </a:r>
            <a:r>
              <a:rPr lang="fr-FR" sz="3200" b="1" dirty="0" smtClean="0">
                <a:solidFill>
                  <a:srgbClr val="7030A0"/>
                </a:solidFill>
              </a:rPr>
              <a:t> </a:t>
            </a:r>
            <a:r>
              <a:rPr lang="fr-FR" sz="3200" b="1" dirty="0" err="1" smtClean="0">
                <a:solidFill>
                  <a:srgbClr val="7030A0"/>
                </a:solidFill>
              </a:rPr>
              <a:t>address</a:t>
            </a:r>
            <a:endParaRPr lang="fr-FR" sz="3200" b="1" dirty="0">
              <a:solidFill>
                <a:srgbClr val="7030A0"/>
              </a:solidFill>
            </a:endParaRPr>
          </a:p>
          <a:p>
            <a:endParaRPr lang="fr-FR" sz="2400" dirty="0" smtClean="0"/>
          </a:p>
          <a:p>
            <a:pPr marL="285750" indent="-285750">
              <a:buFontTx/>
              <a:buChar char="-"/>
            </a:pPr>
            <a:r>
              <a:rPr lang="fr-FR" sz="2400" dirty="0" err="1" smtClean="0"/>
              <a:t>What</a:t>
            </a:r>
            <a:r>
              <a:rPr lang="fr-FR" sz="2400" dirty="0" smtClean="0"/>
              <a:t> stops </a:t>
            </a:r>
            <a:r>
              <a:rPr lang="fr-FR" sz="2400" dirty="0" err="1" smtClean="0"/>
              <a:t>earthquake</a:t>
            </a:r>
            <a:r>
              <a:rPr lang="fr-FR" sz="2400" dirty="0" smtClean="0"/>
              <a:t> ruptures at </a:t>
            </a:r>
            <a:r>
              <a:rPr lang="fr-FR" sz="2400" dirty="0" err="1" smtClean="0"/>
              <a:t>depth</a:t>
            </a:r>
            <a:r>
              <a:rPr lang="fr-FR" sz="2400" dirty="0" smtClean="0"/>
              <a:t> and </a:t>
            </a:r>
            <a:r>
              <a:rPr lang="fr-FR" sz="2400" dirty="0" err="1" smtClean="0"/>
              <a:t>laterally</a:t>
            </a:r>
            <a:r>
              <a:rPr lang="fr-FR" sz="2400" dirty="0" smtClean="0"/>
              <a:t>? </a:t>
            </a:r>
            <a:br>
              <a:rPr lang="fr-FR" sz="2400" dirty="0" smtClean="0"/>
            </a:br>
            <a:r>
              <a:rPr lang="fr-FR" sz="2400" dirty="0" smtClean="0"/>
              <a:t>			</a:t>
            </a:r>
            <a:r>
              <a:rPr lang="fr-FR" sz="2400" dirty="0"/>
              <a:t>	</a:t>
            </a:r>
            <a:r>
              <a:rPr lang="fr-FR" sz="2400" dirty="0" smtClean="0"/>
              <a:t>(</a:t>
            </a:r>
            <a:r>
              <a:rPr lang="fr-FR" sz="2400" dirty="0" err="1" smtClean="0"/>
              <a:t>role</a:t>
            </a:r>
            <a:r>
              <a:rPr lang="fr-FR" sz="2400" dirty="0" smtClean="0"/>
              <a:t> of </a:t>
            </a:r>
            <a:r>
              <a:rPr lang="fr-FR" sz="2400" dirty="0" err="1" smtClean="0">
                <a:sym typeface="Wingdings" panose="05000000000000000000" pitchFamily="2" charset="2"/>
              </a:rPr>
              <a:t>deep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marl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layers</a:t>
            </a:r>
            <a:r>
              <a:rPr lang="fr-FR" sz="2400" dirty="0" smtClean="0">
                <a:sym typeface="Wingdings" panose="05000000000000000000" pitchFamily="2" charset="2"/>
              </a:rPr>
              <a:t>?)</a:t>
            </a:r>
          </a:p>
          <a:p>
            <a:pPr marL="285750" indent="-285750">
              <a:buFontTx/>
              <a:buChar char="-"/>
            </a:pPr>
            <a:r>
              <a:rPr lang="fr-FR" sz="2400" dirty="0" smtClean="0">
                <a:sym typeface="Wingdings" panose="05000000000000000000" pitchFamily="2" charset="2"/>
              </a:rPr>
              <a:t>How do </a:t>
            </a:r>
            <a:r>
              <a:rPr lang="fr-FR" sz="2400" dirty="0" err="1" smtClean="0">
                <a:sym typeface="Wingdings" panose="05000000000000000000" pitchFamily="2" charset="2"/>
              </a:rPr>
              <a:t>earthquakes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nucleate</a:t>
            </a:r>
            <a:r>
              <a:rPr lang="fr-FR" sz="2400" dirty="0" smtClean="0">
                <a:sym typeface="Wingdings" panose="05000000000000000000" pitchFamily="2" charset="2"/>
              </a:rPr>
              <a:t> at </a:t>
            </a:r>
            <a:r>
              <a:rPr lang="fr-FR" sz="2400" dirty="0" err="1" smtClean="0">
                <a:sym typeface="Wingdings" panose="05000000000000000000" pitchFamily="2" charset="2"/>
              </a:rPr>
              <a:t>such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shallow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ym typeface="Wingdings" panose="05000000000000000000" pitchFamily="2" charset="2"/>
              </a:rPr>
              <a:t>depths</a:t>
            </a:r>
            <a:r>
              <a:rPr lang="fr-FR" sz="2400" dirty="0" smtClean="0">
                <a:sym typeface="Wingdings" panose="05000000000000000000" pitchFamily="2" charset="2"/>
              </a:rPr>
              <a:t>?</a:t>
            </a:r>
            <a:endParaRPr lang="fr-FR" sz="2400" dirty="0" smtClean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How do </a:t>
            </a:r>
            <a:r>
              <a:rPr lang="fr-FR" sz="2400" dirty="0" err="1" smtClean="0"/>
              <a:t>fault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properties</a:t>
            </a:r>
            <a:r>
              <a:rPr lang="fr-FR" sz="2400" dirty="0" smtClean="0"/>
              <a:t> control rupture </a:t>
            </a:r>
            <a:r>
              <a:rPr lang="fr-FR" sz="2400" dirty="0" err="1" smtClean="0"/>
              <a:t>features</a:t>
            </a:r>
            <a:r>
              <a:rPr lang="fr-FR" sz="2400" dirty="0" smtClean="0"/>
              <a:t> at the </a:t>
            </a:r>
            <a:r>
              <a:rPr lang="fr-FR" sz="2400" dirty="0" err="1" smtClean="0"/>
              <a:t>hypocenter</a:t>
            </a:r>
            <a:r>
              <a:rPr lang="fr-FR" sz="2400" dirty="0" smtClean="0"/>
              <a:t>, in high slip areas, at the rupture ends, in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slip </a:t>
            </a:r>
            <a:r>
              <a:rPr lang="fr-FR" sz="2400" dirty="0" err="1" smtClean="0"/>
              <a:t>asperities</a:t>
            </a:r>
            <a:r>
              <a:rPr lang="fr-FR" sz="24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FR" sz="2400" dirty="0" err="1" smtClean="0"/>
              <a:t>What</a:t>
            </a:r>
            <a:r>
              <a:rPr lang="fr-FR" sz="2400" dirty="0" smtClean="0"/>
              <a:t> </a:t>
            </a:r>
            <a:r>
              <a:rPr lang="fr-FR" sz="2400" dirty="0" err="1"/>
              <a:t>controls</a:t>
            </a:r>
            <a:r>
              <a:rPr lang="fr-FR" sz="2400" dirty="0"/>
              <a:t> the </a:t>
            </a:r>
            <a:r>
              <a:rPr lang="fr-FR" sz="2400" dirty="0" err="1"/>
              <a:t>scarcity</a:t>
            </a:r>
            <a:r>
              <a:rPr lang="fr-FR" sz="2400" dirty="0"/>
              <a:t> of </a:t>
            </a:r>
            <a:r>
              <a:rPr lang="fr-FR" sz="2400" dirty="0" err="1"/>
              <a:t>aftershocks</a:t>
            </a:r>
            <a:r>
              <a:rPr lang="fr-FR" sz="24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Can rupture </a:t>
            </a:r>
            <a:r>
              <a:rPr lang="fr-FR" sz="2400" dirty="0" err="1" smtClean="0"/>
              <a:t>behavior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well</a:t>
            </a:r>
            <a:r>
              <a:rPr lang="fr-FR" sz="2400" dirty="0" smtClean="0"/>
              <a:t> </a:t>
            </a:r>
            <a:r>
              <a:rPr lang="fr-FR" sz="2400" dirty="0" err="1" smtClean="0"/>
              <a:t>predicted</a:t>
            </a:r>
            <a:r>
              <a:rPr lang="fr-FR" sz="2400" dirty="0" smtClean="0"/>
              <a:t> by surface </a:t>
            </a:r>
            <a:r>
              <a:rPr lang="fr-FR" sz="2400" dirty="0" err="1" smtClean="0"/>
              <a:t>studies</a:t>
            </a:r>
            <a:r>
              <a:rPr lang="fr-FR" sz="2400" dirty="0" smtClean="0"/>
              <a:t> </a:t>
            </a:r>
            <a:r>
              <a:rPr lang="fr-FR" sz="2400" dirty="0" err="1" smtClean="0"/>
              <a:t>only</a:t>
            </a:r>
            <a:r>
              <a:rPr lang="fr-FR" sz="2400" dirty="0" smtClean="0"/>
              <a:t>?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2987826" y="6340430"/>
            <a:ext cx="563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Coseismic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slip + quarry. From Le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Teil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report INSU/CNRS)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1"/>
            <a:ext cx="11785600" cy="212209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8"/>
          <p:cNvSpPr txBox="1"/>
          <p:nvPr/>
        </p:nvSpPr>
        <p:spPr>
          <a:xfrm>
            <a:off x="370600" y="190500"/>
            <a:ext cx="3654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Terra Nova, 2009</a:t>
            </a:r>
            <a:endParaRPr sz="2400"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934" y="2508892"/>
            <a:ext cx="4056892" cy="412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1867" y="2972385"/>
            <a:ext cx="42418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1026" y="2528493"/>
            <a:ext cx="6817775" cy="38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8125" y="273052"/>
            <a:ext cx="900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The November 11 2019 M5 earthquake in Le </a:t>
            </a:r>
            <a:r>
              <a:rPr lang="en-US" sz="2000" b="1" dirty="0" err="1">
                <a:solidFill>
                  <a:srgbClr val="7030A0"/>
                </a:solidFill>
                <a:latin typeface="Rockwell Extra Bold" panose="02060903040505020403" pitchFamily="18" charset="0"/>
              </a:rPr>
              <a:t>Teil</a:t>
            </a:r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, France</a:t>
            </a:r>
          </a:p>
          <a:p>
            <a:pPr defTabSz="914377"/>
            <a:endParaRPr lang="en-US" b="1" dirty="0">
              <a:solidFill>
                <a:srgbClr val="7030A0"/>
              </a:solidFill>
              <a:latin typeface="Rockwell Extra Bold" panose="02060903040505020403" pitchFamily="18" charset="0"/>
            </a:endParaRPr>
          </a:p>
          <a:p>
            <a:pPr algn="ctr" defTabSz="914377"/>
            <a:r>
              <a:rPr lang="en-US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Rupture controlled by material properties?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 descr="Fig.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9" y="2656084"/>
            <a:ext cx="4993007" cy="300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388126" y="2062533"/>
            <a:ext cx="494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Limestones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on top, marls at bottom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1153" y="5824579"/>
            <a:ext cx="22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Ritz et al. (2020)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499" y="2467778"/>
            <a:ext cx="3945620" cy="782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649" y="3810983"/>
            <a:ext cx="4181988" cy="2838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662" y="1501181"/>
            <a:ext cx="2963705" cy="230980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80406" y="2049649"/>
            <a:ext cx="179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Soft layer beneath rupture in ambient-noise velocity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19442" y="4450814"/>
            <a:ext cx="4343925" cy="473727"/>
          </a:xfrm>
          <a:prstGeom prst="rect">
            <a:avLst/>
          </a:prstGeom>
          <a:solidFill>
            <a:schemeClr val="accent5">
              <a:lumMod val="60000"/>
              <a:lumOff val="40000"/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85349" y="6151833"/>
            <a:ext cx="22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Cornou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et al. (2021)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59" y="2455411"/>
            <a:ext cx="4407235" cy="31229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742" y="4064135"/>
            <a:ext cx="6790276" cy="2563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265" y="2023853"/>
            <a:ext cx="6651227" cy="1444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044" y="246293"/>
            <a:ext cx="7137901" cy="127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629879" y="1177941"/>
            <a:ext cx="244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(Tectonophysics, 2013)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9"/>
          <p:cNvSpPr txBox="1"/>
          <p:nvPr/>
        </p:nvSpPr>
        <p:spPr>
          <a:xfrm>
            <a:off x="442833" y="1494100"/>
            <a:ext cx="4738000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 multi-scale fault modeling approach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sampling fault materials, laboratory testing, micro-mechanical modeling and large-scale earthquake modeling.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approach is currently based on rock sampling at shallow depth and lab-and-physics-based extrapolation to seismogenic depth.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Owing to its exceptionally shallow rupture, </a:t>
            </a: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fault observatory at seismogenic depth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viable in Le Teil to validate this approach via direct observations. </a:t>
            </a:r>
            <a:endParaRPr sz="2533"/>
          </a:p>
        </p:txBody>
      </p:sp>
      <p:sp>
        <p:nvSpPr>
          <p:cNvPr id="566" name="Google Shape;566;p79"/>
          <p:cNvSpPr txBox="1"/>
          <p:nvPr/>
        </p:nvSpPr>
        <p:spPr>
          <a:xfrm>
            <a:off x="1137233" y="126101"/>
            <a:ext cx="9334400" cy="97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" sz="2267" b="1">
                <a:solidFill>
                  <a:schemeClr val="dk1"/>
                </a:solidFill>
              </a:rPr>
              <a:t>Exceptional opportunity in Le Teil to probe fault mechanics through drilling at hypocentral depth (ANR HYPERTEIL)</a:t>
            </a:r>
            <a:endParaRPr sz="2267" b="1">
              <a:solidFill>
                <a:schemeClr val="dk2"/>
              </a:solidFill>
            </a:endParaRPr>
          </a:p>
        </p:txBody>
      </p:sp>
      <p:pic>
        <p:nvPicPr>
          <p:cNvPr id="5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957141" y="1609893"/>
            <a:ext cx="5684601" cy="4661892"/>
          </a:xfrm>
          <a:prstGeom prst="rect">
            <a:avLst/>
          </a:prstGeom>
          <a:ln/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55" y="1873972"/>
            <a:ext cx="6603207" cy="46924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16200000">
            <a:off x="978734" y="3870426"/>
            <a:ext cx="12008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Slip (cm)</a:t>
            </a:r>
          </a:p>
        </p:txBody>
      </p:sp>
      <p:sp>
        <p:nvSpPr>
          <p:cNvPr id="4" name="ZoneTexte 3"/>
          <p:cNvSpPr txBox="1"/>
          <p:nvPr/>
        </p:nvSpPr>
        <p:spPr>
          <a:xfrm rot="19040664">
            <a:off x="4265958" y="4580670"/>
            <a:ext cx="2857399" cy="83099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Slip confined at shallow depth &lt;2 km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032270" y="4929897"/>
            <a:ext cx="229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Ritz et al. (2020)</a:t>
            </a:r>
          </a:p>
        </p:txBody>
      </p:sp>
      <p:pic>
        <p:nvPicPr>
          <p:cNvPr id="11" name="Picture 2" descr="Fig.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87" y="2120083"/>
            <a:ext cx="4667812" cy="28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0277" y="1966194"/>
            <a:ext cx="458973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Slip model inferred from </a:t>
            </a:r>
            <a:r>
              <a:rPr lang="en-US" sz="1400" dirty="0" err="1"/>
              <a:t>InSAR</a:t>
            </a:r>
            <a:r>
              <a:rPr lang="en-US" sz="1400" dirty="0"/>
              <a:t> (</a:t>
            </a:r>
            <a:r>
              <a:rPr lang="en-US" sz="1400" dirty="0">
                <a:highlight>
                  <a:srgbClr val="FFFFFF"/>
                </a:highlight>
              </a:rPr>
              <a:t>Grandin, </a:t>
            </a:r>
            <a:r>
              <a:rPr lang="en-US" sz="1400" dirty="0" err="1">
                <a:highlight>
                  <a:srgbClr val="FFFFFF"/>
                </a:highlight>
              </a:rPr>
              <a:t>Jolivet</a:t>
            </a:r>
            <a:r>
              <a:rPr lang="en-US" sz="1400" dirty="0">
                <a:highlight>
                  <a:srgbClr val="FFFFFF"/>
                </a:highlight>
              </a:rPr>
              <a:t> and </a:t>
            </a:r>
            <a:r>
              <a:rPr lang="en-US" sz="1400" dirty="0" err="1">
                <a:highlight>
                  <a:srgbClr val="FFFFFF"/>
                </a:highlight>
              </a:rPr>
              <a:t>Cavalié</a:t>
            </a:r>
            <a:r>
              <a:rPr lang="en-US" sz="1400" dirty="0"/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40965" y="3707827"/>
            <a:ext cx="9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Quarry</a:t>
            </a:r>
          </a:p>
        </p:txBody>
      </p:sp>
      <p:sp>
        <p:nvSpPr>
          <p:cNvPr id="16" name="Ellipse 15"/>
          <p:cNvSpPr/>
          <p:nvPr/>
        </p:nvSpPr>
        <p:spPr>
          <a:xfrm>
            <a:off x="4770615" y="3424275"/>
            <a:ext cx="1138799" cy="914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Étoile à 5 branches 12"/>
          <p:cNvSpPr/>
          <p:nvPr/>
        </p:nvSpPr>
        <p:spPr>
          <a:xfrm>
            <a:off x="4543631" y="3658319"/>
            <a:ext cx="299731" cy="27278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1704722" y="262507"/>
            <a:ext cx="9017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The November 11 2019 M5 earthquake in Le </a:t>
            </a:r>
            <a:r>
              <a:rPr lang="en-US" sz="2000" b="1" dirty="0" err="1">
                <a:solidFill>
                  <a:srgbClr val="7030A0"/>
                </a:solidFill>
                <a:latin typeface="Rockwell Extra Bold" panose="02060903040505020403" pitchFamily="18" charset="0"/>
              </a:rPr>
              <a:t>Teil</a:t>
            </a:r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, </a:t>
            </a:r>
            <a:r>
              <a:rPr lang="en-US" sz="2000" b="1" dirty="0" smtClean="0">
                <a:solidFill>
                  <a:srgbClr val="7030A0"/>
                </a:solidFill>
                <a:latin typeface="Rockwell Extra Bold" panose="02060903040505020403" pitchFamily="18" charset="0"/>
              </a:rPr>
              <a:t>France</a:t>
            </a:r>
            <a:r>
              <a:rPr lang="en-US" sz="2800" b="1" dirty="0">
                <a:solidFill>
                  <a:srgbClr val="7030A0"/>
                </a:solidFill>
              </a:rPr>
              <a:t/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800" b="1" dirty="0">
                <a:solidFill>
                  <a:srgbClr val="7030A0"/>
                </a:solidFill>
              </a:rPr>
              <a:t>A </a:t>
            </a:r>
            <a:r>
              <a:rPr lang="en-US" sz="2800" b="1" dirty="0" smtClean="0">
                <a:solidFill>
                  <a:srgbClr val="7030A0"/>
                </a:solidFill>
              </a:rPr>
              <a:t>surprisingly </a:t>
            </a:r>
            <a:r>
              <a:rPr lang="en-US" sz="2800" b="1" dirty="0">
                <a:solidFill>
                  <a:srgbClr val="7030A0"/>
                </a:solidFill>
              </a:rPr>
              <a:t>shallow event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0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AOsRhAP-VfAN-LbEpRLE_jhneSX0Zat5Fe6lJir540AHulvj860fUv82QtwrjyKN_lU55DDfLX5Bucw-cvoiFVJ0SHGZVto3Zo3zOB4ntJmhzpCY5YQbGMULzQX-iy67GHc6iIw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b="14994"/>
          <a:stretch/>
        </p:blipFill>
        <p:spPr bwMode="auto">
          <a:xfrm>
            <a:off x="1756113" y="2423913"/>
            <a:ext cx="8109936" cy="42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583787" y="5399347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Klose and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Sieber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(2007)</a:t>
            </a: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4378719" y="2493366"/>
            <a:ext cx="0" cy="23747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058993" y="2638241"/>
            <a:ext cx="2165131" cy="8198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53886" y="3257999"/>
            <a:ext cx="148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sz="2400" b="1" dirty="0">
                <a:solidFill>
                  <a:srgbClr val="00B050"/>
                </a:solidFill>
                <a:latin typeface="Calibri" panose="020F0502020204030204"/>
              </a:rPr>
              <a:t>Le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/>
              </a:rPr>
              <a:t>Teil</a:t>
            </a:r>
            <a:endParaRPr lang="en-US" sz="2400" b="1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948058" y="1677233"/>
            <a:ext cx="6217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Rupture depth of earthquakes </a:t>
            </a:r>
            <a:br>
              <a:rPr lang="en-US" sz="2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 stable continental regions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22790" y="3303046"/>
            <a:ext cx="1572141" cy="689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8879" y="4284876"/>
            <a:ext cx="1290575" cy="641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4722" y="262507"/>
            <a:ext cx="9017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The November 11 2019 M5 earthquake in Le </a:t>
            </a:r>
            <a:r>
              <a:rPr lang="en-US" sz="2000" b="1" dirty="0" err="1">
                <a:solidFill>
                  <a:srgbClr val="7030A0"/>
                </a:solidFill>
                <a:latin typeface="Rockwell Extra Bold" panose="02060903040505020403" pitchFamily="18" charset="0"/>
              </a:rPr>
              <a:t>Teil</a:t>
            </a:r>
            <a:r>
              <a:rPr lang="en-US" sz="2000" b="1" dirty="0">
                <a:solidFill>
                  <a:srgbClr val="7030A0"/>
                </a:solidFill>
                <a:latin typeface="Rockwell Extra Bold" panose="02060903040505020403" pitchFamily="18" charset="0"/>
              </a:rPr>
              <a:t>, </a:t>
            </a:r>
            <a:r>
              <a:rPr lang="en-US" sz="2000" b="1" dirty="0" smtClean="0">
                <a:solidFill>
                  <a:srgbClr val="7030A0"/>
                </a:solidFill>
                <a:latin typeface="Rockwell Extra Bold" panose="02060903040505020403" pitchFamily="18" charset="0"/>
              </a:rPr>
              <a:t>France</a:t>
            </a:r>
            <a:r>
              <a:rPr lang="en-US" sz="2800" b="1" dirty="0">
                <a:solidFill>
                  <a:srgbClr val="7030A0"/>
                </a:solidFill>
              </a:rPr>
              <a:t/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2800" b="1" dirty="0">
                <a:solidFill>
                  <a:srgbClr val="7030A0"/>
                </a:solidFill>
              </a:rPr>
              <a:t>A surprisingly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shallow event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940965" y="3707827"/>
            <a:ext cx="90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Quarry</a:t>
            </a:r>
          </a:p>
        </p:txBody>
      </p:sp>
      <p:sp>
        <p:nvSpPr>
          <p:cNvPr id="16" name="Ellipse 15"/>
          <p:cNvSpPr/>
          <p:nvPr/>
        </p:nvSpPr>
        <p:spPr>
          <a:xfrm>
            <a:off x="4770615" y="3424275"/>
            <a:ext cx="1138799" cy="9144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1104582" y="506400"/>
            <a:ext cx="9868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200" b="1" dirty="0" smtClean="0">
                <a:solidFill>
                  <a:srgbClr val="7030A0"/>
                </a:solidFill>
              </a:rPr>
              <a:t>Surface mass removal promotes shallow reverse faulting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7" name="Google Shape;2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737" y="2147298"/>
            <a:ext cx="4385713" cy="3679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04;p42"/>
          <p:cNvSpPr/>
          <p:nvPr/>
        </p:nvSpPr>
        <p:spPr>
          <a:xfrm>
            <a:off x="8937412" y="2326109"/>
            <a:ext cx="1108400" cy="27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205;p42"/>
          <p:cNvSpPr txBox="1"/>
          <p:nvPr/>
        </p:nvSpPr>
        <p:spPr>
          <a:xfrm>
            <a:off x="1449435" y="5303205"/>
            <a:ext cx="19821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Steer et </a:t>
            </a:r>
            <a:r>
              <a:rPr lang="en" dirty="0" smtClean="0">
                <a:solidFill>
                  <a:schemeClr val="bg2">
                    <a:lumMod val="50000"/>
                  </a:schemeClr>
                </a:solidFill>
              </a:rPr>
              <a:t>al. (2014)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913165" y="2240226"/>
            <a:ext cx="4395937" cy="3510102"/>
            <a:chOff x="7049474" y="2544354"/>
            <a:chExt cx="3923326" cy="2942499"/>
          </a:xfrm>
        </p:grpSpPr>
        <p:pic>
          <p:nvPicPr>
            <p:cNvPr id="48" name="Google Shape;291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49474" y="2544354"/>
              <a:ext cx="3923326" cy="2942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292;p54"/>
            <p:cNvSpPr/>
            <p:nvPr/>
          </p:nvSpPr>
          <p:spPr>
            <a:xfrm>
              <a:off x="8718831" y="2805504"/>
              <a:ext cx="1839300" cy="89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93;p54"/>
            <p:cNvSpPr/>
            <p:nvPr/>
          </p:nvSpPr>
          <p:spPr>
            <a:xfrm>
              <a:off x="8274449" y="3066201"/>
              <a:ext cx="2207100" cy="5871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1" name="Google Shape;294;p54"/>
            <p:cNvCxnSpPr/>
            <p:nvPr/>
          </p:nvCxnSpPr>
          <p:spPr>
            <a:xfrm>
              <a:off x="9418502" y="3337921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" name="Google Shape;295;p54"/>
            <p:cNvCxnSpPr/>
            <p:nvPr/>
          </p:nvCxnSpPr>
          <p:spPr>
            <a:xfrm>
              <a:off x="10030926" y="3268476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" name="Google Shape;296;p54"/>
            <p:cNvCxnSpPr/>
            <p:nvPr/>
          </p:nvCxnSpPr>
          <p:spPr>
            <a:xfrm>
              <a:off x="8538132" y="3201825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4" name="Google Shape;297;p54"/>
            <p:cNvCxnSpPr/>
            <p:nvPr/>
          </p:nvCxnSpPr>
          <p:spPr>
            <a:xfrm>
              <a:off x="9690691" y="3129983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" name="Google Shape;298;p54"/>
            <p:cNvCxnSpPr/>
            <p:nvPr/>
          </p:nvCxnSpPr>
          <p:spPr>
            <a:xfrm>
              <a:off x="10145767" y="2881638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" name="Google Shape;299;p54"/>
            <p:cNvCxnSpPr/>
            <p:nvPr/>
          </p:nvCxnSpPr>
          <p:spPr>
            <a:xfrm>
              <a:off x="10413647" y="3106140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" name="Google Shape;300;p54"/>
            <p:cNvCxnSpPr/>
            <p:nvPr/>
          </p:nvCxnSpPr>
          <p:spPr>
            <a:xfrm>
              <a:off x="9046364" y="3038092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" name="Google Shape;301;p54"/>
            <p:cNvCxnSpPr/>
            <p:nvPr/>
          </p:nvCxnSpPr>
          <p:spPr>
            <a:xfrm>
              <a:off x="9380237" y="3038092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" name="Google Shape;302;p54"/>
            <p:cNvCxnSpPr/>
            <p:nvPr/>
          </p:nvCxnSpPr>
          <p:spPr>
            <a:xfrm>
              <a:off x="8321265" y="3066200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0" name="Google Shape;303;p54"/>
            <p:cNvCxnSpPr/>
            <p:nvPr/>
          </p:nvCxnSpPr>
          <p:spPr>
            <a:xfrm>
              <a:off x="8742273" y="2857794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1" name="Google Shape;304;p54"/>
            <p:cNvCxnSpPr/>
            <p:nvPr/>
          </p:nvCxnSpPr>
          <p:spPr>
            <a:xfrm>
              <a:off x="8946414" y="3337919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2" name="Google Shape;305;p54"/>
            <p:cNvCxnSpPr/>
            <p:nvPr/>
          </p:nvCxnSpPr>
          <p:spPr>
            <a:xfrm>
              <a:off x="9218603" y="2789747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3" name="Google Shape;306;p54"/>
            <p:cNvCxnSpPr/>
            <p:nvPr/>
          </p:nvCxnSpPr>
          <p:spPr>
            <a:xfrm>
              <a:off x="9656667" y="2813591"/>
              <a:ext cx="0" cy="3165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4" name="Google Shape;307;p54"/>
            <p:cNvCxnSpPr/>
            <p:nvPr/>
          </p:nvCxnSpPr>
          <p:spPr>
            <a:xfrm flipH="1">
              <a:off x="9349961" y="3334126"/>
              <a:ext cx="9000" cy="14247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5" name="Google Shape;308;p54"/>
            <p:cNvCxnSpPr/>
            <p:nvPr/>
          </p:nvCxnSpPr>
          <p:spPr>
            <a:xfrm rot="10800000" flipH="1">
              <a:off x="9358961" y="3152343"/>
              <a:ext cx="799200" cy="2073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6" name="Google Shape;309;p54"/>
            <p:cNvSpPr txBox="1"/>
            <p:nvPr/>
          </p:nvSpPr>
          <p:spPr>
            <a:xfrm>
              <a:off x="9858308" y="2789749"/>
              <a:ext cx="2874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12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</a:t>
              </a:r>
              <a:endParaRPr sz="1200" i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0;p54"/>
            <p:cNvSpPr txBox="1"/>
            <p:nvPr/>
          </p:nvSpPr>
          <p:spPr>
            <a:xfrm>
              <a:off x="9512938" y="4475968"/>
              <a:ext cx="2874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12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z</a:t>
              </a:r>
              <a:endParaRPr sz="1200" i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1;p54"/>
            <p:cNvSpPr txBox="1"/>
            <p:nvPr/>
          </p:nvSpPr>
          <p:spPr>
            <a:xfrm>
              <a:off x="8250673" y="2789749"/>
              <a:ext cx="287400" cy="31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1200" i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</a:t>
              </a:r>
              <a:endParaRPr sz="1200" i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312;p54"/>
          <p:cNvSpPr txBox="1"/>
          <p:nvPr/>
        </p:nvSpPr>
        <p:spPr>
          <a:xfrm>
            <a:off x="6947074" y="1549433"/>
            <a:ext cx="432811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Induced stress </a:t>
            </a:r>
            <a:r>
              <a:rPr lang="en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decays </a:t>
            </a:r>
            <a:r>
              <a:rPr lang="en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quickly at depth</a:t>
            </a:r>
            <a:br>
              <a:rPr lang="en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(analytical solution for a disk load)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1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26" y="593619"/>
            <a:ext cx="10642885" cy="382426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4"/>
          <p:cNvSpPr/>
          <p:nvPr/>
        </p:nvSpPr>
        <p:spPr>
          <a:xfrm>
            <a:off x="3342400" y="3203867"/>
            <a:ext cx="8797600" cy="1974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17" name="Google Shape;2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700" y="3508334"/>
            <a:ext cx="6273800" cy="31545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358615" y="729465"/>
            <a:ext cx="186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2019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9"/>
          <p:cNvSpPr txBox="1">
            <a:spLocks noGrp="1"/>
          </p:cNvSpPr>
          <p:nvPr>
            <p:ph type="title"/>
          </p:nvPr>
        </p:nvSpPr>
        <p:spPr>
          <a:xfrm>
            <a:off x="429603" y="632253"/>
            <a:ext cx="3075069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800" dirty="0" smtClean="0">
                <a:solidFill>
                  <a:srgbClr val="7030A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Estimate of volume extracted by Lafarge quarry</a:t>
            </a:r>
            <a:endParaRPr sz="2400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672" y="365133"/>
            <a:ext cx="85821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/>
          <p:nvPr/>
        </p:nvSpPr>
        <p:spPr>
          <a:xfrm>
            <a:off x="5823533" y="5037767"/>
            <a:ext cx="3944400" cy="228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230;p46"/>
          <p:cNvSpPr txBox="1">
            <a:spLocks/>
          </p:cNvSpPr>
          <p:nvPr/>
        </p:nvSpPr>
        <p:spPr>
          <a:xfrm>
            <a:off x="282462" y="2568521"/>
            <a:ext cx="3108010" cy="324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 smtClean="0">
                <a:latin typeface="Avenir"/>
                <a:ea typeface="Avenir"/>
                <a:cs typeface="Avenir"/>
                <a:sym typeface="Avenir"/>
              </a:rPr>
              <a:t>Data:</a:t>
            </a:r>
          </a:p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Avenir"/>
              <a:buChar char="•"/>
            </a:pPr>
            <a:r>
              <a:rPr lang="en-US" sz="1600" dirty="0" smtClean="0">
                <a:latin typeface="Avenir"/>
                <a:ea typeface="Avenir"/>
                <a:cs typeface="Avenir"/>
                <a:sym typeface="Avenir"/>
              </a:rPr>
              <a:t>Aerial photographs and their parameters from 2017 campaign (IGN)</a:t>
            </a:r>
          </a:p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Avenir"/>
              <a:buChar char="•"/>
            </a:pPr>
            <a:r>
              <a:rPr lang="en-US" sz="1600" dirty="0" smtClean="0">
                <a:latin typeface="Avenir"/>
                <a:ea typeface="Avenir"/>
                <a:cs typeface="Avenir"/>
                <a:sym typeface="Avenir"/>
              </a:rPr>
              <a:t>DEM derived from 2008 LiDAR campaign</a:t>
            </a:r>
          </a:p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Avenir"/>
              <a:buChar char="•"/>
            </a:pPr>
            <a:r>
              <a:rPr lang="en-US" sz="1600" dirty="0" smtClean="0">
                <a:latin typeface="Avenir"/>
                <a:ea typeface="Avenir"/>
                <a:cs typeface="Avenir"/>
                <a:sym typeface="Avenir"/>
              </a:rPr>
              <a:t>Historical aerial photographs from 1932, 1948, 1969 and 1979 were downloaded from</a:t>
            </a:r>
            <a:r>
              <a:rPr lang="en-US" sz="1600" dirty="0" smtClean="0">
                <a:uFill>
                  <a:noFill/>
                </a:uFill>
                <a:latin typeface="Avenir"/>
                <a:ea typeface="Avenir"/>
                <a:cs typeface="Avenir"/>
                <a:sym typeface="Avenir"/>
                <a:hlinkClick r:id="rId4"/>
              </a:rPr>
              <a:t> </a:t>
            </a:r>
            <a:r>
              <a:rPr lang="en-US" sz="1600" u="sng" dirty="0" smtClean="0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remonterletemps.ign.fr</a:t>
            </a:r>
            <a:endParaRPr lang="en-US" sz="1600" u="sng" dirty="0" smtClean="0">
              <a:solidFill>
                <a:schemeClr val="hlink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indent="-323850">
              <a:lnSpc>
                <a:spcPct val="100000"/>
              </a:lnSpc>
              <a:spcBef>
                <a:spcPts val="0"/>
              </a:spcBef>
              <a:buSzPts val="1500"/>
              <a:buFont typeface="Avenir"/>
              <a:buChar char="•"/>
            </a:pPr>
            <a:r>
              <a:rPr lang="en-US" sz="1600" dirty="0" smtClean="0">
                <a:latin typeface="Avenir"/>
                <a:ea typeface="Avenir"/>
                <a:cs typeface="Avenir"/>
                <a:sym typeface="Avenir"/>
              </a:rPr>
              <a:t>1857 military map “Carte d’état major”</a:t>
            </a:r>
          </a:p>
          <a:p>
            <a:pPr marL="0" indent="0">
              <a:lnSpc>
                <a:spcPct val="80000"/>
              </a:lnSpc>
              <a:spcBef>
                <a:spcPts val="800"/>
              </a:spcBef>
              <a:buClr>
                <a:schemeClr val="dk1"/>
              </a:buClr>
              <a:buSzPts val="1900"/>
              <a:buFont typeface="Arial" panose="020B0604020202020204" pitchFamily="34" charset="0"/>
              <a:buNone/>
            </a:pPr>
            <a:endParaRPr lang="en-US" sz="15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49"/>
          <p:cNvSpPr txBox="1">
            <a:spLocks noGrp="1"/>
          </p:cNvSpPr>
          <p:nvPr>
            <p:ph type="body" idx="1"/>
          </p:nvPr>
        </p:nvSpPr>
        <p:spPr>
          <a:xfrm>
            <a:off x="4305391" y="5243406"/>
            <a:ext cx="3387600" cy="11404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177796" indent="0">
              <a:spcBef>
                <a:spcPts val="1333"/>
              </a:spcBef>
              <a:buSzPts val="1500"/>
              <a:buNone/>
            </a:pPr>
            <a:r>
              <a:rPr lang="en" sz="2000" dirty="0" smtClean="0">
                <a:latin typeface="Avenir"/>
                <a:ea typeface="Avenir"/>
                <a:cs typeface="Avenir"/>
                <a:sym typeface="Avenir"/>
              </a:rPr>
              <a:t>Inferred altitude </a:t>
            </a:r>
            <a:r>
              <a:rPr lang="en" sz="2000" dirty="0">
                <a:latin typeface="Avenir"/>
                <a:ea typeface="Avenir"/>
                <a:cs typeface="Avenir"/>
                <a:sym typeface="Avenir"/>
              </a:rPr>
              <a:t>change between each </a:t>
            </a:r>
            <a:r>
              <a:rPr lang="en" sz="2000" dirty="0" smtClean="0">
                <a:latin typeface="Avenir"/>
                <a:ea typeface="Avenir"/>
                <a:cs typeface="Avenir"/>
                <a:sym typeface="Avenir"/>
              </a:rPr>
              <a:t>image pair</a:t>
            </a: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spcBef>
                <a:spcPts val="1333"/>
              </a:spcBef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  <a:p>
            <a:pPr marL="0" indent="609585">
              <a:lnSpc>
                <a:spcPct val="80000"/>
              </a:lnSpc>
              <a:spcBef>
                <a:spcPts val="1067"/>
              </a:spcBef>
              <a:buNone/>
            </a:pPr>
            <a:endParaRPr sz="2000" b="1" dirty="0"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900"/>
              <a:buNone/>
            </a:pPr>
            <a:endParaRPr sz="2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1"/>
          <p:cNvPicPr preferRelativeResize="0"/>
          <p:nvPr/>
        </p:nvPicPr>
        <p:blipFill rotWithShape="1">
          <a:blip r:embed="rId3">
            <a:alphaModFix/>
          </a:blip>
          <a:srcRect l="26269" t="67151"/>
          <a:stretch/>
        </p:blipFill>
        <p:spPr>
          <a:xfrm>
            <a:off x="1257133" y="1638504"/>
            <a:ext cx="10096667" cy="359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1"/>
          <p:cNvSpPr/>
          <p:nvPr/>
        </p:nvSpPr>
        <p:spPr>
          <a:xfrm>
            <a:off x="7756000" y="2012767"/>
            <a:ext cx="4305200" cy="68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26" name="Picture 2" descr="https://lh5.googleusercontent.com/PqtfuEZH0ALSjCeXWB0rES2FytY4-WBZkWlSSKGAhZ5TCCdJRqg9KTZQGU8eMV2S9ygZNAEESrR4422B31DFWiYRUQ40g5di220mLrckYRmHijMrejYNLxqecl20iXRPueDZ1G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74284"/>
          <a:stretch/>
        </p:blipFill>
        <p:spPr bwMode="auto">
          <a:xfrm>
            <a:off x="1389493" y="1621100"/>
            <a:ext cx="9964307" cy="246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488" y="463183"/>
            <a:ext cx="807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solidFill>
                  <a:srgbClr val="7030A0"/>
                </a:solidFill>
                <a:highlight>
                  <a:prstClr val="white"/>
                </a:highlight>
                <a:latin typeface="Arial"/>
                <a:ea typeface="Arial"/>
                <a:cs typeface="Arial"/>
                <a:sym typeface="Arial"/>
              </a:rPr>
              <a:t>Estimate of volume extracted by Lafarge quarry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83809" y="5496626"/>
            <a:ext cx="5670270" cy="52322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r>
              <a:rPr lang="en" sz="2800" dirty="0"/>
              <a:t>Extracted mass = 140 MT in 160 years</a:t>
            </a:r>
            <a:endParaRPr lang="en-US" sz="28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4000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Fault and quarry geometry</a:t>
            </a:r>
            <a:endParaRPr sz="4000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56"/>
          <p:cNvSpPr txBox="1"/>
          <p:nvPr/>
        </p:nvSpPr>
        <p:spPr>
          <a:xfrm>
            <a:off x="1413552" y="5459952"/>
            <a:ext cx="3569413" cy="26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Fault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trace from InSAR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56"/>
          <p:cNvPicPr preferRelativeResize="0"/>
          <p:nvPr/>
        </p:nvPicPr>
        <p:blipFill rotWithShape="1">
          <a:blip r:embed="rId3">
            <a:alphaModFix/>
          </a:blip>
          <a:srcRect l="3200" r="4035"/>
          <a:stretch/>
        </p:blipFill>
        <p:spPr>
          <a:xfrm>
            <a:off x="5997088" y="1688753"/>
            <a:ext cx="5994401" cy="368560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6"/>
          <p:cNvSpPr txBox="1"/>
          <p:nvPr/>
        </p:nvSpPr>
        <p:spPr>
          <a:xfrm>
            <a:off x="5308338" y="6211486"/>
            <a:ext cx="18938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Ritz et </a:t>
            </a:r>
            <a:r>
              <a:rPr lang="e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al. (2020)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4" name="Google Shape;33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34" y="1802857"/>
            <a:ext cx="5088665" cy="35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6"/>
          <p:cNvSpPr txBox="1"/>
          <p:nvPr/>
        </p:nvSpPr>
        <p:spPr>
          <a:xfrm>
            <a:off x="7452993" y="5437218"/>
            <a:ext cx="4002691" cy="365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Geological cross-section</a:t>
            </a: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05CAD-83D5-4C07-B25A-E70E134A56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696</Words>
  <Application>Microsoft Office PowerPoint</Application>
  <PresentationFormat>Grand écran</PresentationFormat>
  <Paragraphs>155</Paragraphs>
  <Slides>25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Avenir</vt:lpstr>
      <vt:lpstr>Calibri</vt:lpstr>
      <vt:lpstr>Calibri Light</vt:lpstr>
      <vt:lpstr>Cambria Math</vt:lpstr>
      <vt:lpstr>Rockwell Extra Bold</vt:lpstr>
      <vt:lpstr>Wingdings</vt:lpstr>
      <vt:lpstr>Thème Office</vt:lpstr>
      <vt:lpstr>Simple Light</vt:lpstr>
      <vt:lpstr>Earthquake triggering by quarrying  in France (Le Teil, Cruas, Nice)</vt:lpstr>
      <vt:lpstr>Overview</vt:lpstr>
      <vt:lpstr>Présentation PowerPoint</vt:lpstr>
      <vt:lpstr>Présentation PowerPoint</vt:lpstr>
      <vt:lpstr>Présentation PowerPoint</vt:lpstr>
      <vt:lpstr>Présentation PowerPoint</vt:lpstr>
      <vt:lpstr>Estimate of volume extracted by Lafarge quarry</vt:lpstr>
      <vt:lpstr>Présentation PowerPoint</vt:lpstr>
      <vt:lpstr>Fault and quarry geometry</vt:lpstr>
      <vt:lpstr>Coulomb stress changes on La Rouvière fault  induced by quarry extraction  </vt:lpstr>
      <vt:lpstr>Induced stress changes compared to mainshock stress drop </vt:lpstr>
      <vt:lpstr>Overview</vt:lpstr>
      <vt:lpstr>Présentation PowerPoint</vt:lpstr>
      <vt:lpstr>Other quarries in the region</vt:lpstr>
      <vt:lpstr>Fault geometry, quarries and surface pressure change</vt:lpstr>
      <vt:lpstr>Stress induced by quarries on faults near Cruas</vt:lpstr>
      <vt:lpstr>Overview</vt:lpstr>
      <vt:lpstr>Présentation PowerPoint</vt:lpstr>
      <vt:lpstr>Summary</vt:lpstr>
      <vt:lpstr>Backup slides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Jean-Paul Ampuero</dc:creator>
  <cp:lastModifiedBy>Jean-Paul Ampuero</cp:lastModifiedBy>
  <cp:revision>21</cp:revision>
  <dcterms:created xsi:type="dcterms:W3CDTF">2021-11-14T19:04:35Z</dcterms:created>
  <dcterms:modified xsi:type="dcterms:W3CDTF">2021-11-15T15:41:08Z</dcterms:modified>
</cp:coreProperties>
</file>