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9" r:id="rId2"/>
  </p:sldMasterIdLst>
  <p:notesMasterIdLst>
    <p:notesMasterId r:id="rId21"/>
  </p:notesMasterIdLst>
  <p:handoutMasterIdLst>
    <p:handoutMasterId r:id="rId22"/>
  </p:handoutMasterIdLst>
  <p:sldIdLst>
    <p:sldId id="263" r:id="rId3"/>
    <p:sldId id="280" r:id="rId4"/>
    <p:sldId id="284" r:id="rId5"/>
    <p:sldId id="267" r:id="rId6"/>
    <p:sldId id="308" r:id="rId7"/>
    <p:sldId id="292" r:id="rId8"/>
    <p:sldId id="328" r:id="rId9"/>
    <p:sldId id="329" r:id="rId10"/>
    <p:sldId id="330" r:id="rId11"/>
    <p:sldId id="283" r:id="rId12"/>
    <p:sldId id="357" r:id="rId13"/>
    <p:sldId id="297" r:id="rId14"/>
    <p:sldId id="327" r:id="rId15"/>
    <p:sldId id="291" r:id="rId16"/>
    <p:sldId id="270" r:id="rId17"/>
    <p:sldId id="289" r:id="rId18"/>
    <p:sldId id="310" r:id="rId19"/>
    <p:sldId id="324" r:id="rId20"/>
  </p:sldIdLst>
  <p:sldSz cx="10080625" cy="567055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/>
    <p:restoredTop sz="91411"/>
  </p:normalViewPr>
  <p:slideViewPr>
    <p:cSldViewPr snapToGrid="0" snapToObjects="1">
      <p:cViewPr varScale="1">
        <p:scale>
          <a:sx n="144" d="100"/>
          <a:sy n="14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17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geli\Desktop\tot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b="1" dirty="0"/>
              <a:t>AXES 1 à 4 + SI + FCT (5,550 M€ nets) - REPARTITION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DB-C84C-8754-C7E117F81B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4DB-C84C-8754-C7E117F81B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DB-C84C-8754-C7E117F81B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4DB-C84C-8754-C7E117F81B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4DB-C84C-8754-C7E117F81B7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DB-C84C-8754-C7E117F81B7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3532EF7-D86B-134E-9A14-C92EA7B829AA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  </a:t>
                    </a:r>
                    <a:fld id="{37EEC2F5-49A6-5347-866C-EE7F2EF54C36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4DB-C84C-8754-C7E117F81B74}"/>
                </c:ext>
              </c:extLst>
            </c:dLbl>
            <c:dLbl>
              <c:idx val="1"/>
              <c:layout>
                <c:manualLayout>
                  <c:x val="-0.1329467792235812"/>
                  <c:y val="-5.8250705438289807E-2"/>
                </c:manualLayout>
              </c:layout>
              <c:tx>
                <c:rich>
                  <a:bodyPr/>
                  <a:lstStyle/>
                  <a:p>
                    <a:fld id="{6FF7BE7C-000B-2F4D-A19B-37712A3DBCE8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  </a:t>
                    </a:r>
                    <a:fld id="{2D1101F7-1810-5542-B75B-D214F43967F4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4DB-C84C-8754-C7E117F81B7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FB8F93A-0A7A-094D-BABF-C2C5302630A6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.   </a:t>
                    </a:r>
                    <a:fld id="{ADB3565E-E378-3942-BCC1-40543E21C8B4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4DB-C84C-8754-C7E117F81B74}"/>
                </c:ext>
              </c:extLst>
            </c:dLbl>
            <c:dLbl>
              <c:idx val="3"/>
              <c:layout>
                <c:manualLayout>
                  <c:x val="0.13207946182181124"/>
                  <c:y val="8.60788422049618E-3"/>
                </c:manualLayout>
              </c:layout>
              <c:tx>
                <c:rich>
                  <a:bodyPr/>
                  <a:lstStyle/>
                  <a:p>
                    <a:fld id="{85106008-F0DB-CD45-9709-04D4CF3B2408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  </a:t>
                    </a:r>
                    <a:fld id="{D16FE72D-1F19-FB49-83E0-F0265ED29820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4DB-C84C-8754-C7E117F81B7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0B42AE3-430B-CF46-A493-455DEE01E176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 </a:t>
                    </a:r>
                    <a:fld id="{DAE75F70-BDD6-3C47-9DEF-370AC61ED258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4DB-C84C-8754-C7E117F81B74}"/>
                </c:ext>
              </c:extLst>
            </c:dLbl>
            <c:dLbl>
              <c:idx val="5"/>
              <c:layout>
                <c:manualLayout>
                  <c:x val="3.8184200362507713E-2"/>
                  <c:y val="8.2089322823158464E-2"/>
                </c:manualLayout>
              </c:layout>
              <c:tx>
                <c:rich>
                  <a:bodyPr/>
                  <a:lstStyle/>
                  <a:p>
                    <a:fld id="{916ADA63-DA6B-BD4F-8BF2-1675FBD00A71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   </a:t>
                    </a:r>
                    <a:fld id="{52A45ED7-C0BD-AA41-B930-17193075CE3A}" type="VALUE">
                      <a:rPr lang="en-US" baseline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4DB-C84C-8754-C7E117F81B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'Partenaires - Février 2021'!$M$14:$M$19</c:f>
              <c:strCache>
                <c:ptCount val="6"/>
                <c:pt idx="0">
                  <c:v>AXE 1</c:v>
                </c:pt>
                <c:pt idx="1">
                  <c:v>AXE 2</c:v>
                </c:pt>
                <c:pt idx="2">
                  <c:v>AXE 3</c:v>
                </c:pt>
                <c:pt idx="3">
                  <c:v>AXE4</c:v>
                </c:pt>
                <c:pt idx="4">
                  <c:v>SI</c:v>
                </c:pt>
                <c:pt idx="5">
                  <c:v>FCT</c:v>
                </c:pt>
              </c:strCache>
            </c:strRef>
          </c:cat>
          <c:val>
            <c:numRef>
              <c:f>'Partenaires - Février 2021'!$N$14:$N$19</c:f>
              <c:numCache>
                <c:formatCode>#,##0</c:formatCode>
                <c:ptCount val="6"/>
                <c:pt idx="0">
                  <c:v>1555</c:v>
                </c:pt>
                <c:pt idx="1">
                  <c:v>372</c:v>
                </c:pt>
                <c:pt idx="2">
                  <c:v>1824</c:v>
                </c:pt>
                <c:pt idx="3">
                  <c:v>892</c:v>
                </c:pt>
                <c:pt idx="4">
                  <c:v>507</c:v>
                </c:pt>
                <c:pt idx="5">
                  <c:v>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4DB-C84C-8754-C7E117F81B7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dirty="0"/>
              <a:t>AXE</a:t>
            </a:r>
            <a:r>
              <a:rPr lang="fr-FR" sz="1400" b="1" baseline="0" dirty="0"/>
              <a:t> 5  (9,124 M€ nets) - REPARTITION PAR POSTES</a:t>
            </a:r>
            <a:endParaRPr lang="fr-FR" sz="1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C6-8D42-839E-4A0CD5FCC2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C6-8D42-839E-4A0CD5FCC2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C6-8D42-839E-4A0CD5FCC252}"/>
              </c:ext>
            </c:extLst>
          </c:dPt>
          <c:dLbls>
            <c:dLbl>
              <c:idx val="0"/>
              <c:layout>
                <c:manualLayout>
                  <c:x val="-0.16415507223897513"/>
                  <c:y val="0.183024820348886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2E1226-34EF-074E-8048-EF21DCDE4E9D}" type="CATEGORYNAME">
                      <a:rPr lang="en-US"/>
                      <a:pPr>
                        <a:defRPr sz="1000" b="1"/>
                      </a:pPr>
                      <a:t>[NOM DE CATÉGORIE]</a:t>
                    </a:fld>
                    <a:r>
                      <a:rPr lang="en-US" baseline="0"/>
                      <a:t> </a:t>
                    </a:r>
                    <a:fld id="{F788B9FE-D260-8D41-B12B-B7DC8CBCDA9A}" type="VALUE">
                      <a:rPr lang="en-US" baseline="0"/>
                      <a:pPr>
                        <a:defRPr sz="1000" b="1"/>
                      </a:pPr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2222222222224"/>
                      <c:h val="0.11668999708369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C6-8D42-839E-4A0CD5FCC252}"/>
                </c:ext>
              </c:extLst>
            </c:dLbl>
            <c:dLbl>
              <c:idx val="1"/>
              <c:layout>
                <c:manualLayout>
                  <c:x val="-7.2483973939312218E-2"/>
                  <c:y val="-0.22295747984042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40FF68-8F80-3D42-A9DD-4BE5B73A387E}" type="CATEGORYNAME">
                      <a:rPr lang="en-US"/>
                      <a:pPr>
                        <a:defRPr sz="1000" b="1"/>
                      </a:pPr>
                      <a:t>[NOM DE CATÉGORIE]</a:t>
                    </a:fld>
                    <a:r>
                      <a:rPr lang="en-US" baseline="0"/>
                      <a:t> </a:t>
                    </a:r>
                    <a:fld id="{3D70B0EC-2D54-3543-978C-2C73929E05A7}" type="VALUE">
                      <a:rPr lang="en-US" baseline="0"/>
                      <a:pPr>
                        <a:defRPr sz="1000" b="1"/>
                      </a:pPr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3888888888887"/>
                      <c:h val="0.101777850685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C6-8D42-839E-4A0CD5FCC252}"/>
                </c:ext>
              </c:extLst>
            </c:dLbl>
            <c:dLbl>
              <c:idx val="2"/>
              <c:layout>
                <c:manualLayout>
                  <c:x val="0.21978574733111617"/>
                  <c:y val="8.4711084326300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6A5E42-F4F1-9646-B627-9C725C986DAB}" type="CATEGORYNAME">
                      <a:rPr lang="en-US" sz="1000" b="1"/>
                      <a:pPr>
                        <a:defRPr sz="1000" b="1"/>
                      </a:pPr>
                      <a:t>[NOM DE CATÉGORIE]</a:t>
                    </a:fld>
                    <a:r>
                      <a:rPr lang="en-US" sz="1000" b="1" baseline="0"/>
                      <a:t>   </a:t>
                    </a:r>
                    <a:fld id="{8FEBF1AA-7C8C-564F-B39E-BE817B25D639}" type="VALUE">
                      <a:rPr lang="en-US" sz="1000" b="1" baseline="0"/>
                      <a:pPr>
                        <a:defRPr sz="1000" b="1"/>
                      </a:pPr>
                      <a:t>[VALEUR]</a:t>
                    </a:fld>
                    <a:r>
                      <a:rPr lang="en-US" sz="1000" b="1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2777777777779"/>
                      <c:h val="0.149537037037037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C6-8D42-839E-4A0CD5FCC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'Partenaires - Février 2021'!$M$23:$M$25</c:f>
              <c:strCache>
                <c:ptCount val="3"/>
                <c:pt idx="0">
                  <c:v>CABLE</c:v>
                </c:pt>
                <c:pt idx="1">
                  <c:v>POSE</c:v>
                </c:pt>
                <c:pt idx="2">
                  <c:v>AUTRES</c:v>
                </c:pt>
              </c:strCache>
            </c:strRef>
          </c:cat>
          <c:val>
            <c:numRef>
              <c:f>'Partenaires - Février 2021'!$N$23:$N$25</c:f>
              <c:numCache>
                <c:formatCode>General</c:formatCode>
                <c:ptCount val="3"/>
                <c:pt idx="0">
                  <c:v>2380</c:v>
                </c:pt>
                <c:pt idx="1">
                  <c:v>3692</c:v>
                </c:pt>
                <c:pt idx="2">
                  <c:v>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C6-8D42-839E-4A0CD5FCC252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C6-8D42-839E-4A0CD5FCC2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C6-8D42-839E-4A0CD5FCC2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C6-8D42-839E-4A0CD5FCC252}"/>
              </c:ext>
            </c:extLst>
          </c:dPt>
          <c:dLbls>
            <c:dLbl>
              <c:idx val="0"/>
              <c:layout>
                <c:manualLayout>
                  <c:x val="-0.16415507223897513"/>
                  <c:y val="0.183024820348886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A2E1226-34EF-074E-8048-EF21DCDE4E9D}" type="CATEGORYNAME">
                      <a:rPr lang="en-US"/>
                      <a:pPr>
                        <a:defRPr sz="1000" b="1"/>
                      </a:pPr>
                      <a:t>[NOM DE CATÉGORIE]</a:t>
                    </a:fld>
                    <a:r>
                      <a:rPr lang="en-US" baseline="0"/>
                      <a:t> </a:t>
                    </a:r>
                    <a:fld id="{F788B9FE-D260-8D41-B12B-B7DC8CBCDA9A}" type="VALUE">
                      <a:rPr lang="en-US" baseline="0"/>
                      <a:pPr>
                        <a:defRPr sz="1000" b="1"/>
                      </a:pPr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72222222222224"/>
                      <c:h val="0.116689997083697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6C6-8D42-839E-4A0CD5FCC252}"/>
                </c:ext>
              </c:extLst>
            </c:dLbl>
            <c:dLbl>
              <c:idx val="1"/>
              <c:layout>
                <c:manualLayout>
                  <c:x val="-7.2483973939312218E-2"/>
                  <c:y val="-0.222957479840426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40FF68-8F80-3D42-A9DD-4BE5B73A387E}" type="CATEGORYNAME">
                      <a:rPr lang="en-US"/>
                      <a:pPr>
                        <a:defRPr sz="1000" b="1"/>
                      </a:pPr>
                      <a:t>[NOM DE CATÉGORIE]</a:t>
                    </a:fld>
                    <a:r>
                      <a:rPr lang="en-US" baseline="0"/>
                      <a:t> </a:t>
                    </a:r>
                    <a:fld id="{3D70B0EC-2D54-3543-978C-2C73929E05A7}" type="VALUE">
                      <a:rPr lang="en-US" baseline="0"/>
                      <a:pPr>
                        <a:defRPr sz="1000" b="1"/>
                      </a:pPr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63888888888887"/>
                      <c:h val="0.10177785068533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6C6-8D42-839E-4A0CD5FCC252}"/>
                </c:ext>
              </c:extLst>
            </c:dLbl>
            <c:dLbl>
              <c:idx val="2"/>
              <c:layout>
                <c:manualLayout>
                  <c:x val="0.21978574733111617"/>
                  <c:y val="8.47110843263001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96A5E42-F4F1-9646-B627-9C725C986DAB}" type="CATEGORYNAME">
                      <a:rPr lang="en-US" sz="1000" b="1"/>
                      <a:pPr>
                        <a:defRPr sz="1000" b="1"/>
                      </a:pPr>
                      <a:t>[NOM DE CATÉGORIE]</a:t>
                    </a:fld>
                    <a:r>
                      <a:rPr lang="en-US" sz="1000" b="1" baseline="0"/>
                      <a:t>   </a:t>
                    </a:r>
                    <a:fld id="{8FEBF1AA-7C8C-564F-B39E-BE817B25D639}" type="VALUE">
                      <a:rPr lang="en-US" sz="1000" b="1" baseline="0"/>
                      <a:pPr>
                        <a:defRPr sz="1000" b="1"/>
                      </a:pPr>
                      <a:t>[VALEUR]</a:t>
                    </a:fld>
                    <a:r>
                      <a:rPr lang="en-US" sz="1000" b="1" baseline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02777777777779"/>
                      <c:h val="0.149537037037037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6C6-8D42-839E-4A0CD5FCC2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'Partenaires - Février 2021'!$M$23:$M$25</c:f>
              <c:strCache>
                <c:ptCount val="3"/>
                <c:pt idx="0">
                  <c:v>CABLE</c:v>
                </c:pt>
                <c:pt idx="1">
                  <c:v>POSE</c:v>
                </c:pt>
                <c:pt idx="2">
                  <c:v>AUTRES</c:v>
                </c:pt>
              </c:strCache>
            </c:strRef>
          </c:cat>
          <c:val>
            <c:numRef>
              <c:f>'Partenaires - Février 2021'!$N$23:$N$25</c:f>
              <c:numCache>
                <c:formatCode>General</c:formatCode>
                <c:ptCount val="3"/>
                <c:pt idx="0">
                  <c:v>2380</c:v>
                </c:pt>
                <c:pt idx="1">
                  <c:v>3692</c:v>
                </c:pt>
                <c:pt idx="2">
                  <c:v>3052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C6-8D42-839E-4A0CD5FCC252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dirty="0"/>
              <a:t>VENTILATION PAR ORGANISMES (k€)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B-2E4C-8493-9313D5F745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B-2E4C-8493-9313D5F745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B-2E4C-8493-9313D5F745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B-2E4C-8493-9313D5F745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22B-2E4C-8493-9313D5F745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22B-2E4C-8493-9313D5F745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D2B2CA64-8D96-D246-A3A0-53759737CD30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 </a:t>
                    </a:r>
                    <a:fld id="{F62D2A06-9704-B742-B997-276FA9BB9D70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22B-2E4C-8493-9313D5F745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FFDF0E-2F08-5C46-9372-22F8C7B77A55}" type="CATEGORYNAME">
                      <a:rPr lang="en-US"/>
                      <a:pPr/>
                      <a:t>[NOM DE CATÉGORIE]</a:t>
                    </a:fld>
                    <a:r>
                      <a:rPr lang="en-US" baseline="0"/>
                      <a:t>; </a:t>
                    </a:r>
                  </a:p>
                  <a:p>
                    <a:fld id="{E9CB34E9-6328-F041-AD16-44C3E53B5FDB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22B-2E4C-8493-9313D5F745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4F25B99-D9C4-0247-B5AC-229A07E4EDE8}" type="CATEGORYNAME">
                      <a:rPr lang="en-US" smtClean="0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F6797AE6-05BF-8A43-9DD8-79E49FC109B5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22B-2E4C-8493-9313D5F74536}"/>
                </c:ext>
              </c:extLst>
            </c:dLbl>
            <c:dLbl>
              <c:idx val="3"/>
              <c:layout>
                <c:manualLayout>
                  <c:x val="0.1273778222172845"/>
                  <c:y val="0.142420107443259"/>
                </c:manualLayout>
              </c:layout>
              <c:tx>
                <c:rich>
                  <a:bodyPr/>
                  <a:lstStyle/>
                  <a:p>
                    <a:fld id="{C3986B64-CAF3-504A-B2C9-3F02C0D564F3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 </a:t>
                    </a:r>
                  </a:p>
                  <a:p>
                    <a:fld id="{022AFF97-D4CA-B341-B524-B01FBB98FED1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037511264180524"/>
                      <c:h val="0.134410468729280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22B-2E4C-8493-9313D5F745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F3EF115-9214-7443-8EAA-B102136A1926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8B8A910E-5B5C-D049-AE25-B0E9F1CD224C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 k€</a:t>
                    </a:r>
                  </a:p>
                  <a:p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22B-2E4C-8493-9313D5F74536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A515A9B-3CDE-8D47-BB71-001096D987BF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 </a:t>
                    </a:r>
                    <a:fld id="{41B22D28-F73F-AE4A-A7AA-937065B05E2A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22B-2E4C-8493-9313D5F745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'Partenaires - Février 2021'!$M$6:$M$11</c:f>
              <c:strCache>
                <c:ptCount val="6"/>
                <c:pt idx="0">
                  <c:v>CNRS</c:v>
                </c:pt>
                <c:pt idx="1">
                  <c:v>IFREMER</c:v>
                </c:pt>
                <c:pt idx="2">
                  <c:v>IPGP</c:v>
                </c:pt>
                <c:pt idx="3">
                  <c:v>IRD</c:v>
                </c:pt>
                <c:pt idx="4">
                  <c:v>BRGM</c:v>
                </c:pt>
                <c:pt idx="5">
                  <c:v>ESEO</c:v>
                </c:pt>
              </c:strCache>
            </c:strRef>
          </c:cat>
          <c:val>
            <c:numRef>
              <c:f>'Partenaires - Février 2021'!$N$6:$N$11</c:f>
              <c:numCache>
                <c:formatCode>General</c:formatCode>
                <c:ptCount val="6"/>
                <c:pt idx="0">
                  <c:v>3578</c:v>
                </c:pt>
                <c:pt idx="1">
                  <c:v>8607</c:v>
                </c:pt>
                <c:pt idx="2">
                  <c:v>1013</c:v>
                </c:pt>
                <c:pt idx="3">
                  <c:v>1020</c:v>
                </c:pt>
                <c:pt idx="4">
                  <c:v>360</c:v>
                </c:pt>
                <c:pt idx="5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22B-2E4C-8493-9313D5F7453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800" b="1" i="0" baseline="0" dirty="0">
                <a:effectLst/>
              </a:rPr>
              <a:t>VENTILATION PAR ORGANISMES hors-câble (k€)</a:t>
            </a:r>
            <a:endParaRPr lang="fr-FR" dirty="0">
              <a:effectLst/>
            </a:endParaRPr>
          </a:p>
        </c:rich>
      </c:tx>
      <c:layout>
        <c:manualLayout>
          <c:xMode val="edge"/>
          <c:yMode val="edge"/>
          <c:x val="0.13941429037980033"/>
          <c:y val="1.38571737824890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4-894A-B1AF-CC246646BC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4-894A-B1AF-CC246646BC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24-894A-B1AF-CC246646BCD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24-894A-B1AF-CC246646BCD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24-894A-B1AF-CC246646BCD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24-894A-B1AF-CC246646BCD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24-894A-B1AF-CC246646BCDA}"/>
              </c:ext>
            </c:extLst>
          </c:dPt>
          <c:dLbls>
            <c:dLbl>
              <c:idx val="0"/>
              <c:layout>
                <c:manualLayout>
                  <c:x val="-0.17891791164247162"/>
                  <c:y val="0.155936849694836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CNRS  </a:t>
                    </a:r>
                    <a:fld id="{4D07F7ED-289B-F543-A16C-F35A76BC4304}" type="VALUE">
                      <a:rPr lang="en-US" baseline="0" smtClean="0"/>
                      <a:pPr>
                        <a:defRPr sz="1200" b="1"/>
                      </a:pPr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789041438003086"/>
                      <c:h val="5.05786843060851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24-894A-B1AF-CC246646BCD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C0B8178-72E9-C644-B5A8-7AC3DA19F086}" type="CATEGORYNAME">
                      <a:rPr lang="en-US" smtClean="0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CB5BB22B-951F-D846-8AAF-425E34B8BAB4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24-894A-B1AF-CC246646BCD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40860E8-556D-E74C-9C1C-24C68BEACE18}" type="CATEGORYNAME">
                      <a:rPr lang="en-US" smtClean="0"/>
                      <a:pPr/>
                      <a:t>[NOM DE CATÉGORIE]</a:t>
                    </a:fld>
                    <a:r>
                      <a:rPr lang="en-US" baseline="0" dirty="0"/>
                      <a:t> </a:t>
                    </a:r>
                    <a:fld id="{D0A7F693-A7F3-C34F-9DDA-3F7786F7E7EB}" type="VALUE">
                      <a:rPr lang="en-US" baseline="0" smtClean="0"/>
                      <a:pPr/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24-894A-B1AF-CC246646BCD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B41686C-457E-9E40-BCF8-269F86581511}" type="CATEGORYNAME">
                      <a:rPr lang="en-US" smtClean="0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B821B2B3-7EC1-BD46-B22B-10066236FA11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  <a:p>
                    <a:endParaRPr lang="fr-FR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24-894A-B1AF-CC246646BCDA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589461-C699-49F5-9E67-0BEDB89FF233}" type="CATEGORYNAME">
                      <a:rPr lang="en-US" smtClean="0"/>
                      <a:pPr>
                        <a:defRPr sz="1200" b="1"/>
                      </a:pPr>
                      <a:t>[NOM DE CATÉGORIE]</a:t>
                    </a:fld>
                    <a:r>
                      <a:rPr lang="en-US" baseline="0" dirty="0"/>
                      <a:t> </a:t>
                    </a:r>
                    <a:fld id="{F04FA05E-BEA1-4BC9-B2E9-FD2440F08969}" type="VALUE">
                      <a:rPr lang="en-US" baseline="0" smtClean="0"/>
                      <a:pPr>
                        <a:defRPr sz="1200" b="1"/>
                      </a:pPr>
                      <a:t>[VALEUR]</a:t>
                    </a:fld>
                    <a:r>
                      <a:rPr lang="en-US" baseline="0" dirty="0"/>
                      <a:t> k€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525271994928313E-2"/>
                      <c:h val="0.1420360312705129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24-894A-B1AF-CC246646BCD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DF2F7A6-A587-5E4F-BD00-CE4D2F557691}" type="CATEGORYNAME">
                      <a:rPr lang="en-US" smtClean="0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451A42CD-915D-1143-A256-3884A45BB353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2324-894A-B1AF-CC246646BCD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2AC0A21-D7D1-AD43-883F-0B73698D4D8E}" type="CATEGORYNAME">
                      <a:rPr lang="en-US" smtClean="0"/>
                      <a:pPr/>
                      <a:t>[NOM DE CATÉGORIE]</a:t>
                    </a:fld>
                    <a:r>
                      <a:rPr lang="en-US" baseline="0"/>
                      <a:t> </a:t>
                    </a:r>
                    <a:fld id="{F93032E9-947A-1541-AE34-F1D399BF4D43}" type="VALUE">
                      <a:rPr lang="en-US" baseline="0" smtClean="0"/>
                      <a:pPr/>
                      <a:t>[VALEUR]</a:t>
                    </a:fld>
                    <a:r>
                      <a:rPr lang="en-US" baseline="0"/>
                      <a:t> k€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2324-894A-B1AF-CC246646B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'Partenaires - Février 2021'!$P$6:$P$12</c:f>
              <c:strCache>
                <c:ptCount val="7"/>
                <c:pt idx="0">
                  <c:v>CNRS</c:v>
                </c:pt>
                <c:pt idx="1">
                  <c:v>IFREMER (hors câble)</c:v>
                </c:pt>
                <c:pt idx="2">
                  <c:v>CABLE+POSE</c:v>
                </c:pt>
                <c:pt idx="3">
                  <c:v>IPGP</c:v>
                </c:pt>
                <c:pt idx="4">
                  <c:v>IRD</c:v>
                </c:pt>
                <c:pt idx="5">
                  <c:v>BRGM</c:v>
                </c:pt>
                <c:pt idx="6">
                  <c:v>ESEO</c:v>
                </c:pt>
              </c:strCache>
            </c:strRef>
          </c:cat>
          <c:val>
            <c:numRef>
              <c:f>'Partenaires - Février 2021'!$Q$6:$Q$12</c:f>
              <c:numCache>
                <c:formatCode>General</c:formatCode>
                <c:ptCount val="7"/>
                <c:pt idx="0">
                  <c:v>3578</c:v>
                </c:pt>
                <c:pt idx="1">
                  <c:v>2535</c:v>
                </c:pt>
                <c:pt idx="2">
                  <c:v>6072</c:v>
                </c:pt>
                <c:pt idx="3">
                  <c:v>1013</c:v>
                </c:pt>
                <c:pt idx="4">
                  <c:v>1020</c:v>
                </c:pt>
                <c:pt idx="5">
                  <c:v>360</c:v>
                </c:pt>
                <c:pt idx="6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24-894A-B1AF-CC246646BCD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0.19444</cdr:x>
      <cdr:y>0.35185</cdr:y>
    </cdr:from>
    <cdr:to>
      <cdr:x>0.39444</cdr:x>
      <cdr:y>0.68519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2C0A45B7-5C44-6441-B31B-A4C5B2D2CE87}"/>
            </a:ext>
          </a:extLst>
        </cdr:cNvPr>
        <cdr:cNvSpPr txBox="1"/>
      </cdr:nvSpPr>
      <cdr:spPr>
        <a:xfrm xmlns:a="http://schemas.openxmlformats.org/drawingml/2006/main">
          <a:off x="889000" y="96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0.19444</cdr:x>
      <cdr:y>0.35185</cdr:y>
    </cdr:from>
    <cdr:to>
      <cdr:x>0.39444</cdr:x>
      <cdr:y>0.68519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2C0A45B7-5C44-6441-B31B-A4C5B2D2CE87}"/>
            </a:ext>
          </a:extLst>
        </cdr:cNvPr>
        <cdr:cNvSpPr txBox="1"/>
      </cdr:nvSpPr>
      <cdr:spPr>
        <a:xfrm xmlns:a="http://schemas.openxmlformats.org/drawingml/2006/main">
          <a:off x="889000" y="965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EE4C5167-0F3B-C247-A61A-933E4DEBA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7871A15-9875-5F49-9C42-DC312F6B1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746407-8F79-1940-97A1-150D3A9F9A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86A4E-04F7-2848-B4BD-F9EC9206E7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fr-FR" sz="3300" b="0" strike="noStrike" spc="-1">
                <a:solidFill>
                  <a:srgbClr val="0B448C"/>
                </a:solidFill>
                <a:latin typeface="Arial"/>
              </a:rPr>
              <a:t>Click to move the slide</a:t>
            </a: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9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9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fr-FR" sz="1400" b="0" strike="noStrike" spc="-1">
                <a:latin typeface="Times New Roman"/>
              </a:rPr>
              <a:t> </a:t>
            </a:r>
          </a:p>
        </p:txBody>
      </p:sp>
      <p:sp>
        <p:nvSpPr>
          <p:cNvPr id="9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AFD63E6A-3A74-4818-9B33-3D7B631BC9D4}" type="slidenum">
              <a:rPr lang="fr-FR" sz="1400" b="0" strike="noStrike" spc="-1">
                <a:latin typeface="Times New Roman"/>
              </a:rPr>
              <a:t>‹N°›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490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FD63E6A-3A74-4818-9B33-3D7B631BC9D4}" type="slidenum">
              <a:rPr lang="fr-FR" sz="1400" b="0" strike="noStrike" spc="-1" smtClean="0">
                <a:latin typeface="Times New Roman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319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FD63E6A-3A74-4818-9B33-3D7B631BC9D4}" type="slidenum">
              <a:rPr lang="fr-FR" sz="1400" b="0" strike="noStrike" spc="-1" smtClean="0">
                <a:latin typeface="Times New Roman"/>
              </a:rPr>
              <a:t>13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623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FD63E6A-3A74-4818-9B33-3D7B631BC9D4}" type="slidenum">
              <a:rPr lang="fr-FR" sz="1400" b="0" strike="noStrike" spc="-1" smtClean="0">
                <a:latin typeface="Times New Roman"/>
              </a:rPr>
              <a:t>16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691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FD63E6A-3A74-4818-9B33-3D7B631BC9D4}" type="slidenum">
              <a:rPr lang="fr-FR" sz="1400" b="0" strike="noStrike" spc="-1" smtClean="0">
                <a:latin typeface="Times New Roman"/>
              </a:rPr>
              <a:t>17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0210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AFD63E6A-3A74-4818-9B33-3D7B631BC9D4}" type="slidenum">
              <a:rPr lang="fr-FR" sz="1400" b="0" strike="noStrike" spc="-1" smtClean="0">
                <a:latin typeface="Times New Roman"/>
              </a:rPr>
              <a:t>18</a:t>
            </a:fld>
            <a:endParaRPr lang="fr-FR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0661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1_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 dirty="0">
              <a:solidFill>
                <a:srgbClr val="11448C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3640" y="32076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pic>
        <p:nvPicPr>
          <p:cNvPr id="5" name="Image 4" descr="Prez_PPT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731584" cy="56705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6200000">
            <a:off x="-1473652" y="891470"/>
            <a:ext cx="36755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MARMOR</a:t>
            </a:r>
          </a:p>
        </p:txBody>
      </p:sp>
    </p:spTree>
    <p:extLst>
      <p:ext uri="{BB962C8B-B14F-4D97-AF65-F5344CB8AC3E}">
        <p14:creationId xmlns:p14="http://schemas.microsoft.com/office/powerpoint/2010/main" val="57411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196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3640" y="32076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3640" y="32076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pic>
        <p:nvPicPr>
          <p:cNvPr id="5" name="Image 4" descr="Prez_PPT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867904" cy="687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15196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3640" y="32076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5151960" y="32076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570840" y="14400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637680" y="14400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503640" y="32076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570840" y="32076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637680" y="3207600"/>
            <a:ext cx="29206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5656" y="393789"/>
            <a:ext cx="8694538" cy="1004159"/>
          </a:xfrm>
        </p:spPr>
        <p:txBody>
          <a:bodyPr anchor="t"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85655" y="1509521"/>
            <a:ext cx="4284266" cy="3597912"/>
          </a:xfrm>
        </p:spPr>
        <p:txBody>
          <a:bodyPr/>
          <a:lstStyle>
            <a:lvl1pPr>
              <a:defRPr sz="2315" spc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>
              <a:defRPr b="1">
                <a:solidFill>
                  <a:schemeClr val="bg2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99E52-E28D-4DB9-8223-CED599F8587D}" type="datetime4">
              <a:rPr lang="fr-FR" smtClean="0"/>
              <a:t>15 décembre 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Ifremer : des sciences océaniques belles, utiles et partagées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4DFE-5717-4584-95E2-AE7B9CD32DEE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430B12A-AA45-4E3E-8304-57C9E467452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03318" y="1509521"/>
            <a:ext cx="4284266" cy="3597912"/>
          </a:xfrm>
        </p:spPr>
        <p:txBody>
          <a:bodyPr/>
          <a:lstStyle>
            <a:lvl1pPr>
              <a:defRPr sz="2315" spc="0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  <a:lvl2pPr>
              <a:defRPr b="1">
                <a:solidFill>
                  <a:schemeClr val="bg2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52" y="5223325"/>
            <a:ext cx="786081" cy="31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8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078" y="928028"/>
            <a:ext cx="7560469" cy="1974191"/>
          </a:xfrm>
        </p:spPr>
        <p:txBody>
          <a:bodyPr anchor="b"/>
          <a:lstStyle>
            <a:lvl1pPr algn="ctr">
              <a:defRPr sz="49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078" y="2978352"/>
            <a:ext cx="7560469" cy="1369070"/>
          </a:xfrm>
        </p:spPr>
        <p:txBody>
          <a:bodyPr/>
          <a:lstStyle>
            <a:lvl1pPr marL="0" indent="0" algn="ctr">
              <a:buNone/>
              <a:defRPr sz="1984"/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32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45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793" y="1413700"/>
            <a:ext cx="8694539" cy="2358791"/>
          </a:xfrm>
        </p:spPr>
        <p:txBody>
          <a:bodyPr anchor="b"/>
          <a:lstStyle>
            <a:lvl1pPr>
              <a:defRPr sz="496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793" y="3794807"/>
            <a:ext cx="8694539" cy="1240432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78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93043" y="1509521"/>
            <a:ext cx="4284266" cy="35979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3316" y="1509521"/>
            <a:ext cx="4284266" cy="359791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422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301905"/>
            <a:ext cx="8694539" cy="1096044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4357" y="1390073"/>
            <a:ext cx="4264576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4357" y="2071326"/>
            <a:ext cx="4264576" cy="3046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316" y="1390073"/>
            <a:ext cx="4285579" cy="681253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316" y="2071326"/>
            <a:ext cx="4285579" cy="304660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1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01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>
              <a:defRPr sz="2646"/>
            </a:lvl1pPr>
            <a:lvl2pPr>
              <a:defRPr sz="2315"/>
            </a:lvl2pPr>
            <a:lvl3pPr>
              <a:defRPr sz="1984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868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4356" y="378037"/>
            <a:ext cx="3251264" cy="1323128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5579" y="816455"/>
            <a:ext cx="5103316" cy="4029766"/>
          </a:xfrm>
        </p:spPr>
        <p:txBody>
          <a:bodyPr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4356" y="1701165"/>
            <a:ext cx="3251264" cy="3151619"/>
          </a:xfrm>
        </p:spPr>
        <p:txBody>
          <a:bodyPr/>
          <a:lstStyle>
            <a:lvl1pPr marL="0" indent="0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630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046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13947" y="301904"/>
            <a:ext cx="2173635" cy="480552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93043" y="301904"/>
            <a:ext cx="6394896" cy="4805529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00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3640" y="3207600"/>
            <a:ext cx="907128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pic>
        <p:nvPicPr>
          <p:cNvPr id="5" name="Image 4" descr="Prez_PPT8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867904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9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03640" y="1440000"/>
            <a:ext cx="9071280" cy="3384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9071280" cy="338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4426560" cy="338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151960" y="1440000"/>
            <a:ext cx="4426560" cy="338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03640" y="655560"/>
            <a:ext cx="9071280" cy="29700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1960" y="1440000"/>
            <a:ext cx="4426560" cy="338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3640" y="32076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640" y="655560"/>
            <a:ext cx="9071280" cy="640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3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640" y="1440000"/>
            <a:ext cx="4426560" cy="3384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1960" y="14400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151960" y="3207600"/>
            <a:ext cx="4426560" cy="1613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400" b="0" strike="noStrike" spc="-1">
              <a:solidFill>
                <a:srgbClr val="11448C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/>
          <p:cNvSpPr/>
          <p:nvPr/>
        </p:nvSpPr>
        <p:spPr>
          <a:xfrm>
            <a:off x="4548600" y="4619520"/>
            <a:ext cx="180360" cy="25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" name="TextShape 6"/>
          <p:cNvSpPr txBox="1"/>
          <p:nvPr/>
        </p:nvSpPr>
        <p:spPr>
          <a:xfrm>
            <a:off x="8352000" y="5268240"/>
            <a:ext cx="1656000" cy="347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r"/>
            <a:fld id="{CB50EB3B-8B8D-4359-8BA5-58B817DCB413}" type="slidenum">
              <a:rPr lang="fr-FR" sz="1200" b="0" strike="noStrike" spc="-1">
                <a:solidFill>
                  <a:srgbClr val="CCCCCC"/>
                </a:solidFill>
                <a:latin typeface="Arial"/>
              </a:rPr>
              <a:t>‹N°›</a:t>
            </a:fld>
            <a:r>
              <a:rPr lang="fr-FR" sz="1200" b="0" strike="noStrike" spc="-1">
                <a:solidFill>
                  <a:srgbClr val="CCCCCC"/>
                </a:solidFill>
                <a:latin typeface="Arial"/>
              </a:rPr>
              <a:t>/</a:t>
            </a:r>
            <a:fld id="{D0323254-9D58-4054-BA9B-691B277C54A6}" type="slidecount">
              <a:rPr lang="fr-FR" sz="1200" b="0" strike="noStrike" spc="-1">
                <a:solidFill>
                  <a:srgbClr val="CCCCCC"/>
                </a:solidFill>
                <a:latin typeface="Arial"/>
              </a:rPr>
              <a:t>&lt;count&gt;</a:t>
            </a:fld>
            <a:endParaRPr lang="fr-FR" sz="1200" b="0" strike="noStrike" spc="-1">
              <a:solidFill>
                <a:srgbClr val="CCCCCC"/>
              </a:solidFill>
              <a:latin typeface="Arial"/>
            </a:endParaRPr>
          </a:p>
        </p:txBody>
      </p:sp>
      <p:pic>
        <p:nvPicPr>
          <p:cNvPr id="4" name="Image 3" descr="Prez_PPT8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731584" cy="56705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6200000">
            <a:off x="-1473652" y="735887"/>
            <a:ext cx="36755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MARMOR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12" r:id="rId14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93043" y="301905"/>
            <a:ext cx="8694539" cy="109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043" y="1509521"/>
            <a:ext cx="8694539" cy="3597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F206-FFD2-46E6-8DAE-BD443B5A3737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15/12/2021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DF7CB-E88C-4462-9E28-66148C60269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9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756026" rtl="0" eaLnBrk="1" latinLnBrk="0" hangingPunct="1">
        <a:lnSpc>
          <a:spcPct val="90000"/>
        </a:lnSpc>
        <a:spcBef>
          <a:spcPct val="0"/>
        </a:spcBef>
        <a:buNone/>
        <a:defRPr sz="363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>
            <a:extLst>
              <a:ext uri="{FF2B5EF4-FFF2-40B4-BE49-F238E27FC236}">
                <a16:creationId xmlns:a16="http://schemas.microsoft.com/office/drawing/2014/main" id="{0D3417B2-7ACF-EF45-B3D7-5105615594C6}"/>
              </a:ext>
            </a:extLst>
          </p:cNvPr>
          <p:cNvSpPr txBox="1"/>
          <p:nvPr/>
        </p:nvSpPr>
        <p:spPr>
          <a:xfrm>
            <a:off x="3160800" y="4730400"/>
            <a:ext cx="3540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OBJ	ECTIFS : PRESERVÉS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sp>
        <p:nvSpPr>
          <p:cNvPr id="3" name="Rectangle 2"/>
          <p:cNvSpPr/>
          <p:nvPr/>
        </p:nvSpPr>
        <p:spPr>
          <a:xfrm>
            <a:off x="748976" y="1149120"/>
            <a:ext cx="9408345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2400" b="1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MARMOR</a:t>
            </a:r>
          </a:p>
          <a:p>
            <a:pPr algn="ctr"/>
            <a:endParaRPr lang="fr-FR" sz="2400" b="1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fr-FR" sz="2400" b="1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23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arine </a:t>
            </a:r>
            <a:r>
              <a:rPr lang="fr-FR" sz="23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dvanced 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geophysical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300" b="1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esearch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equipment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</a:p>
          <a:p>
            <a:pPr algn="ctr"/>
            <a:r>
              <a:rPr lang="fr-FR" sz="2300" b="1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ayotte 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multidisciplinary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fr-FR" sz="2300" b="1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bservatory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for 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research</a:t>
            </a:r>
            <a:r>
              <a:rPr lang="fr-FR" sz="23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and </a:t>
            </a:r>
            <a:r>
              <a:rPr lang="fr-FR" sz="2300" b="1" cap="none" spc="0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fr-FR" sz="2300" b="1" cap="none" spc="0" dirty="0" err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esponse</a:t>
            </a:r>
            <a:endParaRPr lang="fr-FR" sz="2300" b="1" cap="none" spc="0" dirty="0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FA0B34-2D13-4340-83D3-7AC775167B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02" y="293819"/>
            <a:ext cx="2420018" cy="81867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0C1081D-8863-8C46-87D1-9DA9DC5AF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176" y="149105"/>
            <a:ext cx="992833" cy="1000015"/>
          </a:xfrm>
          <a:prstGeom prst="rect">
            <a:avLst/>
          </a:prstGeom>
        </p:spPr>
      </p:pic>
      <p:sp>
        <p:nvSpPr>
          <p:cNvPr id="8" name="Titre 3">
            <a:extLst>
              <a:ext uri="{FF2B5EF4-FFF2-40B4-BE49-F238E27FC236}">
                <a16:creationId xmlns:a16="http://schemas.microsoft.com/office/drawing/2014/main" id="{B83F60E5-57CE-8143-AA2B-E78B637A9006}"/>
              </a:ext>
            </a:extLst>
          </p:cNvPr>
          <p:cNvSpPr txBox="1">
            <a:spLocks/>
          </p:cNvSpPr>
          <p:nvPr/>
        </p:nvSpPr>
        <p:spPr>
          <a:xfrm>
            <a:off x="4449429" y="4730400"/>
            <a:ext cx="5115195" cy="5143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>
                <a:solidFill>
                  <a:srgbClr val="FF6600"/>
                </a:solidFill>
              </a:rPr>
              <a:t>PIA3</a:t>
            </a:r>
            <a:r>
              <a:rPr lang="fr-FR" sz="2400" b="1">
                <a:solidFill>
                  <a:srgbClr val="FF6600"/>
                </a:solidFill>
              </a:rPr>
              <a:t>+ ESR</a:t>
            </a:r>
            <a:endParaRPr lang="fr-FR" sz="24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01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F0651D-E44B-8D4F-ACB8-6368A74E7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37" y="1229832"/>
            <a:ext cx="3649661" cy="29515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4FD3B57-66F4-FB4D-8134-3ECF71D0D142}"/>
              </a:ext>
            </a:extLst>
          </p:cNvPr>
          <p:cNvSpPr txBox="1"/>
          <p:nvPr/>
        </p:nvSpPr>
        <p:spPr>
          <a:xfrm rot="16200000">
            <a:off x="9382637" y="3753891"/>
            <a:ext cx="102944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>
                <a:solidFill>
                  <a:schemeClr val="accent1"/>
                </a:solidFill>
              </a:rPr>
              <a:t>Feuillet et al, 2021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45669F4-681A-7D4B-B71C-715F4EB6B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38" y="1034868"/>
            <a:ext cx="5603627" cy="35371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937743-456C-394E-8CC8-8EF9C94ADBBD}"/>
              </a:ext>
            </a:extLst>
          </p:cNvPr>
          <p:cNvSpPr/>
          <p:nvPr/>
        </p:nvSpPr>
        <p:spPr>
          <a:xfrm>
            <a:off x="2451864" y="257473"/>
            <a:ext cx="528599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Elément 5 :Observatoire MAYOTTE</a:t>
            </a:r>
          </a:p>
        </p:txBody>
      </p:sp>
      <p:sp>
        <p:nvSpPr>
          <p:cNvPr id="9" name="Rectangle à coins arrondis 6">
            <a:extLst>
              <a:ext uri="{FF2B5EF4-FFF2-40B4-BE49-F238E27FC236}">
                <a16:creationId xmlns:a16="http://schemas.microsoft.com/office/drawing/2014/main" id="{FD40272D-5BC9-084D-95F0-8EBDB4424A4A}"/>
              </a:ext>
            </a:extLst>
          </p:cNvPr>
          <p:cNvSpPr/>
          <p:nvPr/>
        </p:nvSpPr>
        <p:spPr>
          <a:xfrm>
            <a:off x="3016577" y="4766963"/>
            <a:ext cx="5920033" cy="7553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Exigence de temps réel, 24/7, en 3 points de mesure</a:t>
            </a:r>
          </a:p>
          <a:p>
            <a:pPr algn="ctr"/>
            <a:r>
              <a:rPr lang="fr-FR" dirty="0"/>
              <a:t>=&gt; Equipement fixe (câblé)</a:t>
            </a:r>
          </a:p>
        </p:txBody>
      </p:sp>
    </p:spTree>
    <p:extLst>
      <p:ext uri="{BB962C8B-B14F-4D97-AF65-F5344CB8AC3E}">
        <p14:creationId xmlns:p14="http://schemas.microsoft.com/office/powerpoint/2010/main" val="1912372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69320" y="193358"/>
            <a:ext cx="8694538" cy="1004159"/>
          </a:xfrm>
        </p:spPr>
        <p:txBody>
          <a:bodyPr/>
          <a:lstStyle/>
          <a:p>
            <a:r>
              <a:rPr lang="fr-FR" sz="3600" dirty="0">
                <a:solidFill>
                  <a:srgbClr val="0070C0"/>
                </a:solidFill>
                <a:latin typeface="+mn-lt"/>
              </a:rPr>
              <a:t>Observatoire </a:t>
            </a:r>
            <a:r>
              <a:rPr lang="fr-FR" sz="3600" dirty="0" err="1">
                <a:solidFill>
                  <a:srgbClr val="0070C0"/>
                </a:solidFill>
                <a:latin typeface="+mn-lt"/>
              </a:rPr>
              <a:t>multi-disciplinaire</a:t>
            </a:r>
            <a:endParaRPr lang="fr-FR" sz="3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62398" y="1454786"/>
            <a:ext cx="4284266" cy="382197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992"/>
              </a:spcAft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Quelle est la dynamique de crises volcaniques sous-marines?</a:t>
            </a:r>
          </a:p>
          <a:p>
            <a:pPr>
              <a:lnSpc>
                <a:spcPct val="120000"/>
              </a:lnSpc>
              <a:spcAft>
                <a:spcPts val="992"/>
              </a:spcAft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Impact sur les écosystèmes marins?</a:t>
            </a:r>
          </a:p>
          <a:p>
            <a:pPr>
              <a:lnSpc>
                <a:spcPct val="120000"/>
              </a:lnSpc>
              <a:spcAft>
                <a:spcPts val="992"/>
              </a:spcAft>
            </a:pPr>
            <a:r>
              <a:rPr lang="fr-FR" sz="2400" dirty="0">
                <a:solidFill>
                  <a:srgbClr val="0070C0"/>
                </a:solidFill>
                <a:latin typeface="+mn-lt"/>
              </a:rPr>
              <a:t>Comment sont colonisés les édifices sous-marin?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84DFE-5717-4584-95E2-AE7B9CD32DEE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2"/>
          <a:srcRect l="8991" t="59384"/>
          <a:stretch/>
        </p:blipFill>
        <p:spPr>
          <a:xfrm>
            <a:off x="5303520" y="1367719"/>
            <a:ext cx="4455727" cy="134526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6138" y="3182910"/>
            <a:ext cx="1676125" cy="194654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A9114AD-0A4B-48FF-A386-B7C0E7C9EE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6950" y="3182910"/>
            <a:ext cx="1531420" cy="111764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A38D8C4F-E432-4517-8001-E9ECE89D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622" b="-425"/>
          <a:stretch/>
        </p:blipFill>
        <p:spPr>
          <a:xfrm>
            <a:off x="6100281" y="4036103"/>
            <a:ext cx="2305857" cy="1355508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</p:pic>
      <p:sp>
        <p:nvSpPr>
          <p:cNvPr id="26" name="ZoneTexte 25"/>
          <p:cNvSpPr txBox="1"/>
          <p:nvPr/>
        </p:nvSpPr>
        <p:spPr>
          <a:xfrm>
            <a:off x="5223675" y="2898747"/>
            <a:ext cx="4349739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88" b="1" i="1" dirty="0">
                <a:solidFill>
                  <a:srgbClr val="0070C0"/>
                </a:solidFill>
              </a:rPr>
              <a:t>Des fuites de CO2 et de méthane</a:t>
            </a:r>
          </a:p>
          <a:p>
            <a:pPr algn="ctr"/>
            <a:r>
              <a:rPr lang="fr-FR" sz="1488" b="1" i="1" dirty="0">
                <a:solidFill>
                  <a:srgbClr val="0070C0"/>
                </a:solidFill>
              </a:rPr>
              <a:t>exceptionnelles</a:t>
            </a:r>
          </a:p>
        </p:txBody>
      </p:sp>
    </p:spTree>
    <p:extLst>
      <p:ext uri="{BB962C8B-B14F-4D97-AF65-F5344CB8AC3E}">
        <p14:creationId xmlns:p14="http://schemas.microsoft.com/office/powerpoint/2010/main" val="1991680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roupe 219"/>
          <p:cNvGrpSpPr/>
          <p:nvPr/>
        </p:nvGrpSpPr>
        <p:grpSpPr>
          <a:xfrm>
            <a:off x="936060" y="3247940"/>
            <a:ext cx="2234409" cy="1117335"/>
            <a:chOff x="279244" y="3645771"/>
            <a:chExt cx="2702403" cy="1351359"/>
          </a:xfrm>
        </p:grpSpPr>
        <p:sp>
          <p:nvSpPr>
            <p:cNvPr id="221" name="ZoneTexte 220"/>
            <p:cNvSpPr txBox="1"/>
            <p:nvPr/>
          </p:nvSpPr>
          <p:spPr>
            <a:xfrm>
              <a:off x="291426" y="3962226"/>
              <a:ext cx="2690221" cy="1034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2" dirty="0">
                  <a:solidFill>
                    <a:srgbClr val="FF0000"/>
                  </a:solidFill>
                </a:rPr>
                <a:t>GEOPHYS / GEODE 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Geophysical monitoring station including broadband seismometer, hydrophone, pressure meter, absolute pressure meter and acoustic modem.</a:t>
              </a:r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279244" y="3645771"/>
              <a:ext cx="923234" cy="2963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92" b="1" dirty="0" err="1">
                  <a:solidFill>
                    <a:srgbClr val="FF0000"/>
                  </a:solidFill>
                </a:rPr>
                <a:t>REVOSIMA</a:t>
              </a:r>
              <a:endParaRPr lang="fr-FR" sz="992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8" name="Groupe 227"/>
          <p:cNvGrpSpPr/>
          <p:nvPr/>
        </p:nvGrpSpPr>
        <p:grpSpPr>
          <a:xfrm>
            <a:off x="2363118" y="119351"/>
            <a:ext cx="4504275" cy="716266"/>
            <a:chOff x="81109" y="1347138"/>
            <a:chExt cx="5447690" cy="866287"/>
          </a:xfrm>
        </p:grpSpPr>
        <p:sp>
          <p:nvSpPr>
            <p:cNvPr id="226" name="ZoneTexte 225"/>
            <p:cNvSpPr txBox="1"/>
            <p:nvPr/>
          </p:nvSpPr>
          <p:spPr>
            <a:xfrm>
              <a:off x="81109" y="1347138"/>
              <a:ext cx="5447690" cy="5426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58" dirty="0">
                  <a:solidFill>
                    <a:prstClr val="black"/>
                  </a:solidFill>
                </a:rPr>
                <a:t>Observatoire câblé électro-optique multidisciplinaire</a:t>
              </a:r>
              <a:br>
                <a:rPr lang="fr-FR" sz="1158" dirty="0">
                  <a:solidFill>
                    <a:prstClr val="black"/>
                  </a:solidFill>
                </a:rPr>
              </a:br>
              <a:r>
                <a:rPr lang="fr-FR" sz="1158" dirty="0">
                  <a:solidFill>
                    <a:prstClr val="black"/>
                  </a:solidFill>
                </a:rPr>
                <a:t>(4 sites* « temps réel »)</a:t>
              </a:r>
            </a:p>
          </p:txBody>
        </p:sp>
        <p:sp>
          <p:nvSpPr>
            <p:cNvPr id="227" name="ZoneTexte 226"/>
            <p:cNvSpPr txBox="1"/>
            <p:nvPr/>
          </p:nvSpPr>
          <p:spPr>
            <a:xfrm>
              <a:off x="1297883" y="1917107"/>
              <a:ext cx="3014140" cy="29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92" dirty="0">
                  <a:solidFill>
                    <a:prstClr val="black"/>
                  </a:solidFill>
                </a:rPr>
                <a:t>* Dont 3 alimentés en énergie électrique 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8445584" y="634318"/>
            <a:ext cx="675185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2" i="1" dirty="0">
                <a:solidFill>
                  <a:srgbClr val="FF0000"/>
                </a:solidFill>
              </a:rPr>
              <a:t>GEOPHYS</a:t>
            </a:r>
          </a:p>
        </p:txBody>
      </p:sp>
      <p:sp>
        <p:nvSpPr>
          <p:cNvPr id="12" name="Rectangle 11"/>
          <p:cNvSpPr/>
          <p:nvPr/>
        </p:nvSpPr>
        <p:spPr>
          <a:xfrm rot="10800000">
            <a:off x="8404571" y="748965"/>
            <a:ext cx="64882" cy="648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prstClr val="white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54742" y="753900"/>
            <a:ext cx="551754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2" i="1" dirty="0">
                <a:solidFill>
                  <a:srgbClr val="FF0000"/>
                </a:solidFill>
              </a:rPr>
              <a:t>GEODE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947811" y="264322"/>
            <a:ext cx="779992" cy="2705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58" b="1" dirty="0">
                <a:solidFill>
                  <a:srgbClr val="FF0000"/>
                </a:solidFill>
              </a:rPr>
              <a:t>Revosima</a:t>
            </a:r>
          </a:p>
        </p:txBody>
      </p:sp>
      <p:cxnSp>
        <p:nvCxnSpPr>
          <p:cNvPr id="15" name="Connecteur droit avec flèche 14"/>
          <p:cNvCxnSpPr>
            <a:stCxn id="14" idx="1"/>
            <a:endCxn id="11" idx="0"/>
          </p:cNvCxnSpPr>
          <p:nvPr/>
        </p:nvCxnSpPr>
        <p:spPr>
          <a:xfrm flipH="1">
            <a:off x="8783177" y="399584"/>
            <a:ext cx="164634" cy="23473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7721503" y="4650697"/>
            <a:ext cx="675185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2" i="1" dirty="0">
                <a:solidFill>
                  <a:srgbClr val="FF0000"/>
                </a:solidFill>
              </a:rPr>
              <a:t>GEOPHYS</a:t>
            </a:r>
          </a:p>
        </p:txBody>
      </p:sp>
      <p:sp>
        <p:nvSpPr>
          <p:cNvPr id="17" name="Rectangle 16"/>
          <p:cNvSpPr/>
          <p:nvPr/>
        </p:nvSpPr>
        <p:spPr>
          <a:xfrm rot="10800000">
            <a:off x="8254645" y="4826982"/>
            <a:ext cx="64882" cy="648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prstClr val="white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732049" y="4759736"/>
            <a:ext cx="551754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92" i="1" dirty="0">
                <a:solidFill>
                  <a:srgbClr val="FF0000"/>
                </a:solidFill>
              </a:rPr>
              <a:t>GEODE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8251930" y="4184319"/>
            <a:ext cx="795956" cy="270523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158" b="1" dirty="0">
                <a:solidFill>
                  <a:srgbClr val="FF0000"/>
                </a:solidFill>
              </a:rPr>
              <a:t>Revosima</a:t>
            </a:r>
          </a:p>
        </p:txBody>
      </p:sp>
      <p:cxnSp>
        <p:nvCxnSpPr>
          <p:cNvPr id="20" name="Connecteur droit avec flèche 19"/>
          <p:cNvCxnSpPr>
            <a:stCxn id="19" idx="1"/>
            <a:endCxn id="16" idx="0"/>
          </p:cNvCxnSpPr>
          <p:nvPr/>
        </p:nvCxnSpPr>
        <p:spPr>
          <a:xfrm flipH="1">
            <a:off x="8059096" y="4319581"/>
            <a:ext cx="192834" cy="3311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230182" y="4464542"/>
            <a:ext cx="585417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92" b="1" i="1" dirty="0">
                <a:solidFill>
                  <a:srgbClr val="4472C4"/>
                </a:solidFill>
              </a:rPr>
              <a:t>Site M2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7323710" y="2908270"/>
            <a:ext cx="1712478" cy="464860"/>
            <a:chOff x="8857652" y="3517284"/>
            <a:chExt cx="2071155" cy="562225"/>
          </a:xfrm>
        </p:grpSpPr>
        <p:sp>
          <p:nvSpPr>
            <p:cNvPr id="32" name="ZoneTexte 31"/>
            <p:cNvSpPr txBox="1"/>
            <p:nvPr/>
          </p:nvSpPr>
          <p:spPr>
            <a:xfrm>
              <a:off x="9937122" y="3517284"/>
              <a:ext cx="991685" cy="32718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58" b="1" dirty="0">
                  <a:solidFill>
                    <a:srgbClr val="FF0000"/>
                  </a:solidFill>
                </a:rPr>
                <a:t>Revosima</a:t>
              </a:r>
            </a:p>
          </p:txBody>
        </p:sp>
        <p:cxnSp>
          <p:nvCxnSpPr>
            <p:cNvPr id="33" name="Connecteur droit avec flèche 32"/>
            <p:cNvCxnSpPr>
              <a:stCxn id="32" idx="1"/>
            </p:cNvCxnSpPr>
            <p:nvPr/>
          </p:nvCxnSpPr>
          <p:spPr>
            <a:xfrm flipH="1">
              <a:off x="9573143" y="3680877"/>
              <a:ext cx="363979" cy="19433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e 33"/>
            <p:cNvGrpSpPr/>
            <p:nvPr/>
          </p:nvGrpSpPr>
          <p:grpSpPr>
            <a:xfrm>
              <a:off x="8857652" y="3632034"/>
              <a:ext cx="816602" cy="447475"/>
              <a:chOff x="2022355" y="3280054"/>
              <a:chExt cx="816602" cy="447475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2170409" y="3431210"/>
                <a:ext cx="667319" cy="29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92" i="1" dirty="0">
                    <a:solidFill>
                      <a:srgbClr val="FF0000"/>
                    </a:solidFill>
                  </a:rPr>
                  <a:t>GEODE</a:t>
                </a:r>
              </a:p>
            </p:txBody>
          </p:sp>
          <p:sp>
            <p:nvSpPr>
              <p:cNvPr id="36" name="ZoneTexte 35"/>
              <p:cNvSpPr txBox="1"/>
              <p:nvPr/>
            </p:nvSpPr>
            <p:spPr>
              <a:xfrm>
                <a:off x="2022355" y="3280054"/>
                <a:ext cx="816602" cy="29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92" i="1" dirty="0">
                    <a:solidFill>
                      <a:srgbClr val="FF0000"/>
                    </a:solidFill>
                  </a:rPr>
                  <a:t>GEOPHYS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 rot="13855417">
            <a:off x="7425800" y="3210967"/>
            <a:ext cx="64882" cy="6488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8" dirty="0">
              <a:solidFill>
                <a:prstClr val="white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912194" y="2689503"/>
            <a:ext cx="585417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92" b="1" i="1" dirty="0">
                <a:solidFill>
                  <a:srgbClr val="4472C4"/>
                </a:solidFill>
              </a:rPr>
              <a:t>Site M1</a:t>
            </a:r>
          </a:p>
        </p:txBody>
      </p:sp>
      <p:grpSp>
        <p:nvGrpSpPr>
          <p:cNvPr id="248" name="Groupe 247"/>
          <p:cNvGrpSpPr/>
          <p:nvPr/>
        </p:nvGrpSpPr>
        <p:grpSpPr>
          <a:xfrm>
            <a:off x="3138378" y="634566"/>
            <a:ext cx="6355563" cy="4885455"/>
            <a:chOff x="3795708" y="767355"/>
            <a:chExt cx="7686728" cy="5908708"/>
          </a:xfrm>
        </p:grpSpPr>
        <p:sp>
          <p:nvSpPr>
            <p:cNvPr id="186" name="Ellipse 185"/>
            <p:cNvSpPr/>
            <p:nvPr/>
          </p:nvSpPr>
          <p:spPr>
            <a:xfrm>
              <a:off x="3998789" y="4542899"/>
              <a:ext cx="170158" cy="167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 dirty="0">
                <a:solidFill>
                  <a:prstClr val="white"/>
                </a:solidFill>
              </a:endParaRPr>
            </a:p>
          </p:txBody>
        </p:sp>
        <p:sp>
          <p:nvSpPr>
            <p:cNvPr id="188" name="Ellipse 187"/>
            <p:cNvSpPr/>
            <p:nvPr/>
          </p:nvSpPr>
          <p:spPr>
            <a:xfrm flipH="1">
              <a:off x="4029280" y="5621258"/>
              <a:ext cx="94964" cy="9496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 dirty="0">
                <a:solidFill>
                  <a:prstClr val="white"/>
                </a:solidFill>
              </a:endParaRPr>
            </a:p>
          </p:txBody>
        </p:sp>
        <p:sp>
          <p:nvSpPr>
            <p:cNvPr id="189" name="ZoneTexte 188"/>
            <p:cNvSpPr txBox="1"/>
            <p:nvPr/>
          </p:nvSpPr>
          <p:spPr>
            <a:xfrm>
              <a:off x="3795708" y="3895780"/>
              <a:ext cx="673134" cy="296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92" dirty="0">
                  <a:solidFill>
                    <a:prstClr val="black"/>
                  </a:solidFill>
                </a:rPr>
                <a:t>Legend</a:t>
              </a:r>
            </a:p>
          </p:txBody>
        </p:sp>
        <p:cxnSp>
          <p:nvCxnSpPr>
            <p:cNvPr id="190" name="Connecteur droit 189"/>
            <p:cNvCxnSpPr/>
            <p:nvPr/>
          </p:nvCxnSpPr>
          <p:spPr>
            <a:xfrm>
              <a:off x="3995914" y="5858293"/>
              <a:ext cx="16169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>
              <a:off x="3995914" y="6040845"/>
              <a:ext cx="161696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ZoneTexte 191"/>
            <p:cNvSpPr txBox="1"/>
            <p:nvPr/>
          </p:nvSpPr>
          <p:spPr>
            <a:xfrm>
              <a:off x="4154343" y="4172778"/>
              <a:ext cx="4180120" cy="2404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92" dirty="0">
                  <a:solidFill>
                    <a:prstClr val="black"/>
                  </a:solidFill>
                </a:rPr>
                <a:t>Connection node</a:t>
              </a:r>
            </a:p>
            <a:p>
              <a:endParaRPr lang="en-US" sz="413" dirty="0">
                <a:solidFill>
                  <a:prstClr val="black"/>
                </a:solidFill>
              </a:endParaRPr>
            </a:p>
            <a:p>
              <a:endParaRPr lang="en-US" sz="331" dirty="0">
                <a:solidFill>
                  <a:prstClr val="black"/>
                </a:solidFill>
              </a:endParaRPr>
            </a:p>
            <a:p>
              <a:r>
                <a:rPr lang="en-US" sz="992" dirty="0">
                  <a:solidFill>
                    <a:prstClr val="black"/>
                  </a:solidFill>
                </a:rPr>
                <a:t>Primary Node</a:t>
              </a:r>
            </a:p>
            <a:p>
              <a:endParaRPr lang="en-US" sz="661" dirty="0">
                <a:solidFill>
                  <a:prstClr val="black"/>
                </a:solidFill>
              </a:endParaRPr>
            </a:p>
            <a:p>
              <a:r>
                <a:rPr lang="en-US" sz="992" dirty="0">
                  <a:solidFill>
                    <a:prstClr val="black"/>
                  </a:solidFill>
                </a:rPr>
                <a:t>Seafloor multiparameter station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Deep sea mooring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Optical seismometer and pressiometer</a:t>
              </a:r>
              <a:endParaRPr lang="en-US" sz="661" dirty="0">
                <a:solidFill>
                  <a:prstClr val="black"/>
                </a:solidFill>
              </a:endParaRPr>
            </a:p>
            <a:p>
              <a:r>
                <a:rPr lang="en-US" sz="992" dirty="0">
                  <a:solidFill>
                    <a:prstClr val="black"/>
                  </a:solidFill>
                </a:rPr>
                <a:t>Optical single component seismometer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ROV wet-mateable connector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Light cable (L &lt; 200 m) 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EO Cable (Telecom type)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Additional cable length (for deployment/recovery)</a:t>
              </a:r>
            </a:p>
            <a:p>
              <a:r>
                <a:rPr lang="en-US" sz="992" dirty="0">
                  <a:solidFill>
                    <a:prstClr val="black"/>
                  </a:solidFill>
                </a:rPr>
                <a:t>(cable lengths shown are without these additional lengths)</a:t>
              </a:r>
            </a:p>
          </p:txBody>
        </p:sp>
        <p:grpSp>
          <p:nvGrpSpPr>
            <p:cNvPr id="193" name="Groupe 192"/>
            <p:cNvGrpSpPr/>
            <p:nvPr/>
          </p:nvGrpSpPr>
          <p:grpSpPr>
            <a:xfrm rot="5400000" flipV="1">
              <a:off x="4041982" y="6126997"/>
              <a:ext cx="69045" cy="179136"/>
              <a:chOff x="4204888" y="2833663"/>
              <a:chExt cx="93941" cy="342815"/>
            </a:xfrm>
          </p:grpSpPr>
          <p:cxnSp>
            <p:nvCxnSpPr>
              <p:cNvPr id="194" name="Connecteur droit 193"/>
              <p:cNvCxnSpPr/>
              <p:nvPr/>
            </p:nvCxnSpPr>
            <p:spPr>
              <a:xfrm rot="5400000" flipH="1">
                <a:off x="4126088" y="3006407"/>
                <a:ext cx="339939" cy="20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Connecteur droit 194"/>
              <p:cNvCxnSpPr/>
              <p:nvPr/>
            </p:nvCxnSpPr>
            <p:spPr>
              <a:xfrm flipH="1">
                <a:off x="4204888" y="2833663"/>
                <a:ext cx="93941" cy="32072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Rectangle 196"/>
            <p:cNvSpPr/>
            <p:nvPr/>
          </p:nvSpPr>
          <p:spPr>
            <a:xfrm>
              <a:off x="4037526" y="5441094"/>
              <a:ext cx="78472" cy="7847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 dirty="0">
                <a:solidFill>
                  <a:prstClr val="white"/>
                </a:solidFill>
              </a:endParaRPr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37526" y="4900605"/>
              <a:ext cx="78472" cy="7847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 dirty="0">
                <a:solidFill>
                  <a:prstClr val="white"/>
                </a:solidFill>
              </a:endParaRPr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037526" y="5080768"/>
              <a:ext cx="78472" cy="78472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88" dirty="0">
                <a:solidFill>
                  <a:prstClr val="white"/>
                </a:solidFill>
              </a:endParaRPr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3951252" y="4496908"/>
              <a:ext cx="310589" cy="273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868" dirty="0">
                  <a:solidFill>
                    <a:prstClr val="black"/>
                  </a:solidFill>
                </a:rPr>
                <a:t>N</a:t>
              </a:r>
            </a:p>
          </p:txBody>
        </p:sp>
        <p:grpSp>
          <p:nvGrpSpPr>
            <p:cNvPr id="201" name="Groupe 200"/>
            <p:cNvGrpSpPr/>
            <p:nvPr/>
          </p:nvGrpSpPr>
          <p:grpSpPr>
            <a:xfrm>
              <a:off x="3936564" y="4169231"/>
              <a:ext cx="295078" cy="282432"/>
              <a:chOff x="2223676" y="630399"/>
              <a:chExt cx="243831" cy="233381"/>
            </a:xfrm>
          </p:grpSpPr>
          <p:sp>
            <p:nvSpPr>
              <p:cNvPr id="202" name="Ellipse 201"/>
              <p:cNvSpPr/>
              <p:nvPr/>
            </p:nvSpPr>
            <p:spPr>
              <a:xfrm>
                <a:off x="2229394" y="630399"/>
                <a:ext cx="232401" cy="232401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8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3" name="ZoneTexte 202"/>
              <p:cNvSpPr txBox="1"/>
              <p:nvPr/>
            </p:nvSpPr>
            <p:spPr>
              <a:xfrm>
                <a:off x="2223676" y="638020"/>
                <a:ext cx="243831" cy="225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868" dirty="0">
                    <a:solidFill>
                      <a:prstClr val="white"/>
                    </a:solidFill>
                  </a:rPr>
                  <a:t>C</a:t>
                </a:r>
              </a:p>
            </p:txBody>
          </p:sp>
        </p:grpSp>
        <p:sp>
          <p:nvSpPr>
            <p:cNvPr id="235" name="Rectangle 234"/>
            <p:cNvSpPr/>
            <p:nvPr/>
          </p:nvSpPr>
          <p:spPr>
            <a:xfrm>
              <a:off x="4037526" y="5260931"/>
              <a:ext cx="78472" cy="78472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8" dirty="0">
                <a:solidFill>
                  <a:prstClr val="white"/>
                </a:solidFill>
              </a:endParaRPr>
            </a:p>
          </p:txBody>
        </p:sp>
        <p:grpSp>
          <p:nvGrpSpPr>
            <p:cNvPr id="244" name="Groupe 243"/>
            <p:cNvGrpSpPr/>
            <p:nvPr/>
          </p:nvGrpSpPr>
          <p:grpSpPr>
            <a:xfrm>
              <a:off x="4997446" y="767355"/>
              <a:ext cx="6484990" cy="5908708"/>
              <a:chOff x="4997446" y="767355"/>
              <a:chExt cx="6484990" cy="5908708"/>
            </a:xfrm>
          </p:grpSpPr>
          <p:grpSp>
            <p:nvGrpSpPr>
              <p:cNvPr id="132" name="Groupe 131"/>
              <p:cNvGrpSpPr/>
              <p:nvPr/>
            </p:nvGrpSpPr>
            <p:grpSpPr>
              <a:xfrm>
                <a:off x="5528799" y="767355"/>
                <a:ext cx="5953637" cy="5908708"/>
                <a:chOff x="5528799" y="767355"/>
                <a:chExt cx="5953637" cy="5908708"/>
              </a:xfrm>
            </p:grpSpPr>
            <p:grpSp>
              <p:nvGrpSpPr>
                <p:cNvPr id="133" name="Groupe 132"/>
                <p:cNvGrpSpPr/>
                <p:nvPr/>
              </p:nvGrpSpPr>
              <p:grpSpPr>
                <a:xfrm>
                  <a:off x="5528799" y="767355"/>
                  <a:ext cx="5953637" cy="5908708"/>
                  <a:chOff x="5528799" y="767355"/>
                  <a:chExt cx="5953637" cy="5908708"/>
                </a:xfrm>
              </p:grpSpPr>
              <p:cxnSp>
                <p:nvCxnSpPr>
                  <p:cNvPr id="136" name="Connecteur droit 135"/>
                  <p:cNvCxnSpPr/>
                  <p:nvPr/>
                </p:nvCxnSpPr>
                <p:spPr>
                  <a:xfrm flipV="1">
                    <a:off x="8829955" y="2903349"/>
                    <a:ext cx="230306" cy="4422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Connecteur droit 136"/>
                  <p:cNvCxnSpPr>
                    <a:stCxn id="138" idx="3"/>
                  </p:cNvCxnSpPr>
                  <p:nvPr/>
                </p:nvCxnSpPr>
                <p:spPr>
                  <a:xfrm flipV="1">
                    <a:off x="7761526" y="4214319"/>
                    <a:ext cx="230306" cy="4422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8" name="Rectangle 137"/>
                  <p:cNvSpPr/>
                  <p:nvPr/>
                </p:nvSpPr>
                <p:spPr>
                  <a:xfrm>
                    <a:off x="7683054" y="4179505"/>
                    <a:ext cx="78472" cy="78472"/>
                  </a:xfrm>
                  <a:prstGeom prst="rect">
                    <a:avLst/>
                  </a:prstGeom>
                  <a:solidFill>
                    <a:srgbClr val="92D050"/>
                  </a:solidFill>
                  <a:ln>
                    <a:solidFill>
                      <a:srgbClr val="92D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39" name="Connecteur droit 138"/>
                  <p:cNvCxnSpPr/>
                  <p:nvPr/>
                </p:nvCxnSpPr>
                <p:spPr>
                  <a:xfrm>
                    <a:off x="9836876" y="1010530"/>
                    <a:ext cx="222737" cy="259360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Connecteur droit 139"/>
                  <p:cNvCxnSpPr/>
                  <p:nvPr/>
                </p:nvCxnSpPr>
                <p:spPr>
                  <a:xfrm>
                    <a:off x="5530145" y="3847704"/>
                    <a:ext cx="1653292" cy="728984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1" name="Arc 140"/>
                  <p:cNvSpPr/>
                  <p:nvPr/>
                </p:nvSpPr>
                <p:spPr>
                  <a:xfrm rot="12122484">
                    <a:off x="7390323" y="4111720"/>
                    <a:ext cx="3159834" cy="2328929"/>
                  </a:xfrm>
                  <a:prstGeom prst="arc">
                    <a:avLst>
                      <a:gd name="adj1" fmla="val 12634611"/>
                      <a:gd name="adj2" fmla="val 21069425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48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2" name="Arc 141"/>
                  <p:cNvSpPr/>
                  <p:nvPr/>
                </p:nvSpPr>
                <p:spPr>
                  <a:xfrm rot="5895062">
                    <a:off x="6611789" y="4551095"/>
                    <a:ext cx="841757" cy="836822"/>
                  </a:xfrm>
                  <a:prstGeom prst="arc">
                    <a:avLst>
                      <a:gd name="adj1" fmla="val 11564791"/>
                      <a:gd name="adj2" fmla="val 15313401"/>
                    </a:avLst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43" name="Groupe 142"/>
                  <p:cNvGrpSpPr/>
                  <p:nvPr/>
                </p:nvGrpSpPr>
                <p:grpSpPr>
                  <a:xfrm rot="20415831" flipH="1" flipV="1">
                    <a:off x="9830986" y="6366008"/>
                    <a:ext cx="100074" cy="310055"/>
                    <a:chOff x="4249844" y="2820173"/>
                    <a:chExt cx="100075" cy="310055"/>
                  </a:xfrm>
                </p:grpSpPr>
                <p:cxnSp>
                  <p:nvCxnSpPr>
                    <p:cNvPr id="183" name="Connecteur droit 182"/>
                    <p:cNvCxnSpPr/>
                    <p:nvPr/>
                  </p:nvCxnSpPr>
                  <p:spPr>
                    <a:xfrm rot="1184169" flipH="1" flipV="1">
                      <a:off x="4257891" y="2847098"/>
                      <a:ext cx="92028" cy="24704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4" name="Connecteur droit 183"/>
                    <p:cNvCxnSpPr/>
                    <p:nvPr/>
                  </p:nvCxnSpPr>
                  <p:spPr>
                    <a:xfrm rot="1184169">
                      <a:off x="4249844" y="2820173"/>
                      <a:ext cx="21353" cy="31005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44" name="Connecteur droit 143"/>
                  <p:cNvCxnSpPr/>
                  <p:nvPr/>
                </p:nvCxnSpPr>
                <p:spPr>
                  <a:xfrm flipV="1">
                    <a:off x="9908914" y="5905357"/>
                    <a:ext cx="476371" cy="458084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" name="Forme libre 144"/>
                  <p:cNvSpPr/>
                  <p:nvPr/>
                </p:nvSpPr>
                <p:spPr>
                  <a:xfrm>
                    <a:off x="5528799" y="3721910"/>
                    <a:ext cx="2012417" cy="309761"/>
                  </a:xfrm>
                  <a:custGeom>
                    <a:avLst/>
                    <a:gdLst>
                      <a:gd name="connsiteX0" fmla="*/ 0 w 2052244"/>
                      <a:gd name="connsiteY0" fmla="*/ 0 h 309761"/>
                      <a:gd name="connsiteX1" fmla="*/ 257820 w 2052244"/>
                      <a:gd name="connsiteY1" fmla="*/ 116878 h 309761"/>
                      <a:gd name="connsiteX2" fmla="*/ 591266 w 2052244"/>
                      <a:gd name="connsiteY2" fmla="*/ 233756 h 309761"/>
                      <a:gd name="connsiteX3" fmla="*/ 904087 w 2052244"/>
                      <a:gd name="connsiteY3" fmla="*/ 309383 h 309761"/>
                      <a:gd name="connsiteX4" fmla="*/ 1227221 w 2052244"/>
                      <a:gd name="connsiteY4" fmla="*/ 202818 h 309761"/>
                      <a:gd name="connsiteX5" fmla="*/ 1512542 w 2052244"/>
                      <a:gd name="connsiteY5" fmla="*/ 58439 h 309761"/>
                      <a:gd name="connsiteX6" fmla="*/ 1856301 w 2052244"/>
                      <a:gd name="connsiteY6" fmla="*/ 27500 h 309761"/>
                      <a:gd name="connsiteX7" fmla="*/ 2052244 w 2052244"/>
                      <a:gd name="connsiteY7" fmla="*/ 75627 h 309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052244" h="309761">
                        <a:moveTo>
                          <a:pt x="0" y="0"/>
                        </a:moveTo>
                        <a:cubicBezTo>
                          <a:pt x="79638" y="38959"/>
                          <a:pt x="159276" y="77919"/>
                          <a:pt x="257820" y="116878"/>
                        </a:cubicBezTo>
                        <a:cubicBezTo>
                          <a:pt x="356364" y="155837"/>
                          <a:pt x="483555" y="201672"/>
                          <a:pt x="591266" y="233756"/>
                        </a:cubicBezTo>
                        <a:cubicBezTo>
                          <a:pt x="698977" y="265840"/>
                          <a:pt x="798095" y="314539"/>
                          <a:pt x="904087" y="309383"/>
                        </a:cubicBezTo>
                        <a:cubicBezTo>
                          <a:pt x="1010079" y="304227"/>
                          <a:pt x="1125812" y="244642"/>
                          <a:pt x="1227221" y="202818"/>
                        </a:cubicBezTo>
                        <a:cubicBezTo>
                          <a:pt x="1328630" y="160994"/>
                          <a:pt x="1407695" y="87659"/>
                          <a:pt x="1512542" y="58439"/>
                        </a:cubicBezTo>
                        <a:cubicBezTo>
                          <a:pt x="1617389" y="29219"/>
                          <a:pt x="1766351" y="24635"/>
                          <a:pt x="1856301" y="27500"/>
                        </a:cubicBezTo>
                        <a:cubicBezTo>
                          <a:pt x="1946251" y="30365"/>
                          <a:pt x="1999247" y="52996"/>
                          <a:pt x="2052244" y="75627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" name="Arc 145"/>
                  <p:cNvSpPr/>
                  <p:nvPr/>
                </p:nvSpPr>
                <p:spPr>
                  <a:xfrm rot="18632676">
                    <a:off x="7900662" y="2952452"/>
                    <a:ext cx="1608415" cy="1472403"/>
                  </a:xfrm>
                  <a:prstGeom prst="arc">
                    <a:avLst>
                      <a:gd name="adj1" fmla="val 14195300"/>
                      <a:gd name="adj2" fmla="val 19395966"/>
                    </a:avLst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147" name="Groupe 146"/>
                  <p:cNvGrpSpPr/>
                  <p:nvPr/>
                </p:nvGrpSpPr>
                <p:grpSpPr>
                  <a:xfrm rot="6053117" flipH="1" flipV="1">
                    <a:off x="7692636" y="3477207"/>
                    <a:ext cx="220967" cy="281751"/>
                    <a:chOff x="4154190" y="2988528"/>
                    <a:chExt cx="164438" cy="261905"/>
                  </a:xfrm>
                </p:grpSpPr>
                <p:cxnSp>
                  <p:nvCxnSpPr>
                    <p:cNvPr id="181" name="Connecteur droit 180"/>
                    <p:cNvCxnSpPr>
                      <a:stCxn id="146" idx="0"/>
                    </p:cNvCxnSpPr>
                    <p:nvPr/>
                  </p:nvCxnSpPr>
                  <p:spPr>
                    <a:xfrm rot="15374397">
                      <a:off x="4149894" y="3098686"/>
                      <a:ext cx="261905" cy="41588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2" name="Connecteur droit 181"/>
                    <p:cNvCxnSpPr/>
                    <p:nvPr/>
                  </p:nvCxnSpPr>
                  <p:spPr>
                    <a:xfrm rot="20194860" flipH="1">
                      <a:off x="4154190" y="3012742"/>
                      <a:ext cx="164438" cy="22215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8" name="Groupe 147"/>
                  <p:cNvGrpSpPr/>
                  <p:nvPr/>
                </p:nvGrpSpPr>
                <p:grpSpPr>
                  <a:xfrm rot="2907702" flipH="1" flipV="1">
                    <a:off x="9916322" y="1292407"/>
                    <a:ext cx="176356" cy="299717"/>
                    <a:chOff x="4197575" y="2835079"/>
                    <a:chExt cx="125340" cy="354425"/>
                  </a:xfrm>
                </p:grpSpPr>
                <p:cxnSp>
                  <p:nvCxnSpPr>
                    <p:cNvPr id="179" name="Connecteur droit 178"/>
                    <p:cNvCxnSpPr/>
                    <p:nvPr/>
                  </p:nvCxnSpPr>
                  <p:spPr>
                    <a:xfrm rot="21376878" flipH="1" flipV="1">
                      <a:off x="4302840" y="2835079"/>
                      <a:ext cx="20075" cy="354425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80" name="Connecteur droit 179"/>
                    <p:cNvCxnSpPr/>
                    <p:nvPr/>
                  </p:nvCxnSpPr>
                  <p:spPr>
                    <a:xfrm rot="21376878" flipH="1">
                      <a:off x="4197575" y="2839132"/>
                      <a:ext cx="107982" cy="339340"/>
                    </a:xfrm>
                    <a:prstGeom prst="line">
                      <a:avLst/>
                    </a:prstGeom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49" name="Groupe 148"/>
                  <p:cNvGrpSpPr/>
                  <p:nvPr/>
                </p:nvGrpSpPr>
                <p:grpSpPr>
                  <a:xfrm rot="18400940" flipH="1" flipV="1">
                    <a:off x="10786979" y="5446863"/>
                    <a:ext cx="237266" cy="295968"/>
                    <a:chOff x="4197575" y="2839132"/>
                    <a:chExt cx="168630" cy="349992"/>
                  </a:xfrm>
                </p:grpSpPr>
                <p:cxnSp>
                  <p:nvCxnSpPr>
                    <p:cNvPr id="177" name="Connecteur droit 176"/>
                    <p:cNvCxnSpPr/>
                    <p:nvPr/>
                  </p:nvCxnSpPr>
                  <p:spPr>
                    <a:xfrm rot="3199060" flipH="1" flipV="1">
                      <a:off x="4150244" y="2973163"/>
                      <a:ext cx="341416" cy="90506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8" name="Connecteur droit 177"/>
                    <p:cNvCxnSpPr/>
                    <p:nvPr/>
                  </p:nvCxnSpPr>
                  <p:spPr>
                    <a:xfrm rot="21376878" flipH="1">
                      <a:off x="4197575" y="2839132"/>
                      <a:ext cx="107982" cy="339340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50" name="Connecteur droit 149"/>
                  <p:cNvCxnSpPr/>
                  <p:nvPr/>
                </p:nvCxnSpPr>
                <p:spPr>
                  <a:xfrm flipV="1">
                    <a:off x="10492413" y="5566094"/>
                    <a:ext cx="241621" cy="257623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" name="Forme libre 150"/>
                  <p:cNvSpPr/>
                  <p:nvPr/>
                </p:nvSpPr>
                <p:spPr>
                  <a:xfrm>
                    <a:off x="10161403" y="1398478"/>
                    <a:ext cx="1321033" cy="4030133"/>
                  </a:xfrm>
                  <a:custGeom>
                    <a:avLst/>
                    <a:gdLst>
                      <a:gd name="connsiteX0" fmla="*/ 0 w 1321033"/>
                      <a:gd name="connsiteY0" fmla="*/ 0 h 4030133"/>
                      <a:gd name="connsiteX1" fmla="*/ 575733 w 1321033"/>
                      <a:gd name="connsiteY1" fmla="*/ 547511 h 4030133"/>
                      <a:gd name="connsiteX2" fmla="*/ 1128889 w 1321033"/>
                      <a:gd name="connsiteY2" fmla="*/ 1456267 h 4030133"/>
                      <a:gd name="connsiteX3" fmla="*/ 1320800 w 1321033"/>
                      <a:gd name="connsiteY3" fmla="*/ 2624667 h 4030133"/>
                      <a:gd name="connsiteX4" fmla="*/ 1162755 w 1321033"/>
                      <a:gd name="connsiteY4" fmla="*/ 3347156 h 4030133"/>
                      <a:gd name="connsiteX5" fmla="*/ 925689 w 1321033"/>
                      <a:gd name="connsiteY5" fmla="*/ 3821289 h 4030133"/>
                      <a:gd name="connsiteX6" fmla="*/ 705555 w 1321033"/>
                      <a:gd name="connsiteY6" fmla="*/ 4030133 h 4030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21033" h="4030133">
                        <a:moveTo>
                          <a:pt x="0" y="0"/>
                        </a:moveTo>
                        <a:cubicBezTo>
                          <a:pt x="193792" y="152400"/>
                          <a:pt x="387585" y="304800"/>
                          <a:pt x="575733" y="547511"/>
                        </a:cubicBezTo>
                        <a:cubicBezTo>
                          <a:pt x="763881" y="790222"/>
                          <a:pt x="1004711" y="1110074"/>
                          <a:pt x="1128889" y="1456267"/>
                        </a:cubicBezTo>
                        <a:cubicBezTo>
                          <a:pt x="1253067" y="1802460"/>
                          <a:pt x="1315156" y="2309519"/>
                          <a:pt x="1320800" y="2624667"/>
                        </a:cubicBezTo>
                        <a:cubicBezTo>
                          <a:pt x="1326444" y="2939815"/>
                          <a:pt x="1228607" y="3147719"/>
                          <a:pt x="1162755" y="3347156"/>
                        </a:cubicBezTo>
                        <a:cubicBezTo>
                          <a:pt x="1096903" y="3546593"/>
                          <a:pt x="1001889" y="3707460"/>
                          <a:pt x="925689" y="3821289"/>
                        </a:cubicBezTo>
                        <a:cubicBezTo>
                          <a:pt x="849489" y="3935119"/>
                          <a:pt x="777522" y="3982626"/>
                          <a:pt x="705555" y="4030133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" name="ZoneTexte 151"/>
                  <p:cNvSpPr txBox="1"/>
                  <p:nvPr/>
                </p:nvSpPr>
                <p:spPr>
                  <a:xfrm>
                    <a:off x="10854742" y="3288480"/>
                    <a:ext cx="605278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992" i="1" dirty="0">
                        <a:solidFill>
                          <a:prstClr val="black"/>
                        </a:solidFill>
                      </a:rPr>
                      <a:t>24 km</a:t>
                    </a:r>
                  </a:p>
                </p:txBody>
              </p:sp>
              <p:sp>
                <p:nvSpPr>
                  <p:cNvPr id="153" name="ZoneTexte 152"/>
                  <p:cNvSpPr txBox="1"/>
                  <p:nvPr/>
                </p:nvSpPr>
                <p:spPr>
                  <a:xfrm>
                    <a:off x="6294582" y="3624178"/>
                    <a:ext cx="605278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92" i="1" dirty="0">
                        <a:solidFill>
                          <a:prstClr val="black"/>
                        </a:solidFill>
                      </a:rPr>
                      <a:t>14 km</a:t>
                    </a:r>
                  </a:p>
                </p:txBody>
              </p:sp>
              <p:sp>
                <p:nvSpPr>
                  <p:cNvPr id="154" name="ZoneTexte 153"/>
                  <p:cNvSpPr txBox="1"/>
                  <p:nvPr/>
                </p:nvSpPr>
                <p:spPr>
                  <a:xfrm>
                    <a:off x="7628531" y="5502976"/>
                    <a:ext cx="605278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92" i="1" dirty="0">
                        <a:solidFill>
                          <a:prstClr val="black"/>
                        </a:solidFill>
                      </a:rPr>
                      <a:t>30 km</a:t>
                    </a:r>
                  </a:p>
                </p:txBody>
              </p:sp>
              <p:sp>
                <p:nvSpPr>
                  <p:cNvPr id="155" name="ZoneTexte 154"/>
                  <p:cNvSpPr txBox="1"/>
                  <p:nvPr/>
                </p:nvSpPr>
                <p:spPr>
                  <a:xfrm>
                    <a:off x="8511394" y="2571546"/>
                    <a:ext cx="634360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92" b="1" i="1" dirty="0">
                        <a:solidFill>
                          <a:srgbClr val="4472C4"/>
                        </a:solidFill>
                      </a:rPr>
                      <a:t>Crown</a:t>
                    </a:r>
                  </a:p>
                </p:txBody>
              </p:sp>
              <p:sp>
                <p:nvSpPr>
                  <p:cNvPr id="156" name="ZoneTexte 155"/>
                  <p:cNvSpPr txBox="1"/>
                  <p:nvPr/>
                </p:nvSpPr>
                <p:spPr>
                  <a:xfrm>
                    <a:off x="7876679" y="2817226"/>
                    <a:ext cx="527729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92" i="1" dirty="0">
                        <a:solidFill>
                          <a:prstClr val="black"/>
                        </a:solidFill>
                      </a:rPr>
                      <a:t>8 km</a:t>
                    </a:r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8993798" y="2862873"/>
                    <a:ext cx="78472" cy="78472"/>
                  </a:xfrm>
                  <a:prstGeom prst="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158" name="Connecteur droit 157"/>
                  <p:cNvCxnSpPr>
                    <a:stCxn id="160" idx="1"/>
                  </p:cNvCxnSpPr>
                  <p:nvPr/>
                </p:nvCxnSpPr>
                <p:spPr>
                  <a:xfrm flipH="1" flipV="1">
                    <a:off x="7683054" y="3847704"/>
                    <a:ext cx="237307" cy="279815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Connecteur droit 158"/>
                  <p:cNvCxnSpPr>
                    <a:stCxn id="160" idx="0"/>
                  </p:cNvCxnSpPr>
                  <p:nvPr/>
                </p:nvCxnSpPr>
                <p:spPr>
                  <a:xfrm flipH="1" flipV="1">
                    <a:off x="7937310" y="3697345"/>
                    <a:ext cx="63132" cy="397004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0" name="Ellipse 159"/>
                  <p:cNvSpPr/>
                  <p:nvPr/>
                </p:nvSpPr>
                <p:spPr>
                  <a:xfrm>
                    <a:off x="7887191" y="4094349"/>
                    <a:ext cx="226502" cy="2265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61" name="Groupe 160"/>
                  <p:cNvGrpSpPr/>
                  <p:nvPr/>
                </p:nvGrpSpPr>
                <p:grpSpPr>
                  <a:xfrm rot="1405140" flipH="1" flipV="1">
                    <a:off x="7447266" y="3812016"/>
                    <a:ext cx="233807" cy="263555"/>
                    <a:chOff x="4154190" y="2984680"/>
                    <a:chExt cx="166695" cy="263555"/>
                  </a:xfrm>
                </p:grpSpPr>
                <p:cxnSp>
                  <p:nvCxnSpPr>
                    <p:cNvPr id="175" name="Connecteur droit 174"/>
                    <p:cNvCxnSpPr/>
                    <p:nvPr/>
                  </p:nvCxnSpPr>
                  <p:spPr>
                    <a:xfrm rot="20194860" flipV="1">
                      <a:off x="4253563" y="2984680"/>
                      <a:ext cx="67322" cy="26355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6" name="Connecteur droit 175"/>
                    <p:cNvCxnSpPr/>
                    <p:nvPr/>
                  </p:nvCxnSpPr>
                  <p:spPr>
                    <a:xfrm rot="20194860" flipH="1">
                      <a:off x="4154190" y="3012742"/>
                      <a:ext cx="164438" cy="222151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62" name="ZoneTexte 161"/>
                  <p:cNvSpPr txBox="1"/>
                  <p:nvPr/>
                </p:nvSpPr>
                <p:spPr>
                  <a:xfrm>
                    <a:off x="7784970" y="4043676"/>
                    <a:ext cx="440484" cy="3271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58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sz="992" dirty="0">
                        <a:solidFill>
                          <a:prstClr val="black"/>
                        </a:solidFill>
                      </a:rPr>
                      <a:t>N1</a:t>
                    </a:r>
                    <a:endParaRPr lang="en-US" sz="86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3" name="Ellipse 162"/>
                  <p:cNvSpPr/>
                  <p:nvPr/>
                </p:nvSpPr>
                <p:spPr>
                  <a:xfrm>
                    <a:off x="10301485" y="5780041"/>
                    <a:ext cx="226502" cy="2265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4" name="ZoneTexte 163"/>
                  <p:cNvSpPr txBox="1"/>
                  <p:nvPr/>
                </p:nvSpPr>
                <p:spPr>
                  <a:xfrm>
                    <a:off x="10199186" y="5729368"/>
                    <a:ext cx="440484" cy="3271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58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sz="992" dirty="0">
                        <a:solidFill>
                          <a:prstClr val="black"/>
                        </a:solidFill>
                      </a:rPr>
                      <a:t>N2</a:t>
                    </a:r>
                    <a:endParaRPr lang="en-US" sz="86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5" name="Ellipse 164"/>
                  <p:cNvSpPr/>
                  <p:nvPr/>
                </p:nvSpPr>
                <p:spPr>
                  <a:xfrm>
                    <a:off x="9674327" y="818028"/>
                    <a:ext cx="226502" cy="226502"/>
                  </a:xfrm>
                  <a:prstGeom prst="ellips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66" name="ZoneTexte 165"/>
                  <p:cNvSpPr txBox="1"/>
                  <p:nvPr/>
                </p:nvSpPr>
                <p:spPr>
                  <a:xfrm>
                    <a:off x="9571733" y="767355"/>
                    <a:ext cx="440484" cy="32718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158" dirty="0">
                        <a:solidFill>
                          <a:prstClr val="black"/>
                        </a:solidFill>
                      </a:rPr>
                      <a:t> </a:t>
                    </a:r>
                    <a:r>
                      <a:rPr lang="en-US" sz="992" dirty="0">
                        <a:solidFill>
                          <a:prstClr val="black"/>
                        </a:solidFill>
                      </a:rPr>
                      <a:t>N3</a:t>
                    </a:r>
                    <a:endParaRPr lang="en-US" sz="868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67" name="ZoneTexte 166"/>
                  <p:cNvSpPr txBox="1"/>
                  <p:nvPr/>
                </p:nvSpPr>
                <p:spPr>
                  <a:xfrm>
                    <a:off x="9026897" y="2758236"/>
                    <a:ext cx="1169454" cy="29631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992" i="1" dirty="0">
                        <a:solidFill>
                          <a:prstClr val="black"/>
                        </a:solidFill>
                      </a:rPr>
                      <a:t>Optical sensors</a:t>
                    </a:r>
                  </a:p>
                </p:txBody>
              </p:sp>
              <p:sp>
                <p:nvSpPr>
                  <p:cNvPr id="168" name="Ellipse 167"/>
                  <p:cNvSpPr/>
                  <p:nvPr/>
                </p:nvSpPr>
                <p:spPr>
                  <a:xfrm flipH="1">
                    <a:off x="10207011" y="5838654"/>
                    <a:ext cx="94964" cy="94964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169" name="Groupe 168"/>
                  <p:cNvGrpSpPr/>
                  <p:nvPr/>
                </p:nvGrpSpPr>
                <p:grpSpPr>
                  <a:xfrm>
                    <a:off x="8616734" y="2768342"/>
                    <a:ext cx="399771" cy="296318"/>
                    <a:chOff x="8496449" y="2394422"/>
                    <a:chExt cx="399771" cy="296318"/>
                  </a:xfrm>
                </p:grpSpPr>
                <p:sp>
                  <p:nvSpPr>
                    <p:cNvPr id="173" name="Ellipse 172"/>
                    <p:cNvSpPr/>
                    <p:nvPr/>
                  </p:nvSpPr>
                  <p:spPr>
                    <a:xfrm>
                      <a:off x="8560548" y="2424889"/>
                      <a:ext cx="226502" cy="226502"/>
                    </a:xfrm>
                    <a:prstGeom prst="ellipse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1488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ZoneTexte 173"/>
                    <p:cNvSpPr txBox="1"/>
                    <p:nvPr/>
                  </p:nvSpPr>
                  <p:spPr>
                    <a:xfrm>
                      <a:off x="8496449" y="2394422"/>
                      <a:ext cx="399771" cy="29631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992" dirty="0">
                          <a:solidFill>
                            <a:prstClr val="black"/>
                          </a:solidFill>
                        </a:rPr>
                        <a:t>N4</a:t>
                      </a:r>
                    </a:p>
                  </p:txBody>
                </p:sp>
              </p:grpSp>
              <p:sp>
                <p:nvSpPr>
                  <p:cNvPr id="170" name="ZoneTexte 169"/>
                  <p:cNvSpPr txBox="1"/>
                  <p:nvPr/>
                </p:nvSpPr>
                <p:spPr>
                  <a:xfrm>
                    <a:off x="6460445" y="1282962"/>
                    <a:ext cx="2409794" cy="1058635"/>
                  </a:xfrm>
                  <a:prstGeom prst="rect">
                    <a:avLst/>
                  </a:prstGeom>
                  <a:solidFill>
                    <a:srgbClr val="FFC000"/>
                  </a:solidFill>
                  <a:ln>
                    <a:solidFill>
                      <a:schemeClr val="accent1"/>
                    </a:solidFill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fr-FR"/>
                    </a:defPPr>
                    <a:lvl1pPr algn="ctr"/>
                  </a:lstStyle>
                  <a:p>
                    <a:r>
                      <a:rPr lang="fr-FR" sz="1488" dirty="0">
                        <a:solidFill>
                          <a:prstClr val="black"/>
                        </a:solidFill>
                      </a:rPr>
                      <a:t>PIA3 = 9,1 M€</a:t>
                    </a:r>
                  </a:p>
                  <a:p>
                    <a:r>
                      <a:rPr lang="fr-FR" sz="1200" dirty="0" err="1">
                        <a:solidFill>
                          <a:prstClr val="black"/>
                        </a:solidFill>
                      </a:rPr>
                      <a:t>Revosima</a:t>
                    </a:r>
                    <a:r>
                      <a:rPr lang="fr-FR" sz="1200" dirty="0">
                        <a:solidFill>
                          <a:prstClr val="black"/>
                        </a:solidFill>
                      </a:rPr>
                      <a:t> 0,6 M€</a:t>
                    </a:r>
                  </a:p>
                  <a:p>
                    <a:r>
                      <a:rPr lang="fr-FR" sz="1200" dirty="0">
                        <a:solidFill>
                          <a:prstClr val="black"/>
                        </a:solidFill>
                      </a:rPr>
                      <a:t>Ifremer 0,6 M€</a:t>
                    </a:r>
                  </a:p>
                  <a:p>
                    <a:r>
                      <a:rPr lang="fr-FR" sz="1200" dirty="0">
                        <a:solidFill>
                          <a:prstClr val="black"/>
                        </a:solidFill>
                      </a:rPr>
                      <a:t>Total 10,3 M€</a:t>
                    </a:r>
                  </a:p>
                </p:txBody>
              </p:sp>
              <p:sp>
                <p:nvSpPr>
                  <p:cNvPr id="171" name="Ellipse 170"/>
                  <p:cNvSpPr/>
                  <p:nvPr/>
                </p:nvSpPr>
                <p:spPr>
                  <a:xfrm flipH="1">
                    <a:off x="8113019" y="4143952"/>
                    <a:ext cx="94964" cy="94964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72" name="Ellipse 171"/>
                  <p:cNvSpPr/>
                  <p:nvPr/>
                </p:nvSpPr>
                <p:spPr>
                  <a:xfrm flipH="1">
                    <a:off x="9896932" y="896235"/>
                    <a:ext cx="94964" cy="94964"/>
                  </a:xfrm>
                  <a:prstGeom prst="ellipse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488" dirty="0">
                      <a:solidFill>
                        <a:prstClr val="white"/>
                      </a:solidFill>
                    </a:endParaRPr>
                  </a:p>
                </p:txBody>
              </p:sp>
            </p:grpSp>
            <p:cxnSp>
              <p:nvCxnSpPr>
                <p:cNvPr id="134" name="Connecteur droit 133"/>
                <p:cNvCxnSpPr>
                  <a:stCxn id="172" idx="2"/>
                  <a:endCxn id="12" idx="3"/>
                </p:cNvCxnSpPr>
                <p:nvPr/>
              </p:nvCxnSpPr>
              <p:spPr>
                <a:xfrm>
                  <a:off x="9991896" y="943717"/>
                  <a:ext cx="173003" cy="1234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Connecteur droit 134"/>
                <p:cNvCxnSpPr>
                  <a:endCxn id="17" idx="1"/>
                </p:cNvCxnSpPr>
                <p:nvPr/>
              </p:nvCxnSpPr>
              <p:spPr>
                <a:xfrm flipH="1" flipV="1">
                  <a:off x="10062043" y="5877103"/>
                  <a:ext cx="239932" cy="9033"/>
                </a:xfrm>
                <a:prstGeom prst="line">
                  <a:avLst/>
                </a:prstGeom>
                <a:ln w="127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ZoneTexte 26"/>
              <p:cNvSpPr txBox="1"/>
              <p:nvPr/>
            </p:nvSpPr>
            <p:spPr>
              <a:xfrm>
                <a:off x="5226308" y="3385916"/>
                <a:ext cx="1234137" cy="296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92" i="1" dirty="0">
                    <a:solidFill>
                      <a:prstClr val="black"/>
                    </a:solidFill>
                  </a:rPr>
                  <a:t>Shore station</a:t>
                </a:r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997446" y="3222953"/>
                <a:ext cx="678951" cy="2963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92" b="1" i="1" dirty="0">
                    <a:solidFill>
                      <a:srgbClr val="4472C4"/>
                    </a:solidFill>
                  </a:rPr>
                  <a:t>Airport</a:t>
                </a:r>
              </a:p>
            </p:txBody>
          </p:sp>
          <p:grpSp>
            <p:nvGrpSpPr>
              <p:cNvPr id="29" name="Groupe 28"/>
              <p:cNvGrpSpPr/>
              <p:nvPr/>
            </p:nvGrpSpPr>
            <p:grpSpPr>
              <a:xfrm>
                <a:off x="5188046" y="3492153"/>
                <a:ext cx="404655" cy="407865"/>
                <a:chOff x="531789" y="2057400"/>
                <a:chExt cx="765221" cy="742947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642937" y="2321716"/>
                  <a:ext cx="542925" cy="478631"/>
                </a:xfrm>
                <a:prstGeom prst="rect">
                  <a:avLst/>
                </a:prstGeom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88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Triangle isocèle 30"/>
                <p:cNvSpPr/>
                <p:nvPr/>
              </p:nvSpPr>
              <p:spPr>
                <a:xfrm>
                  <a:off x="531789" y="2057400"/>
                  <a:ext cx="765221" cy="26431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88" dirty="0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sp>
        <p:nvSpPr>
          <p:cNvPr id="229" name="ZoneTexte 228"/>
          <p:cNvSpPr txBox="1"/>
          <p:nvPr/>
        </p:nvSpPr>
        <p:spPr>
          <a:xfrm>
            <a:off x="7783006" y="374489"/>
            <a:ext cx="585417" cy="2450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92" b="1" i="1" dirty="0">
                <a:solidFill>
                  <a:srgbClr val="4472C4"/>
                </a:solidFill>
              </a:rPr>
              <a:t>Site M3</a:t>
            </a:r>
          </a:p>
        </p:txBody>
      </p:sp>
      <p:pic>
        <p:nvPicPr>
          <p:cNvPr id="185" name="Image 1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04" y="856484"/>
            <a:ext cx="3281885" cy="2008069"/>
          </a:xfrm>
          <a:prstGeom prst="rect">
            <a:avLst/>
          </a:prstGeom>
        </p:spPr>
      </p:pic>
      <p:grpSp>
        <p:nvGrpSpPr>
          <p:cNvPr id="247" name="Groupe 246"/>
          <p:cNvGrpSpPr/>
          <p:nvPr/>
        </p:nvGrpSpPr>
        <p:grpSpPr>
          <a:xfrm>
            <a:off x="6298499" y="2606254"/>
            <a:ext cx="2788226" cy="2967659"/>
            <a:chOff x="7617712" y="3152011"/>
            <a:chExt cx="3372217" cy="3589232"/>
          </a:xfrm>
        </p:grpSpPr>
        <p:grpSp>
          <p:nvGrpSpPr>
            <p:cNvPr id="87" name="Groupe 86"/>
            <p:cNvGrpSpPr/>
            <p:nvPr/>
          </p:nvGrpSpPr>
          <p:grpSpPr>
            <a:xfrm>
              <a:off x="7617712" y="3152011"/>
              <a:ext cx="3372217" cy="3589232"/>
              <a:chOff x="7617712" y="3152011"/>
              <a:chExt cx="3372217" cy="3589232"/>
            </a:xfrm>
          </p:grpSpPr>
          <p:sp>
            <p:nvSpPr>
              <p:cNvPr id="88" name="Rectangle 87"/>
              <p:cNvSpPr/>
              <p:nvPr/>
            </p:nvSpPr>
            <p:spPr>
              <a:xfrm>
                <a:off x="10079995" y="5993725"/>
                <a:ext cx="78472" cy="7847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0911457" y="6662771"/>
                <a:ext cx="78472" cy="78472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88" dirty="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0" name="Groupe 89"/>
              <p:cNvGrpSpPr/>
              <p:nvPr/>
            </p:nvGrpSpPr>
            <p:grpSpPr>
              <a:xfrm>
                <a:off x="7617712" y="3152011"/>
                <a:ext cx="2268366" cy="1647703"/>
                <a:chOff x="7617712" y="3152011"/>
                <a:chExt cx="2268366" cy="1647703"/>
              </a:xfrm>
            </p:grpSpPr>
            <p:sp>
              <p:nvSpPr>
                <p:cNvPr id="91" name="ZoneTexte 90"/>
                <p:cNvSpPr txBox="1"/>
                <p:nvPr/>
              </p:nvSpPr>
              <p:spPr>
                <a:xfrm>
                  <a:off x="8359945" y="3252696"/>
                  <a:ext cx="708032" cy="2963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992" b="1" i="1" dirty="0">
                      <a:solidFill>
                        <a:srgbClr val="4472C4"/>
                      </a:solidFill>
                    </a:rPr>
                    <a:t>Site M1</a:t>
                  </a:r>
                </a:p>
              </p:txBody>
            </p:sp>
            <p:sp>
              <p:nvSpPr>
                <p:cNvPr id="92" name="Ellipse 91"/>
                <p:cNvSpPr/>
                <p:nvPr/>
              </p:nvSpPr>
              <p:spPr>
                <a:xfrm>
                  <a:off x="7617712" y="3516777"/>
                  <a:ext cx="2182351" cy="1232998"/>
                </a:xfrm>
                <a:prstGeom prst="ellipse">
                  <a:avLst/>
                </a:prstGeom>
                <a:noFill/>
                <a:ln>
                  <a:prstDash val="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sz="1488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3" name="Groupe 92"/>
                <p:cNvGrpSpPr/>
                <p:nvPr/>
              </p:nvGrpSpPr>
              <p:grpSpPr>
                <a:xfrm>
                  <a:off x="7840144" y="3152011"/>
                  <a:ext cx="2045934" cy="1647703"/>
                  <a:chOff x="7840144" y="3152011"/>
                  <a:chExt cx="2045934" cy="1647703"/>
                </a:xfrm>
              </p:grpSpPr>
              <p:pic>
                <p:nvPicPr>
                  <p:cNvPr id="94" name="Image 93"/>
                  <p:cNvPicPr/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025866" y="3152011"/>
                    <a:ext cx="860212" cy="309147"/>
                  </a:xfrm>
                  <a:prstGeom prst="rect">
                    <a:avLst/>
                  </a:prstGeom>
                  <a:ln w="12700">
                    <a:solidFill>
                      <a:srgbClr val="FF0000"/>
                    </a:solidFill>
                  </a:ln>
                  <a:extLst>
                    <a:ext uri="{FAA26D3D-D897-4be2-8F04-BA451C77F1D7}">
        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ma14="http://schemas.microsoft.com/office/mac/drawingml/2011/main" xmlns:lc="http://schemas.openxmlformats.org/drawingml/2006/lockedCanvas"/>
                    </a:ext>
                  </a:extLst>
                </p:spPr>
              </p:pic>
              <p:cxnSp>
                <p:nvCxnSpPr>
                  <p:cNvPr id="95" name="Connecteur droit avec flèche 94"/>
                  <p:cNvCxnSpPr/>
                  <p:nvPr/>
                </p:nvCxnSpPr>
                <p:spPr>
                  <a:xfrm flipH="1">
                    <a:off x="8783406" y="3470662"/>
                    <a:ext cx="322185" cy="560486"/>
                  </a:xfrm>
                  <a:prstGeom prst="straightConnector1">
                    <a:avLst/>
                  </a:prstGeom>
                  <a:ln w="1270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96" name="Groupe 95"/>
                  <p:cNvGrpSpPr/>
                  <p:nvPr/>
                </p:nvGrpSpPr>
                <p:grpSpPr>
                  <a:xfrm>
                    <a:off x="7840144" y="3477675"/>
                    <a:ext cx="2037359" cy="1322039"/>
                    <a:chOff x="516615" y="5062346"/>
                    <a:chExt cx="2037359" cy="1322039"/>
                  </a:xfrm>
                </p:grpSpPr>
                <p:sp>
                  <p:nvSpPr>
                    <p:cNvPr id="97" name="ZoneTexte 96"/>
                    <p:cNvSpPr txBox="1"/>
                    <p:nvPr/>
                  </p:nvSpPr>
                  <p:spPr>
                    <a:xfrm>
                      <a:off x="1126278" y="5062346"/>
                      <a:ext cx="498646" cy="2963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92" i="1" dirty="0">
                          <a:solidFill>
                            <a:prstClr val="black"/>
                          </a:solidFill>
                        </a:rPr>
                        <a:t>OTN</a:t>
                      </a:r>
                    </a:p>
                  </p:txBody>
                </p:sp>
                <p:sp>
                  <p:nvSpPr>
                    <p:cNvPr id="98" name="ZoneTexte 97"/>
                    <p:cNvSpPr txBox="1"/>
                    <p:nvPr/>
                  </p:nvSpPr>
                  <p:spPr>
                    <a:xfrm>
                      <a:off x="516615" y="6088066"/>
                      <a:ext cx="789459" cy="29631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992" i="1" dirty="0">
                          <a:solidFill>
                            <a:prstClr val="black"/>
                          </a:solidFill>
                        </a:rPr>
                        <a:t>SMOOVE</a:t>
                      </a:r>
                    </a:p>
                  </p:txBody>
                </p:sp>
                <p:grpSp>
                  <p:nvGrpSpPr>
                    <p:cNvPr id="99" name="Groupe 98"/>
                    <p:cNvGrpSpPr/>
                    <p:nvPr/>
                  </p:nvGrpSpPr>
                  <p:grpSpPr>
                    <a:xfrm>
                      <a:off x="638973" y="5310833"/>
                      <a:ext cx="1915001" cy="1021353"/>
                      <a:chOff x="7954555" y="3730650"/>
                      <a:chExt cx="1915001" cy="1021353"/>
                    </a:xfrm>
                  </p:grpSpPr>
                  <p:sp>
                    <p:nvSpPr>
                      <p:cNvPr id="100" name="Ellipse 99"/>
                      <p:cNvSpPr/>
                      <p:nvPr/>
                    </p:nvSpPr>
                    <p:spPr>
                      <a:xfrm flipH="1">
                        <a:off x="8110733" y="4161574"/>
                        <a:ext cx="94964" cy="94964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accent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1" name="ZoneTexte 100"/>
                      <p:cNvSpPr txBox="1"/>
                      <p:nvPr/>
                    </p:nvSpPr>
                    <p:spPr>
                      <a:xfrm>
                        <a:off x="7954555" y="3754040"/>
                        <a:ext cx="487014" cy="2963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992" i="1" dirty="0">
                            <a:solidFill>
                              <a:prstClr val="black"/>
                            </a:solidFill>
                          </a:rPr>
                          <a:t>EOV</a:t>
                        </a:r>
                      </a:p>
                    </p:txBody>
                  </p:sp>
                  <p:sp>
                    <p:nvSpPr>
                      <p:cNvPr id="102" name="Ellipse 101"/>
                      <p:cNvSpPr/>
                      <p:nvPr/>
                    </p:nvSpPr>
                    <p:spPr>
                      <a:xfrm>
                        <a:off x="8511395" y="4008010"/>
                        <a:ext cx="359489" cy="359489"/>
                      </a:xfrm>
                      <a:prstGeom prst="ellipse">
                        <a:avLst/>
                      </a:prstGeom>
                      <a:solidFill>
                        <a:srgbClr val="C00000"/>
                      </a:solidFill>
                      <a:ln>
                        <a:solidFill>
                          <a:srgbClr val="C0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03" name="Rectangle 102"/>
                      <p:cNvSpPr/>
                      <p:nvPr/>
                    </p:nvSpPr>
                    <p:spPr>
                      <a:xfrm>
                        <a:off x="8297814" y="4263948"/>
                        <a:ext cx="78472" cy="78472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grpSp>
                    <p:nvGrpSpPr>
                      <p:cNvPr id="104" name="Groupe 103"/>
                      <p:cNvGrpSpPr/>
                      <p:nvPr/>
                    </p:nvGrpSpPr>
                    <p:grpSpPr>
                      <a:xfrm rot="18681021">
                        <a:off x="8889164" y="4260083"/>
                        <a:ext cx="94964" cy="265780"/>
                        <a:chOff x="6427825" y="5626881"/>
                        <a:chExt cx="94964" cy="265780"/>
                      </a:xfrm>
                    </p:grpSpPr>
                    <p:sp>
                      <p:nvSpPr>
                        <p:cNvPr id="129" name="Rectangle 128"/>
                        <p:cNvSpPr/>
                        <p:nvPr/>
                      </p:nvSpPr>
                      <p:spPr>
                        <a:xfrm>
                          <a:off x="6437105" y="5814189"/>
                          <a:ext cx="78472" cy="78472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30" name="Connecteur droit 129"/>
                        <p:cNvCxnSpPr>
                          <a:stCxn id="129" idx="0"/>
                          <a:endCxn id="131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31" name="Ellipse 130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5" name="Groupe 104"/>
                      <p:cNvGrpSpPr/>
                      <p:nvPr/>
                    </p:nvGrpSpPr>
                    <p:grpSpPr>
                      <a:xfrm rot="3034107">
                        <a:off x="8417866" y="4277732"/>
                        <a:ext cx="94964" cy="265780"/>
                        <a:chOff x="6427825" y="5626881"/>
                        <a:chExt cx="94964" cy="265780"/>
                      </a:xfrm>
                    </p:grpSpPr>
                    <p:sp>
                      <p:nvSpPr>
                        <p:cNvPr id="126" name="Rectangle 125"/>
                        <p:cNvSpPr/>
                        <p:nvPr/>
                      </p:nvSpPr>
                      <p:spPr>
                        <a:xfrm>
                          <a:off x="6437105" y="5814189"/>
                          <a:ext cx="78472" cy="78472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27" name="Connecteur droit 126"/>
                        <p:cNvCxnSpPr>
                          <a:stCxn id="126" idx="0"/>
                          <a:endCxn id="128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8" name="Ellipse 127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6" name="Groupe 105"/>
                      <p:cNvGrpSpPr/>
                      <p:nvPr/>
                    </p:nvGrpSpPr>
                    <p:grpSpPr>
                      <a:xfrm rot="7975564">
                        <a:off x="8398945" y="3854782"/>
                        <a:ext cx="94964" cy="265780"/>
                        <a:chOff x="6427825" y="5626881"/>
                        <a:chExt cx="94964" cy="265780"/>
                      </a:xfrm>
                    </p:grpSpPr>
                    <p:sp>
                      <p:nvSpPr>
                        <p:cNvPr id="123" name="Rectangle 122"/>
                        <p:cNvSpPr/>
                        <p:nvPr/>
                      </p:nvSpPr>
                      <p:spPr>
                        <a:xfrm>
                          <a:off x="6437105" y="5814189"/>
                          <a:ext cx="78472" cy="78472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24" name="Connecteur droit 123"/>
                        <p:cNvCxnSpPr>
                          <a:stCxn id="123" idx="0"/>
                          <a:endCxn id="125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5" name="Ellipse 124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grpSp>
                    <p:nvGrpSpPr>
                      <p:cNvPr id="107" name="Groupe 106"/>
                      <p:cNvGrpSpPr/>
                      <p:nvPr/>
                    </p:nvGrpSpPr>
                    <p:grpSpPr>
                      <a:xfrm rot="13855417">
                        <a:off x="8862421" y="3918021"/>
                        <a:ext cx="94964" cy="187308"/>
                        <a:chOff x="6427825" y="5626881"/>
                        <a:chExt cx="94964" cy="187308"/>
                      </a:xfrm>
                    </p:grpSpPr>
                    <p:cxnSp>
                      <p:nvCxnSpPr>
                        <p:cNvPr id="121" name="Connecteur droit 120"/>
                        <p:cNvCxnSpPr>
                          <a:endCxn id="122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2" name="Ellipse 121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cxnSp>
                    <p:nvCxnSpPr>
                      <p:cNvPr id="108" name="Connecteur droit 107"/>
                      <p:cNvCxnSpPr>
                        <a:stCxn id="100" idx="2"/>
                        <a:endCxn id="109" idx="6"/>
                      </p:cNvCxnSpPr>
                      <p:nvPr/>
                    </p:nvCxnSpPr>
                    <p:spPr>
                      <a:xfrm flipV="1">
                        <a:off x="8205697" y="4208554"/>
                        <a:ext cx="202773" cy="502"/>
                      </a:xfrm>
                      <a:prstGeom prst="line">
                        <a:avLst/>
                      </a:prstGeom>
                      <a:ln w="12700">
                        <a:solidFill>
                          <a:schemeClr val="accent3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9" name="Ellipse 108"/>
                      <p:cNvSpPr/>
                      <p:nvPr/>
                    </p:nvSpPr>
                    <p:spPr>
                      <a:xfrm flipH="1">
                        <a:off x="8408470" y="4161072"/>
                        <a:ext cx="94964" cy="94964"/>
                      </a:xfrm>
                      <a:prstGeom prst="ellipse">
                        <a:avLst/>
                      </a:prstGeom>
                      <a:solidFill>
                        <a:schemeClr val="accent3"/>
                      </a:solidFill>
                      <a:ln>
                        <a:solidFill>
                          <a:schemeClr val="accent3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sz="1488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10" name="ZoneTexte 109"/>
                      <p:cNvSpPr txBox="1"/>
                      <p:nvPr/>
                    </p:nvSpPr>
                    <p:spPr>
                      <a:xfrm>
                        <a:off x="8529631" y="4018550"/>
                        <a:ext cx="331914" cy="35789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 algn="ctr"/>
                        <a:r>
                          <a:rPr lang="en-US" sz="1323" dirty="0">
                            <a:solidFill>
                              <a:prstClr val="white"/>
                            </a:solidFill>
                          </a:rPr>
                          <a:t>C</a:t>
                        </a:r>
                        <a:endParaRPr lang="en-US" sz="1488" dirty="0">
                          <a:solidFill>
                            <a:prstClr val="white"/>
                          </a:solidFill>
                        </a:endParaRPr>
                      </a:p>
                    </p:txBody>
                  </p:sp>
                  <p:sp>
                    <p:nvSpPr>
                      <p:cNvPr id="111" name="ZoneTexte 110"/>
                      <p:cNvSpPr txBox="1"/>
                      <p:nvPr/>
                    </p:nvSpPr>
                    <p:spPr>
                      <a:xfrm>
                        <a:off x="8924275" y="4455684"/>
                        <a:ext cx="490891" cy="2963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992" i="1" dirty="0">
                            <a:solidFill>
                              <a:prstClr val="black"/>
                            </a:solidFill>
                          </a:rPr>
                          <a:t>BOB</a:t>
                        </a:r>
                      </a:p>
                    </p:txBody>
                  </p:sp>
                  <p:grpSp>
                    <p:nvGrpSpPr>
                      <p:cNvPr id="112" name="Groupe 111"/>
                      <p:cNvGrpSpPr/>
                      <p:nvPr/>
                    </p:nvGrpSpPr>
                    <p:grpSpPr>
                      <a:xfrm rot="16200000">
                        <a:off x="8969806" y="4076018"/>
                        <a:ext cx="94964" cy="265780"/>
                        <a:chOff x="6427825" y="5626881"/>
                        <a:chExt cx="94964" cy="265780"/>
                      </a:xfrm>
                    </p:grpSpPr>
                    <p:sp>
                      <p:nvSpPr>
                        <p:cNvPr id="118" name="Rectangle 117"/>
                        <p:cNvSpPr/>
                        <p:nvPr/>
                      </p:nvSpPr>
                      <p:spPr>
                        <a:xfrm>
                          <a:off x="6437105" y="5814189"/>
                          <a:ext cx="78472" cy="78472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19" name="Connecteur droit 118"/>
                        <p:cNvCxnSpPr>
                          <a:stCxn id="118" idx="0"/>
                          <a:endCxn id="120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20" name="Ellipse 119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13" name="ZoneTexte 112"/>
                      <p:cNvSpPr txBox="1"/>
                      <p:nvPr/>
                    </p:nvSpPr>
                    <p:spPr>
                      <a:xfrm>
                        <a:off x="9078158" y="4068785"/>
                        <a:ext cx="791398" cy="2963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US" sz="992" i="1" dirty="0">
                            <a:solidFill>
                              <a:prstClr val="black"/>
                            </a:solidFill>
                          </a:rPr>
                          <a:t>MAGNET</a:t>
                        </a:r>
                      </a:p>
                    </p:txBody>
                  </p:sp>
                  <p:grpSp>
                    <p:nvGrpSpPr>
                      <p:cNvPr id="114" name="Groupe 113"/>
                      <p:cNvGrpSpPr/>
                      <p:nvPr/>
                    </p:nvGrpSpPr>
                    <p:grpSpPr>
                      <a:xfrm rot="10800000">
                        <a:off x="8632650" y="3730650"/>
                        <a:ext cx="94964" cy="265780"/>
                        <a:chOff x="6427825" y="5626881"/>
                        <a:chExt cx="94964" cy="265780"/>
                      </a:xfrm>
                    </p:grpSpPr>
                    <p:sp>
                      <p:nvSpPr>
                        <p:cNvPr id="115" name="Rectangle 114"/>
                        <p:cNvSpPr/>
                        <p:nvPr/>
                      </p:nvSpPr>
                      <p:spPr>
                        <a:xfrm>
                          <a:off x="6437105" y="5814189"/>
                          <a:ext cx="78472" cy="78472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>
                          <a:solidFill>
                            <a:srgbClr val="00B0F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116" name="Connecteur droit 115"/>
                        <p:cNvCxnSpPr>
                          <a:stCxn id="115" idx="0"/>
                          <a:endCxn id="117" idx="0"/>
                        </p:cNvCxnSpPr>
                        <p:nvPr/>
                      </p:nvCxnSpPr>
                      <p:spPr>
                        <a:xfrm flipH="1" flipV="1">
                          <a:off x="6475307" y="5626881"/>
                          <a:ext cx="1034" cy="187308"/>
                        </a:xfrm>
                        <a:prstGeom prst="line">
                          <a:avLst/>
                        </a:prstGeom>
                        <a:ln w="12700">
                          <a:solidFill>
                            <a:schemeClr val="accent3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117" name="Ellipse 116"/>
                        <p:cNvSpPr/>
                        <p:nvPr/>
                      </p:nvSpPr>
                      <p:spPr>
                        <a:xfrm flipH="1">
                          <a:off x="6427825" y="5626881"/>
                          <a:ext cx="94964" cy="94964"/>
                        </a:xfrm>
                        <a:prstGeom prst="ellipse">
                          <a:avLst/>
                        </a:prstGeom>
                        <a:solidFill>
                          <a:schemeClr val="accent3"/>
                        </a:solidFill>
                        <a:ln>
                          <a:solidFill>
                            <a:schemeClr val="accent3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sz="1488" dirty="0">
                            <a:solidFill>
                              <a:prstClr val="white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245" name="ZoneTexte 244"/>
            <p:cNvSpPr txBox="1"/>
            <p:nvPr/>
          </p:nvSpPr>
          <p:spPr>
            <a:xfrm>
              <a:off x="9932322" y="3183806"/>
              <a:ext cx="595666" cy="25017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algn="ctr"/>
            </a:lstStyle>
            <a:p>
              <a:r>
                <a:rPr lang="fr-FR" sz="744" dirty="0">
                  <a:solidFill>
                    <a:prstClr val="black"/>
                  </a:solidFill>
                </a:rPr>
                <a:t>600 k€</a:t>
              </a:r>
            </a:p>
          </p:txBody>
        </p:sp>
      </p:grpSp>
      <p:sp>
        <p:nvSpPr>
          <p:cNvPr id="246" name="ZoneTexte 245"/>
          <p:cNvSpPr txBox="1"/>
          <p:nvPr/>
        </p:nvSpPr>
        <p:spPr>
          <a:xfrm>
            <a:off x="1659781" y="3289043"/>
            <a:ext cx="458203" cy="206851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FR" sz="744" dirty="0">
                <a:solidFill>
                  <a:prstClr val="black"/>
                </a:solidFill>
              </a:rPr>
              <a:t>600 k€</a:t>
            </a:r>
          </a:p>
        </p:txBody>
      </p:sp>
      <p:pic>
        <p:nvPicPr>
          <p:cNvPr id="187" name="Image 186" descr="Prez_PPT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0"/>
            <a:ext cx="731584" cy="5670550"/>
          </a:xfrm>
          <a:prstGeom prst="rect">
            <a:avLst/>
          </a:prstGeom>
        </p:spPr>
      </p:pic>
      <p:sp>
        <p:nvSpPr>
          <p:cNvPr id="196" name="Rectangle 195"/>
          <p:cNvSpPr/>
          <p:nvPr/>
        </p:nvSpPr>
        <p:spPr>
          <a:xfrm rot="16200000">
            <a:off x="-1473652" y="891470"/>
            <a:ext cx="36755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</a:rPr>
              <a:t>MARMOR</a:t>
            </a:r>
          </a:p>
        </p:txBody>
      </p:sp>
    </p:spTree>
    <p:extLst>
      <p:ext uri="{BB962C8B-B14F-4D97-AF65-F5344CB8AC3E}">
        <p14:creationId xmlns:p14="http://schemas.microsoft.com/office/powerpoint/2010/main" val="372453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88379" y="77494"/>
            <a:ext cx="4103874" cy="1110172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fr-FR" sz="330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Budget Elément 5</a:t>
            </a:r>
          </a:p>
          <a:p>
            <a:pPr algn="ctr"/>
            <a:r>
              <a:rPr lang="fr-FR" sz="330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Répartition par postes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029ED2-E3AE-5C45-A77C-152B64F94F70}"/>
              </a:ext>
            </a:extLst>
          </p:cNvPr>
          <p:cNvSpPr txBox="1"/>
          <p:nvPr/>
        </p:nvSpPr>
        <p:spPr>
          <a:xfrm>
            <a:off x="-2570560" y="-1165202"/>
            <a:ext cx="18473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88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1260457-19D1-3E40-A5DD-CBA41BDA32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237879"/>
              </p:ext>
            </p:extLst>
          </p:nvPr>
        </p:nvGraphicFramePr>
        <p:xfrm>
          <a:off x="2212848" y="1187666"/>
          <a:ext cx="5943600" cy="4220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413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756D2F2-B815-E54F-BF38-F41891EAC745}"/>
              </a:ext>
            </a:extLst>
          </p:cNvPr>
          <p:cNvSpPr txBox="1"/>
          <p:nvPr/>
        </p:nvSpPr>
        <p:spPr>
          <a:xfrm>
            <a:off x="1013323" y="1149120"/>
            <a:ext cx="90673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u="sng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solidFill>
                  <a:schemeClr val="accent1"/>
                </a:solidFill>
              </a:rPr>
              <a:t>Déploiemen</a:t>
            </a:r>
            <a:r>
              <a:rPr lang="fr-FR" u="sng" dirty="0">
                <a:solidFill>
                  <a:schemeClr val="accent1"/>
                </a:solidFill>
              </a:rPr>
              <a:t>t</a:t>
            </a:r>
            <a:r>
              <a:rPr lang="fr-FR" dirty="0">
                <a:solidFill>
                  <a:schemeClr val="accent1"/>
                </a:solidFill>
              </a:rPr>
              <a:t> et maintenance des équipements avec les moyens de la FOF suivant le modèle EMSO-Açores</a:t>
            </a:r>
          </a:p>
          <a:p>
            <a:pPr algn="just"/>
            <a:endParaRPr lang="fr-FR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dirty="0" err="1">
                <a:solidFill>
                  <a:schemeClr val="accent1"/>
                </a:solidFill>
              </a:rPr>
              <a:t>Infra-structure</a:t>
            </a:r>
            <a:r>
              <a:rPr lang="fr-FR" dirty="0">
                <a:solidFill>
                  <a:schemeClr val="accent1"/>
                </a:solidFill>
              </a:rPr>
              <a:t> câblée minimise les interventions sur l’observatoire (interventions allégées par rapport à EMSO-Açores)</a:t>
            </a:r>
          </a:p>
          <a:p>
            <a:pPr algn="just"/>
            <a:endParaRPr lang="fr-FR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fr-FR" dirty="0">
              <a:solidFill>
                <a:schemeClr val="accent1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solidFill>
                  <a:schemeClr val="accent1"/>
                </a:solidFill>
              </a:rPr>
              <a:t>Enjeu de développement technologique du PIE d’Ifremer : réduire la récurrence des opérations de maintenance (de 1 an à 2 ans)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fr-FR" dirty="0">
              <a:solidFill>
                <a:schemeClr val="accent1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0B3366-2453-5A47-AB15-0EFD440459D6}"/>
              </a:ext>
            </a:extLst>
          </p:cNvPr>
          <p:cNvSpPr/>
          <p:nvPr/>
        </p:nvSpPr>
        <p:spPr>
          <a:xfrm>
            <a:off x="2833430" y="302985"/>
            <a:ext cx="51037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IMPLICATIONS POUR LA FLOTTE</a:t>
            </a:r>
          </a:p>
        </p:txBody>
      </p:sp>
      <p:sp>
        <p:nvSpPr>
          <p:cNvPr id="6" name="Rectangle à coins arrondis 8">
            <a:extLst>
              <a:ext uri="{FF2B5EF4-FFF2-40B4-BE49-F238E27FC236}">
                <a16:creationId xmlns:a16="http://schemas.microsoft.com/office/drawing/2014/main" id="{B9DEF245-6A06-EB49-8C3A-4352CEB8C156}"/>
              </a:ext>
            </a:extLst>
          </p:cNvPr>
          <p:cNvSpPr/>
          <p:nvPr/>
        </p:nvSpPr>
        <p:spPr>
          <a:xfrm>
            <a:off x="1625423" y="4218798"/>
            <a:ext cx="7843101" cy="886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2 campagnes CNFH avec ROV au cours des années 4 et 6 du projet</a:t>
            </a:r>
          </a:p>
        </p:txBody>
      </p:sp>
    </p:spTree>
    <p:extLst>
      <p:ext uri="{BB962C8B-B14F-4D97-AF65-F5344CB8AC3E}">
        <p14:creationId xmlns:p14="http://schemas.microsoft.com/office/powerpoint/2010/main" val="34003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E530F-93AC-754D-9336-FA3789AE9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72" y="2530576"/>
            <a:ext cx="9071280" cy="609398"/>
          </a:xfrm>
        </p:spPr>
        <p:txBody>
          <a:bodyPr/>
          <a:lstStyle/>
          <a:p>
            <a:pPr algn="ctr"/>
            <a:r>
              <a:rPr lang="fr-FR" dirty="0"/>
              <a:t>FIN</a:t>
            </a:r>
          </a:p>
        </p:txBody>
      </p:sp>
      <p:sp>
        <p:nvSpPr>
          <p:cNvPr id="3" name="Rectangle 2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</p:spTree>
    <p:extLst>
      <p:ext uri="{BB962C8B-B14F-4D97-AF65-F5344CB8AC3E}">
        <p14:creationId xmlns:p14="http://schemas.microsoft.com/office/powerpoint/2010/main" val="2412614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ADB6C8B3-2E03-8542-AB70-2645B2C1CFFA}"/>
              </a:ext>
            </a:extLst>
          </p:cNvPr>
          <p:cNvSpPr txBox="1"/>
          <p:nvPr/>
        </p:nvSpPr>
        <p:spPr>
          <a:xfrm>
            <a:off x="3117058" y="580886"/>
            <a:ext cx="442923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 INSTITUTIONS PARTENAIRES 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43A0F7F-CB30-3D45-B69A-3083C5D9687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535810" y="4019178"/>
            <a:ext cx="1793537" cy="524991"/>
          </a:xfrm>
          <a:prstGeom prst="rect">
            <a:avLst/>
          </a:prstGeom>
          <a:ln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B8E1AD-95CC-B647-9D2A-DC89B3B17BE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596785" y="3956178"/>
            <a:ext cx="1351511" cy="519012"/>
          </a:xfrm>
          <a:prstGeom prst="rect">
            <a:avLst/>
          </a:prstGeom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86989C7-2956-754D-B63C-A885D89F1D24}"/>
              </a:ext>
            </a:extLst>
          </p:cNvPr>
          <p:cNvSpPr txBox="1"/>
          <p:nvPr/>
        </p:nvSpPr>
        <p:spPr>
          <a:xfrm>
            <a:off x="2918225" y="3497749"/>
            <a:ext cx="559040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 INFRA-STRUCTURES DE RECHERCHE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C6963B-DC59-4A42-80C7-74D807A9C3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5" t="14820" r="9884" b="20061"/>
          <a:stretch/>
        </p:blipFill>
        <p:spPr>
          <a:xfrm>
            <a:off x="6104124" y="3969399"/>
            <a:ext cx="1606067" cy="5692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AC0E4D2-8657-BB46-876E-BCF3DB33AEF7}"/>
              </a:ext>
            </a:extLst>
          </p:cNvPr>
          <p:cNvSpPr txBox="1"/>
          <p:nvPr/>
        </p:nvSpPr>
        <p:spPr>
          <a:xfrm>
            <a:off x="4739074" y="5155139"/>
            <a:ext cx="140294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tx2"/>
                </a:solidFill>
              </a:rPr>
              <a:t>REVOSIMA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08904" y="66567"/>
            <a:ext cx="82632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CONSORTIUM &amp; STRUCTURATION DE LA RECHERCHE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FB04C7-5D26-B847-8402-064D7BE57D92}"/>
              </a:ext>
            </a:extLst>
          </p:cNvPr>
          <p:cNvSpPr txBox="1"/>
          <p:nvPr/>
        </p:nvSpPr>
        <p:spPr>
          <a:xfrm>
            <a:off x="5092879" y="4532323"/>
            <a:ext cx="35932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4962FB43-64FE-0442-B3D1-E50B54E4D2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70" y="1115927"/>
            <a:ext cx="6854791" cy="199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1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oneTexte 16">
            <a:extLst>
              <a:ext uri="{FF2B5EF4-FFF2-40B4-BE49-F238E27FC236}">
                <a16:creationId xmlns:a16="http://schemas.microsoft.com/office/drawing/2014/main" id="{ADB6C8B3-2E03-8542-AB70-2645B2C1CFFA}"/>
              </a:ext>
            </a:extLst>
          </p:cNvPr>
          <p:cNvSpPr txBox="1"/>
          <p:nvPr/>
        </p:nvSpPr>
        <p:spPr>
          <a:xfrm>
            <a:off x="2474935" y="719212"/>
            <a:ext cx="5525963" cy="50475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0070C0"/>
              </a:solidFill>
            </a:endParaRPr>
          </a:p>
          <a:p>
            <a:pPr algn="ctr"/>
            <a:r>
              <a:rPr lang="fr-FR" dirty="0">
                <a:solidFill>
                  <a:srgbClr val="0070C0"/>
                </a:solidFill>
              </a:rPr>
              <a:t>11 INSTITUTIONS PARTENAIRES</a:t>
            </a:r>
            <a:r>
              <a:rPr lang="fr-FR" b="1" baseline="30000" dirty="0">
                <a:solidFill>
                  <a:srgbClr val="0070C0"/>
                </a:solidFill>
              </a:rPr>
              <a:t>*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FOURNIRONT UN TOTAL DE </a:t>
            </a:r>
            <a:r>
              <a:rPr lang="fr-FR" b="1" u="sng" dirty="0">
                <a:solidFill>
                  <a:srgbClr val="0070C0"/>
                </a:solidFill>
              </a:rPr>
              <a:t>2852</a:t>
            </a:r>
            <a:r>
              <a:rPr lang="fr-FR" dirty="0">
                <a:solidFill>
                  <a:srgbClr val="0070C0"/>
                </a:solidFill>
              </a:rPr>
              <a:t> PERSONNES-MOIS: </a:t>
            </a:r>
          </a:p>
          <a:p>
            <a:endParaRPr lang="fr-FR" sz="1200" dirty="0">
              <a:solidFill>
                <a:srgbClr val="0070C0"/>
              </a:solidFill>
            </a:endParaRP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Ifremer (710)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CNRS (738)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IPGP (554)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IRD (328)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BRGM (35)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ESEO (16)</a:t>
            </a:r>
          </a:p>
          <a:p>
            <a:pPr marL="787347"/>
            <a:endParaRPr lang="fr-FR" dirty="0">
              <a:solidFill>
                <a:srgbClr val="0070C0"/>
              </a:solidFill>
            </a:endParaRP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UBO (52)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LRU (56)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UGA (32)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UCA (29)</a:t>
            </a:r>
          </a:p>
          <a:p>
            <a:pPr marL="1071490" indent="-284144">
              <a:buFont typeface="Wingdings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OCA (29)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 </a:t>
            </a:r>
          </a:p>
          <a:p>
            <a:r>
              <a:rPr lang="fr-FR" sz="1200" dirty="0">
                <a:solidFill>
                  <a:srgbClr val="0070C0"/>
                </a:solidFill>
              </a:rPr>
              <a:t>* </a:t>
            </a:r>
            <a:r>
              <a:rPr lang="fr-FR" sz="1400" dirty="0">
                <a:solidFill>
                  <a:srgbClr val="0070C0"/>
                </a:solidFill>
              </a:rPr>
              <a:t>Les 11 autres contribueront aux RH en fournissant jusqu’à 0.1 ETP/an pendant les 8 années du projet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76932" y="257564"/>
            <a:ext cx="3635862" cy="461661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RESSOURCES HUMAINES</a:t>
            </a:r>
          </a:p>
        </p:txBody>
      </p:sp>
    </p:spTree>
    <p:extLst>
      <p:ext uri="{BB962C8B-B14F-4D97-AF65-F5344CB8AC3E}">
        <p14:creationId xmlns:p14="http://schemas.microsoft.com/office/powerpoint/2010/main" val="1043926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04382" y="-4802"/>
            <a:ext cx="3071861" cy="601251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fr-FR" sz="330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Budget (suite)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029ED2-E3AE-5C45-A77C-152B64F94F70}"/>
              </a:ext>
            </a:extLst>
          </p:cNvPr>
          <p:cNvSpPr txBox="1"/>
          <p:nvPr/>
        </p:nvSpPr>
        <p:spPr>
          <a:xfrm>
            <a:off x="-2570560" y="-1320650"/>
            <a:ext cx="18473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88" dirty="0"/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D5743C8-A505-5549-A029-14EE8E1E6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39369"/>
              </p:ext>
            </p:extLst>
          </p:nvPr>
        </p:nvGraphicFramePr>
        <p:xfrm>
          <a:off x="-1" y="1072304"/>
          <a:ext cx="5358408" cy="3691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26E55A52-BF36-8845-B668-E93960552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356333"/>
              </p:ext>
            </p:extLst>
          </p:nvPr>
        </p:nvGraphicFramePr>
        <p:xfrm>
          <a:off x="4623547" y="1093362"/>
          <a:ext cx="5060718" cy="357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26E55A52-BF36-8845-B668-E93960552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331511"/>
              </p:ext>
            </p:extLst>
          </p:nvPr>
        </p:nvGraphicFramePr>
        <p:xfrm>
          <a:off x="5159388" y="985055"/>
          <a:ext cx="5164700" cy="3788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DD322B94-9AD0-4742-A9AC-3754BC66ACAF}"/>
              </a:ext>
            </a:extLst>
          </p:cNvPr>
          <p:cNvSpPr txBox="1"/>
          <p:nvPr/>
        </p:nvSpPr>
        <p:spPr>
          <a:xfrm>
            <a:off x="2260197" y="4355563"/>
            <a:ext cx="6836244" cy="16139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400" b="1" dirty="0">
              <a:solidFill>
                <a:srgbClr val="0070C0"/>
              </a:solidFill>
            </a:endParaRPr>
          </a:p>
          <a:p>
            <a:pPr algn="ctr"/>
            <a:r>
              <a:rPr lang="fr-FR" sz="1400" b="1" dirty="0">
                <a:solidFill>
                  <a:srgbClr val="0070C0"/>
                </a:solidFill>
              </a:rPr>
              <a:t>Contributions complémentaires des partenaires sur les 8 ans du projet</a:t>
            </a:r>
            <a:endParaRPr lang="fr-FR" sz="1400" dirty="0">
              <a:solidFill>
                <a:srgbClr val="0070C0"/>
              </a:solidFill>
            </a:endParaRPr>
          </a:p>
          <a:p>
            <a:pPr marL="477766" indent="-231008"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0070C0"/>
                </a:solidFill>
              </a:rPr>
              <a:t>IPGP</a:t>
            </a:r>
            <a:r>
              <a:rPr lang="fr-FR" sz="1400" dirty="0">
                <a:solidFill>
                  <a:srgbClr val="0070C0"/>
                </a:solidFill>
              </a:rPr>
              <a:t> : 500 k€ pour l’</a:t>
            </a:r>
            <a:r>
              <a:rPr lang="fr-FR" sz="1400" b="1" dirty="0">
                <a:solidFill>
                  <a:srgbClr val="0070C0"/>
                </a:solidFill>
              </a:rPr>
              <a:t>élément 4 </a:t>
            </a:r>
            <a:r>
              <a:rPr lang="fr-FR" sz="1400" dirty="0">
                <a:solidFill>
                  <a:srgbClr val="0070C0"/>
                </a:solidFill>
              </a:rPr>
              <a:t>(</a:t>
            </a:r>
            <a:r>
              <a:rPr lang="fr-FR" sz="1400" spc="-1" dirty="0">
                <a:solidFill>
                  <a:srgbClr val="0070C0"/>
                </a:solidFill>
              </a:rPr>
              <a:t>R&amp;D sur les applications de la fibre)</a:t>
            </a:r>
          </a:p>
          <a:p>
            <a:pPr marL="477766" indent="-231008">
              <a:buFont typeface="Arial" panose="020B0604020202020204" pitchFamily="34" charset="0"/>
              <a:buChar char="•"/>
            </a:pPr>
            <a:r>
              <a:rPr lang="fr-FR" sz="1400" u="sng" spc="-1" dirty="0">
                <a:solidFill>
                  <a:srgbClr val="0070C0"/>
                </a:solidFill>
              </a:rPr>
              <a:t>CNRS</a:t>
            </a:r>
            <a:r>
              <a:rPr lang="fr-FR" sz="1400" spc="-1" dirty="0">
                <a:solidFill>
                  <a:srgbClr val="0070C0"/>
                </a:solidFill>
              </a:rPr>
              <a:t> : 500 k€ pour l’achat d’équipements (</a:t>
            </a:r>
            <a:r>
              <a:rPr lang="fr-FR" sz="1400" b="1" spc="-1" dirty="0" err="1">
                <a:solidFill>
                  <a:srgbClr val="0070C0"/>
                </a:solidFill>
              </a:rPr>
              <a:t>élements</a:t>
            </a:r>
            <a:r>
              <a:rPr lang="fr-FR" sz="1400" b="1" spc="-1" dirty="0">
                <a:solidFill>
                  <a:srgbClr val="0070C0"/>
                </a:solidFill>
              </a:rPr>
              <a:t> 1 à 4</a:t>
            </a:r>
            <a:r>
              <a:rPr lang="fr-FR" sz="1400" spc="-1" dirty="0">
                <a:solidFill>
                  <a:srgbClr val="0070C0"/>
                </a:solidFill>
              </a:rPr>
              <a:t>)</a:t>
            </a:r>
            <a:endParaRPr lang="fr-FR" sz="1400" dirty="0">
              <a:solidFill>
                <a:srgbClr val="0070C0"/>
              </a:solidFill>
            </a:endParaRPr>
          </a:p>
          <a:p>
            <a:pPr marL="477766" indent="-231008"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0070C0"/>
                </a:solidFill>
              </a:rPr>
              <a:t>IRD</a:t>
            </a:r>
            <a:r>
              <a:rPr lang="fr-FR" sz="1400" dirty="0">
                <a:solidFill>
                  <a:srgbClr val="0070C0"/>
                </a:solidFill>
              </a:rPr>
              <a:t> : 250 k€ pour l’achat d’équipements (</a:t>
            </a:r>
            <a:r>
              <a:rPr lang="fr-FR" sz="1400" b="1" dirty="0">
                <a:solidFill>
                  <a:srgbClr val="0070C0"/>
                </a:solidFill>
              </a:rPr>
              <a:t>éléments 2 et 3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</a:p>
          <a:p>
            <a:pPr marL="477766" indent="-231008">
              <a:buFont typeface="Arial" panose="020B0604020202020204" pitchFamily="34" charset="0"/>
              <a:buChar char="•"/>
            </a:pPr>
            <a:r>
              <a:rPr lang="fr-FR" sz="1400" u="sng" dirty="0">
                <a:solidFill>
                  <a:srgbClr val="0070C0"/>
                </a:solidFill>
              </a:rPr>
              <a:t>IFREMER</a:t>
            </a:r>
            <a:r>
              <a:rPr lang="fr-FR" sz="1400" dirty="0">
                <a:solidFill>
                  <a:srgbClr val="0070C0"/>
                </a:solidFill>
              </a:rPr>
              <a:t> : 600 k€ pour le développement d’un nœud de connexion (</a:t>
            </a:r>
            <a:r>
              <a:rPr lang="fr-FR" sz="1400" b="1" dirty="0">
                <a:solidFill>
                  <a:srgbClr val="0070C0"/>
                </a:solidFill>
              </a:rPr>
              <a:t>élément 5</a:t>
            </a:r>
            <a:r>
              <a:rPr lang="fr-FR" sz="1400" dirty="0">
                <a:solidFill>
                  <a:srgbClr val="0070C0"/>
                </a:solidFill>
              </a:rPr>
              <a:t>)</a:t>
            </a:r>
          </a:p>
          <a:p>
            <a:pPr marL="477766" indent="-231008">
              <a:buFont typeface="Arial" panose="020B0604020202020204" pitchFamily="34" charset="0"/>
              <a:buChar char="•"/>
            </a:pPr>
            <a:endParaRPr lang="fr-FR" sz="148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2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09E454B2-2301-5A45-A930-841F8F961A5E}"/>
              </a:ext>
            </a:extLst>
          </p:cNvPr>
          <p:cNvSpPr txBox="1"/>
          <p:nvPr/>
        </p:nvSpPr>
        <p:spPr>
          <a:xfrm>
            <a:off x="1254161" y="2273089"/>
            <a:ext cx="848880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Structurer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la communauté scientifique française, en fournissant à RESIF les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équipements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nécessaires pour conduire des recherches d’excellence utilisant les outils de la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sismologie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et de la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géodésie sous-marines (RESIF-MARIN)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Mettre en place une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infrastructure d’observation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sous-marine à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Mayotte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pour </a:t>
            </a:r>
          </a:p>
          <a:p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conduire des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recherches multidisciplinaires 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 les phénomènes associés à la crise </a:t>
            </a:r>
            <a:r>
              <a:rPr lang="fr-FR" sz="16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sismo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-volcanique en cours</a:t>
            </a:r>
            <a:r>
              <a:rPr lang="fr-FR" sz="1600" dirty="0">
                <a:solidFill>
                  <a:schemeClr val="bg1"/>
                </a:solidFill>
              </a:rPr>
              <a:t>.</a:t>
            </a:r>
          </a:p>
          <a:p>
            <a:pPr marL="742950" lvl="1" indent="-285750">
              <a:buSzPct val="100000"/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assurer la </a:t>
            </a:r>
            <a:r>
              <a:rPr lang="fr-FR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surveillance</a:t>
            </a: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sismologique continue, en temps-réel et 24/7 ;</a:t>
            </a:r>
          </a:p>
          <a:p>
            <a:pPr lvl="1">
              <a:buSzPct val="100000"/>
            </a:pPr>
            <a:r>
              <a:rPr lang="fr-FR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</a:p>
          <a:p>
            <a:pPr marL="742950" lvl="1" indent="-285750">
              <a:buSzPct val="100000"/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 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D3417B2-7ACF-EF45-B3D7-5105615594C6}"/>
              </a:ext>
            </a:extLst>
          </p:cNvPr>
          <p:cNvSpPr txBox="1"/>
          <p:nvPr/>
        </p:nvSpPr>
        <p:spPr>
          <a:xfrm>
            <a:off x="3160800" y="4730400"/>
            <a:ext cx="3091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OBJECTIFS : PRESERVÉS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67913" y="918287"/>
            <a:ext cx="21279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OBJECTIFS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351D673-BA84-AB41-9B9B-1209A628C9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252645"/>
            <a:ext cx="2231136" cy="75477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6ACD26-16DB-8E41-AF94-D237B7EF9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19" y="122725"/>
            <a:ext cx="966926" cy="9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8B9E1A-064F-7A46-A67A-A4F712421023}"/>
              </a:ext>
            </a:extLst>
          </p:cNvPr>
          <p:cNvSpPr/>
          <p:nvPr/>
        </p:nvSpPr>
        <p:spPr>
          <a:xfrm>
            <a:off x="3456090" y="177087"/>
            <a:ext cx="38603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cap="none" spc="0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ENJEUX SCIENTIFIQUES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6C62ACB-A466-2748-8D9B-3AE7018D5BF2}"/>
              </a:ext>
            </a:extLst>
          </p:cNvPr>
          <p:cNvSpPr txBox="1"/>
          <p:nvPr/>
        </p:nvSpPr>
        <p:spPr>
          <a:xfrm>
            <a:off x="1030146" y="1492261"/>
            <a:ext cx="88825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Caractériser la déformation et la sismicité aux limites des plaques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Etudier les processus à l’origine des tremblements de terre et des tsunamis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Etudier les instabilités gravitaires sous-marines et les aléas associés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Comprendre la dynamique des volcans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Imager la structure interne de la Terre, à l’échelle de la croûte et du manteau. </a:t>
            </a:r>
          </a:p>
        </p:txBody>
      </p:sp>
      <p:sp>
        <p:nvSpPr>
          <p:cNvPr id="6" name="Rectangle à coins arrondis 3">
            <a:extLst>
              <a:ext uri="{FF2B5EF4-FFF2-40B4-BE49-F238E27FC236}">
                <a16:creationId xmlns:a16="http://schemas.microsoft.com/office/drawing/2014/main" id="{0E8F4D57-CA9B-CC47-B1D0-483BA49489F4}"/>
              </a:ext>
            </a:extLst>
          </p:cNvPr>
          <p:cNvSpPr/>
          <p:nvPr/>
        </p:nvSpPr>
        <p:spPr>
          <a:xfrm>
            <a:off x="982735" y="692644"/>
            <a:ext cx="3575280" cy="745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Sciences de la Terre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445A01A-8798-6543-9D1E-50E78584AC7F}"/>
              </a:ext>
            </a:extLst>
          </p:cNvPr>
          <p:cNvSpPr txBox="1"/>
          <p:nvPr/>
        </p:nvSpPr>
        <p:spPr>
          <a:xfrm>
            <a:off x="1134319" y="4130791"/>
            <a:ext cx="8299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Océanographie : variations du niveau de la mer; dynamique côtière et océanique; calibration des satellites altimétriques, </a:t>
            </a:r>
            <a:r>
              <a:rPr lang="fr-FR" dirty="0" err="1">
                <a:solidFill>
                  <a:schemeClr val="tx2"/>
                </a:solidFill>
              </a:rPr>
              <a:t>etc</a:t>
            </a:r>
            <a:r>
              <a:rPr lang="fr-FR" dirty="0">
                <a:solidFill>
                  <a:schemeClr val="tx2"/>
                </a:solidFill>
              </a:rPr>
              <a:t>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 Environnement : pollution acoustique des océans; forçage des vagues sur l’érosion côtière, </a:t>
            </a:r>
            <a:r>
              <a:rPr lang="fr-FR" dirty="0" err="1">
                <a:solidFill>
                  <a:schemeClr val="tx2"/>
                </a:solidFill>
              </a:rPr>
              <a:t>etc</a:t>
            </a:r>
            <a:r>
              <a:rPr lang="fr-FR" dirty="0">
                <a:solidFill>
                  <a:schemeClr val="tx2"/>
                </a:solidFill>
              </a:rPr>
              <a:t> ;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fr-FR" dirty="0">
                <a:solidFill>
                  <a:schemeClr val="tx2"/>
                </a:solidFill>
              </a:rPr>
              <a:t>Ecologie : suivi des mammifères marins et de la vie dans les grands fonds.</a:t>
            </a:r>
          </a:p>
        </p:txBody>
      </p:sp>
      <p:sp>
        <p:nvSpPr>
          <p:cNvPr id="8" name="Rectangle à coins arrondis 3">
            <a:extLst>
              <a:ext uri="{FF2B5EF4-FFF2-40B4-BE49-F238E27FC236}">
                <a16:creationId xmlns:a16="http://schemas.microsoft.com/office/drawing/2014/main" id="{A4DDA697-C3F5-D640-A68E-89C4B75CA859}"/>
              </a:ext>
            </a:extLst>
          </p:cNvPr>
          <p:cNvSpPr/>
          <p:nvPr/>
        </p:nvSpPr>
        <p:spPr>
          <a:xfrm>
            <a:off x="1030146" y="3666357"/>
            <a:ext cx="4154596" cy="313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Autres enjeux Environnement / Océan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4655671-F12D-CB4C-9FEE-6BF39CAF8F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6" y="91725"/>
            <a:ext cx="1697496" cy="5742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105721E-1D01-D44B-92EE-2C42E55163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130" y="75701"/>
            <a:ext cx="766075" cy="7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6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C97D3A9A-491A-5E47-9256-F653C79D0776}"/>
              </a:ext>
            </a:extLst>
          </p:cNvPr>
          <p:cNvSpPr txBox="1"/>
          <p:nvPr/>
        </p:nvSpPr>
        <p:spPr>
          <a:xfrm>
            <a:off x="1127463" y="1571540"/>
            <a:ext cx="8785282" cy="3792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fr-FR" sz="14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Elément 1 </a:t>
            </a:r>
            <a:r>
              <a:rPr lang="fr-FR" sz="140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Initier &amp; développer la géodésie sous-marine – approche Terre-Mer</a:t>
            </a: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FR" sz="1400" spc="-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Elément 2 </a:t>
            </a:r>
            <a:r>
              <a:rPr lang="fr-FR" sz="140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Doter la communauté des équipements pour l’intervention/suivi de crises</a:t>
            </a: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FR" sz="1400" spc="-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Elément 3 </a:t>
            </a:r>
            <a:r>
              <a:rPr lang="fr-FR" sz="140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Rénover l’équipement d’observation sismologique marine</a:t>
            </a: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endParaRPr lang="fr-FR" sz="1400" spc="-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rgbClr val="FF0000"/>
                </a:solidFill>
              </a:rPr>
              <a:t>Elément 4 </a:t>
            </a:r>
            <a:r>
              <a:rPr lang="fr-FR" sz="1400" spc="-1" dirty="0">
                <a:solidFill>
                  <a:srgbClr val="FF0000"/>
                </a:solidFill>
              </a:rPr>
              <a:t>: </a:t>
            </a:r>
            <a:r>
              <a:rPr lang="fr-FR" sz="1400" dirty="0">
                <a:solidFill>
                  <a:srgbClr val="FF0000"/>
                </a:solidFill>
              </a:rPr>
              <a:t>Soutenir les actions d'innovation - Applications de la fibre optique à la marine</a:t>
            </a:r>
            <a:endParaRPr lang="fr-FR" sz="1400" spc="-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endParaRPr lang="fr-FR" sz="1400" spc="-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rgbClr val="FF0000"/>
                </a:solidFill>
              </a:rPr>
              <a:t>Elément 5 </a:t>
            </a:r>
            <a:r>
              <a:rPr lang="fr-FR" sz="1400" spc="-1" dirty="0">
                <a:solidFill>
                  <a:srgbClr val="FF0000"/>
                </a:solidFill>
              </a:rPr>
              <a:t>: Mettre en place une infrastructure sous-marine multi-paramètres interdisciplinaire à Mayotte</a:t>
            </a:r>
          </a:p>
          <a:p>
            <a:pPr>
              <a:lnSpc>
                <a:spcPct val="90000"/>
              </a:lnSpc>
              <a:spcBef>
                <a:spcPts val="499"/>
              </a:spcBef>
            </a:pPr>
            <a:endParaRPr lang="fr-FR" sz="1400" spc="-1" dirty="0">
              <a:solidFill>
                <a:srgbClr val="FF0000"/>
              </a:solidFill>
            </a:endParaRPr>
          </a:p>
          <a:p>
            <a:pPr marL="711200" lvl="2" indent="-352425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fr-FR" sz="1400" spc="-1" dirty="0">
                <a:solidFill>
                  <a:srgbClr val="FF0000"/>
                </a:solidFill>
              </a:rPr>
              <a:t>Recherche multidisciplinaire sur les processus associés à la crise en cours</a:t>
            </a:r>
          </a:p>
          <a:p>
            <a:pPr marL="711200" lvl="2" indent="-352425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r>
              <a:rPr lang="fr-FR" sz="1400" spc="-1" dirty="0">
                <a:solidFill>
                  <a:srgbClr val="FF0000"/>
                </a:solidFill>
              </a:rPr>
              <a:t>Suivi des aléas </a:t>
            </a:r>
            <a:r>
              <a:rPr lang="fr-FR" sz="1400" spc="-1" dirty="0" err="1">
                <a:solidFill>
                  <a:srgbClr val="FF0000"/>
                </a:solidFill>
              </a:rPr>
              <a:t>sismo</a:t>
            </a:r>
            <a:r>
              <a:rPr lang="fr-FR" sz="1400" spc="-1" dirty="0">
                <a:solidFill>
                  <a:srgbClr val="FF0000"/>
                </a:solidFill>
              </a:rPr>
              <a:t>-volcaniques (surveillance et alerte)</a:t>
            </a:r>
          </a:p>
          <a:p>
            <a:pPr marL="711200" lvl="2" indent="-352425">
              <a:buClr>
                <a:srgbClr val="000000"/>
              </a:buClr>
              <a:buSzPct val="45000"/>
              <a:buFont typeface="Wingdings" pitchFamily="2" charset="2"/>
              <a:buChar char="Ø"/>
            </a:pPr>
            <a:endParaRPr lang="fr-FR" sz="1400" spc="-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</a:pPr>
            <a:r>
              <a:rPr lang="fr-FR" sz="1400" b="1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Système d’information </a:t>
            </a:r>
            <a:r>
              <a:rPr lang="fr-FR" sz="1400" spc="-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prolongement de RESIF en Mer, Intégration dans EPOS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8413" y="880966"/>
            <a:ext cx="46233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Structuration du projet</a:t>
            </a:r>
            <a:endParaRPr lang="fr-FR" sz="3200" b="1" cap="none" spc="0" dirty="0">
              <a:ln w="0"/>
              <a:solidFill>
                <a:schemeClr val="tx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AFFD39-9F7F-0E42-9353-22CA3130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819" y="122725"/>
            <a:ext cx="792562" cy="79829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C87B08-76DC-1E43-9692-E7F62798F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" y="252646"/>
            <a:ext cx="1828800" cy="61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0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13638" y="77494"/>
            <a:ext cx="5253355" cy="1568567"/>
          </a:xfrm>
          <a:prstGeom prst="rect">
            <a:avLst/>
          </a:prstGeom>
          <a:noFill/>
        </p:spPr>
        <p:txBody>
          <a:bodyPr wrap="none" lIns="91437" tIns="45718" rIns="91437" bIns="45718">
            <a:spAutoFit/>
          </a:bodyPr>
          <a:lstStyle/>
          <a:p>
            <a:pPr algn="ctr"/>
            <a:r>
              <a:rPr lang="fr-FR" sz="330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Budget </a:t>
            </a:r>
          </a:p>
          <a:p>
            <a:pPr algn="ctr"/>
            <a:r>
              <a:rPr lang="fr-FR" sz="1654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Dotation accordée : 15,4 M€ F. G. I.</a:t>
            </a:r>
          </a:p>
          <a:p>
            <a:pPr algn="ctr"/>
            <a:r>
              <a:rPr lang="fr-FR" sz="1158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(Sur une proposition initiale de 20 M€)</a:t>
            </a:r>
          </a:p>
          <a:p>
            <a:pPr algn="ctr"/>
            <a:endParaRPr lang="fr-FR" sz="1158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1158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+ 1,85 M€ = </a:t>
            </a:r>
            <a:r>
              <a:rPr lang="fr-FR" sz="1158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contributiion</a:t>
            </a:r>
            <a:r>
              <a:rPr lang="fr-FR" sz="1158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sur fonds propres des partenaires sur les 8 ans du projet</a:t>
            </a:r>
          </a:p>
          <a:p>
            <a:pPr algn="ctr"/>
            <a:endParaRPr lang="fr-FR" sz="1158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8029ED2-E3AE-5C45-A77C-152B64F94F70}"/>
              </a:ext>
            </a:extLst>
          </p:cNvPr>
          <p:cNvSpPr txBox="1"/>
          <p:nvPr/>
        </p:nvSpPr>
        <p:spPr>
          <a:xfrm>
            <a:off x="-2570560" y="-1165202"/>
            <a:ext cx="184731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488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339D2C36-B1B5-304A-97DE-6799BCC580EA}"/>
              </a:ext>
            </a:extLst>
          </p:cNvPr>
          <p:cNvGraphicFramePr>
            <a:graphicFrameLocks/>
          </p:cNvGraphicFramePr>
          <p:nvPr/>
        </p:nvGraphicFramePr>
        <p:xfrm>
          <a:off x="991738" y="1584980"/>
          <a:ext cx="4167650" cy="327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51260457-19D1-3E40-A5DD-CBA41BDA327F}"/>
              </a:ext>
            </a:extLst>
          </p:cNvPr>
          <p:cNvGraphicFramePr>
            <a:graphicFrameLocks/>
          </p:cNvGraphicFramePr>
          <p:nvPr/>
        </p:nvGraphicFramePr>
        <p:xfrm>
          <a:off x="5159388" y="1584979"/>
          <a:ext cx="5054649" cy="3274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715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1940B1-725B-974A-9DF5-147A53418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72CBA-EA43-461D-BC2C-608EED7F32FD}" type="slidenum">
              <a:rPr lang="fr-FR" smtClean="0"/>
              <a:t>6</a:t>
            </a:fld>
            <a:endParaRPr lang="fr-FR"/>
          </a:p>
        </p:txBody>
      </p:sp>
      <p:graphicFrame>
        <p:nvGraphicFramePr>
          <p:cNvPr id="15" name="Tableau 14">
            <a:extLst>
              <a:ext uri="{FF2B5EF4-FFF2-40B4-BE49-F238E27FC236}">
                <a16:creationId xmlns:a16="http://schemas.microsoft.com/office/drawing/2014/main" id="{6CCE2481-7FC6-1744-B5A5-CBF54B1E270A}"/>
              </a:ext>
            </a:extLst>
          </p:cNvPr>
          <p:cNvGraphicFramePr>
            <a:graphicFrameLocks noGrp="1"/>
          </p:cNvGraphicFramePr>
          <p:nvPr/>
        </p:nvGraphicFramePr>
        <p:xfrm>
          <a:off x="693738" y="2500731"/>
          <a:ext cx="8693149" cy="1615239"/>
        </p:xfrm>
        <a:graphic>
          <a:graphicData uri="http://schemas.openxmlformats.org/drawingml/2006/table">
            <a:tbl>
              <a:tblPr/>
              <a:tblGrid>
                <a:gridCol w="4497906">
                  <a:extLst>
                    <a:ext uri="{9D8B030D-6E8A-4147-A177-3AD203B41FA5}">
                      <a16:colId xmlns:a16="http://schemas.microsoft.com/office/drawing/2014/main" val="3509480782"/>
                    </a:ext>
                  </a:extLst>
                </a:gridCol>
                <a:gridCol w="3463808">
                  <a:extLst>
                    <a:ext uri="{9D8B030D-6E8A-4147-A177-3AD203B41FA5}">
                      <a16:colId xmlns:a16="http://schemas.microsoft.com/office/drawing/2014/main" val="3135485936"/>
                    </a:ext>
                  </a:extLst>
                </a:gridCol>
                <a:gridCol w="731435">
                  <a:extLst>
                    <a:ext uri="{9D8B030D-6E8A-4147-A177-3AD203B41FA5}">
                      <a16:colId xmlns:a16="http://schemas.microsoft.com/office/drawing/2014/main" val="2218850533"/>
                    </a:ext>
                  </a:extLst>
                </a:gridCol>
              </a:tblGrid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DAS Interrogators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unit (Ligurian)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861630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LOKI Interrogators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units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351373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Protype Interrogator lower noise, longer distances, tested by ESEO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8502645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Prototype sensors low-frequency geophone 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Mutualized utu. elt 5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11247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Prototype sensor hydrophone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5235428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Protype sensor pressiometer+tiltmeter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Pressiometer mutualised element 5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748814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Prototype high resolution strainmeters using Bragg Grating techno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unit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964347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Wetable optical sensors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units only to be made wetable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824717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</a:p>
                  </a:txBody>
                  <a:tcPr marL="8413" marR="8413" marT="84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200315"/>
                  </a:ext>
                </a:extLst>
              </a:tr>
            </a:tbl>
          </a:graphicData>
        </a:graphic>
      </p:graphicFrame>
      <p:pic>
        <p:nvPicPr>
          <p:cNvPr id="17" name="Image 16">
            <a:extLst>
              <a:ext uri="{FF2B5EF4-FFF2-40B4-BE49-F238E27FC236}">
                <a16:creationId xmlns:a16="http://schemas.microsoft.com/office/drawing/2014/main" id="{737CB14D-44E2-224C-A72A-FF20BB437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325" y="378757"/>
            <a:ext cx="792562" cy="7982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1081E323-4F05-FC4A-8223-607CCFB591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2" y="508678"/>
            <a:ext cx="1828800" cy="61866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3A3941B0-E6EC-274E-BDA4-B6C74185B159}"/>
              </a:ext>
            </a:extLst>
          </p:cNvPr>
          <p:cNvSpPr txBox="1"/>
          <p:nvPr/>
        </p:nvSpPr>
        <p:spPr>
          <a:xfrm>
            <a:off x="224616" y="1177052"/>
            <a:ext cx="94235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>
                <a:solidFill>
                  <a:srgbClr val="0070C0"/>
                </a:solidFill>
              </a:rPr>
              <a:t>Budget </a:t>
            </a:r>
            <a:r>
              <a:rPr lang="fr-FR" sz="2400" dirty="0" err="1">
                <a:solidFill>
                  <a:srgbClr val="0070C0"/>
                </a:solidFill>
              </a:rPr>
              <a:t>Element</a:t>
            </a:r>
            <a:r>
              <a:rPr lang="fr-FR" sz="2400" dirty="0">
                <a:solidFill>
                  <a:srgbClr val="0070C0"/>
                </a:solidFill>
              </a:rPr>
              <a:t> 4</a:t>
            </a:r>
          </a:p>
          <a:p>
            <a:pPr algn="ctr"/>
            <a:r>
              <a:rPr lang="fr-FR" sz="2400" dirty="0">
                <a:solidFill>
                  <a:srgbClr val="0070C0"/>
                </a:solidFill>
              </a:rPr>
              <a:t>Soutenir les actions d’innovation : applications marines de la fibre optique</a:t>
            </a:r>
          </a:p>
        </p:txBody>
      </p:sp>
    </p:spTree>
    <p:extLst>
      <p:ext uri="{BB962C8B-B14F-4D97-AF65-F5344CB8AC3E}">
        <p14:creationId xmlns:p14="http://schemas.microsoft.com/office/powerpoint/2010/main" val="415293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AFFD39-9F7F-0E42-9353-22CA3130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7" y="-10182"/>
            <a:ext cx="656177" cy="6609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C87B08-76DC-1E43-9692-E7F62798F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-10182"/>
            <a:ext cx="1572768" cy="53205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7A59BD0-40AB-F045-A750-222C91444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69" y="105072"/>
            <a:ext cx="3739240" cy="56088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4F5518-28FA-4E43-A0C3-ED6D737BF10D}"/>
              </a:ext>
            </a:extLst>
          </p:cNvPr>
          <p:cNvSpPr txBox="1"/>
          <p:nvPr/>
        </p:nvSpPr>
        <p:spPr>
          <a:xfrm>
            <a:off x="962948" y="1731503"/>
            <a:ext cx="5000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OBJECTIF 1 (Bernard et </a:t>
            </a:r>
            <a:r>
              <a:rPr lang="fr-FR" dirty="0" err="1">
                <a:solidFill>
                  <a:srgbClr val="0070C0"/>
                </a:solidFill>
              </a:rPr>
              <a:t>coll</a:t>
            </a:r>
            <a:r>
              <a:rPr lang="fr-FR" dirty="0">
                <a:solidFill>
                  <a:srgbClr val="0070C0"/>
                </a:solidFill>
              </a:rPr>
              <a:t>). Poursuivre les développements en cours d’instrumentation optique basée sur l’effet Fabry-Perrot (</a:t>
            </a:r>
            <a:r>
              <a:rPr lang="fr-FR" dirty="0" err="1">
                <a:solidFill>
                  <a:srgbClr val="0070C0"/>
                </a:solidFill>
              </a:rPr>
              <a:t>sismo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pressiomètre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dirty="0" err="1">
                <a:solidFill>
                  <a:srgbClr val="0070C0"/>
                </a:solidFill>
              </a:rPr>
              <a:t>tiltmètre</a:t>
            </a:r>
            <a:r>
              <a:rPr lang="fr-FR" dirty="0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026AFE-DBAE-384D-B208-16374C679235}"/>
              </a:ext>
            </a:extLst>
          </p:cNvPr>
          <p:cNvSpPr txBox="1"/>
          <p:nvPr/>
        </p:nvSpPr>
        <p:spPr>
          <a:xfrm>
            <a:off x="2331720" y="82595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Elément 4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R &amp; D </a:t>
            </a:r>
          </a:p>
        </p:txBody>
      </p:sp>
    </p:spTree>
    <p:extLst>
      <p:ext uri="{BB962C8B-B14F-4D97-AF65-F5344CB8AC3E}">
        <p14:creationId xmlns:p14="http://schemas.microsoft.com/office/powerpoint/2010/main" val="4267771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AFFD39-9F7F-0E42-9353-22CA3130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7" y="-10182"/>
            <a:ext cx="656177" cy="6609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C87B08-76DC-1E43-9692-E7F62798F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-10182"/>
            <a:ext cx="1572768" cy="5320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4F5518-28FA-4E43-A0C3-ED6D737BF10D}"/>
              </a:ext>
            </a:extLst>
          </p:cNvPr>
          <p:cNvSpPr txBox="1"/>
          <p:nvPr/>
        </p:nvSpPr>
        <p:spPr>
          <a:xfrm>
            <a:off x="993790" y="2193168"/>
            <a:ext cx="4171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OBJECTIF 2 </a:t>
            </a:r>
            <a:r>
              <a:rPr lang="fr-FR" u="sng" dirty="0">
                <a:solidFill>
                  <a:srgbClr val="0070C0"/>
                </a:solidFill>
              </a:rPr>
              <a:t>(</a:t>
            </a:r>
            <a:r>
              <a:rPr lang="fr-FR" dirty="0" err="1">
                <a:solidFill>
                  <a:srgbClr val="0070C0"/>
                </a:solidFill>
              </a:rPr>
              <a:t>Sladen</a:t>
            </a:r>
            <a:r>
              <a:rPr lang="fr-FR" dirty="0">
                <a:solidFill>
                  <a:srgbClr val="0070C0"/>
                </a:solidFill>
              </a:rPr>
              <a:t>, Coutant et </a:t>
            </a:r>
            <a:r>
              <a:rPr lang="fr-FR" dirty="0" err="1">
                <a:solidFill>
                  <a:srgbClr val="0070C0"/>
                </a:solidFill>
              </a:rPr>
              <a:t>coll</a:t>
            </a:r>
            <a:r>
              <a:rPr lang="fr-FR" dirty="0">
                <a:solidFill>
                  <a:srgbClr val="0070C0"/>
                </a:solidFill>
              </a:rPr>
              <a:t>)). Capteur de déformation utilisant l’effet Bragg </a:t>
            </a:r>
            <a:r>
              <a:rPr lang="fr-FR" dirty="0" err="1">
                <a:solidFill>
                  <a:srgbClr val="0070C0"/>
                </a:solidFill>
              </a:rPr>
              <a:t>Gratings</a:t>
            </a:r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026AFE-DBAE-384D-B208-16374C679235}"/>
              </a:ext>
            </a:extLst>
          </p:cNvPr>
          <p:cNvSpPr txBox="1"/>
          <p:nvPr/>
        </p:nvSpPr>
        <p:spPr>
          <a:xfrm>
            <a:off x="2331720" y="82595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Elément 4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R &amp; D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0E8059-9C43-004C-88E6-67AB12EFA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1" y="1444704"/>
            <a:ext cx="4609639" cy="264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7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16200000">
            <a:off x="-614557" y="887510"/>
            <a:ext cx="208809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MARMOR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AFFD39-9F7F-0E42-9353-22CA31306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207" y="-10182"/>
            <a:ext cx="656177" cy="6609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8C87B08-76DC-1E43-9692-E7F62798FD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" y="-10182"/>
            <a:ext cx="1572768" cy="5320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C4F5518-28FA-4E43-A0C3-ED6D737BF10D}"/>
              </a:ext>
            </a:extLst>
          </p:cNvPr>
          <p:cNvSpPr txBox="1"/>
          <p:nvPr/>
        </p:nvSpPr>
        <p:spPr>
          <a:xfrm>
            <a:off x="1153810" y="1516397"/>
            <a:ext cx="417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OBJECTIF 3 . Développer les applications marines du DAS</a:t>
            </a:r>
          </a:p>
          <a:p>
            <a:endParaRPr lang="fr-FR" dirty="0">
              <a:solidFill>
                <a:srgbClr val="0070C0"/>
              </a:solidFill>
            </a:endParaRP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026AFE-DBAE-384D-B208-16374C679235}"/>
              </a:ext>
            </a:extLst>
          </p:cNvPr>
          <p:cNvSpPr txBox="1"/>
          <p:nvPr/>
        </p:nvSpPr>
        <p:spPr>
          <a:xfrm>
            <a:off x="2331720" y="825954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Elément 4</a:t>
            </a:r>
          </a:p>
          <a:p>
            <a:pPr algn="ctr"/>
            <a:r>
              <a:rPr lang="fr-FR" dirty="0">
                <a:solidFill>
                  <a:srgbClr val="0070C0"/>
                </a:solidFill>
              </a:rPr>
              <a:t>R &amp; D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A85D129-97C3-A541-8292-A992308CA09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6626386" y="898120"/>
            <a:ext cx="3068211" cy="2172458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71518F44-0BB6-AC4D-89DA-8C4C907C4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4721" y="4720861"/>
            <a:ext cx="9838944" cy="1428909"/>
          </a:xfrm>
        </p:spPr>
        <p:txBody>
          <a:bodyPr>
            <a:normAutofit/>
          </a:bodyPr>
          <a:lstStyle/>
          <a:p>
            <a:pPr algn="ctr"/>
            <a:r>
              <a:rPr lang="fr-FR" sz="1200" dirty="0">
                <a:solidFill>
                  <a:srgbClr val="0070C0"/>
                </a:solidFill>
              </a:rPr>
              <a:t>=&gt; Projet ANR en cours  - A.O. PPR « Océan et climat »</a:t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ID.FOO « INITIATIVE FOR DISTRIBUTED FIBER OPTIC OCEAN OBSERVATORIES »</a:t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Coordinateur : Anthony </a:t>
            </a:r>
            <a:r>
              <a:rPr lang="fr-FR" sz="1200" dirty="0" err="1">
                <a:solidFill>
                  <a:srgbClr val="0070C0"/>
                </a:solidFill>
              </a:rPr>
              <a:t>Sladen</a:t>
            </a:r>
            <a:r>
              <a:rPr lang="fr-FR" sz="1200" dirty="0">
                <a:solidFill>
                  <a:srgbClr val="0070C0"/>
                </a:solidFill>
              </a:rPr>
              <a:t>, </a:t>
            </a:r>
            <a:r>
              <a:rPr lang="fr-FR" sz="1200" dirty="0" err="1">
                <a:solidFill>
                  <a:srgbClr val="0070C0"/>
                </a:solidFill>
              </a:rPr>
              <a:t>GeoAzur</a:t>
            </a: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EB9CCEB-71ED-AD4A-B790-4371E0FBA776}"/>
              </a:ext>
            </a:extLst>
          </p:cNvPr>
          <p:cNvSpPr txBox="1">
            <a:spLocks/>
          </p:cNvSpPr>
          <p:nvPr/>
        </p:nvSpPr>
        <p:spPr>
          <a:xfrm>
            <a:off x="1053226" y="2750784"/>
            <a:ext cx="8694539" cy="35977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88" dirty="0">
                <a:solidFill>
                  <a:srgbClr val="0070C0"/>
                </a:solidFill>
              </a:rPr>
              <a:t>Câble déjà en place  (140 km entre Monaco et Savone)</a:t>
            </a:r>
          </a:p>
          <a:p>
            <a:r>
              <a:rPr lang="fr-FR" sz="1488" dirty="0">
                <a:solidFill>
                  <a:srgbClr val="0070C0"/>
                </a:solidFill>
              </a:rPr>
              <a:t>Interrogateur DAS financé par MARMOR</a:t>
            </a:r>
          </a:p>
          <a:p>
            <a:r>
              <a:rPr lang="fr-FR" sz="1488" dirty="0">
                <a:solidFill>
                  <a:srgbClr val="0070C0"/>
                </a:solidFill>
              </a:rPr>
              <a:t>Site ouvert, permanent permettant de fédérer les équipes sur des applications </a:t>
            </a:r>
            <a:r>
              <a:rPr lang="fr-FR" sz="1488" dirty="0" err="1">
                <a:solidFill>
                  <a:srgbClr val="0070C0"/>
                </a:solidFill>
              </a:rPr>
              <a:t>multi-disciplinaires</a:t>
            </a:r>
            <a:r>
              <a:rPr lang="fr-FR" sz="1488" dirty="0">
                <a:solidFill>
                  <a:srgbClr val="0070C0"/>
                </a:solidFill>
              </a:rPr>
              <a:t> </a:t>
            </a:r>
          </a:p>
          <a:p>
            <a:r>
              <a:rPr lang="fr-FR" sz="1488" dirty="0">
                <a:solidFill>
                  <a:srgbClr val="0070C0"/>
                </a:solidFill>
              </a:rPr>
              <a:t>Dans périmètre du site EMSO Ligure, présence d’observatoires permanents (bouées Boussole et </a:t>
            </a:r>
            <a:r>
              <a:rPr lang="fr-FR" sz="1488" dirty="0" err="1">
                <a:solidFill>
                  <a:srgbClr val="0070C0"/>
                </a:solidFill>
              </a:rPr>
              <a:t>Dyfamed</a:t>
            </a:r>
            <a:r>
              <a:rPr lang="fr-FR" sz="1488" dirty="0">
                <a:solidFill>
                  <a:srgbClr val="0070C0"/>
                </a:solidFill>
              </a:rPr>
              <a:t>) ; et sanctuaire à mammifères Pelagos,</a:t>
            </a:r>
          </a:p>
          <a:p>
            <a:r>
              <a:rPr lang="fr-FR" sz="1488" dirty="0">
                <a:solidFill>
                  <a:srgbClr val="0070C0"/>
                </a:solidFill>
              </a:rPr>
              <a:t>Financement acquis pour CDD </a:t>
            </a:r>
            <a:r>
              <a:rPr lang="fr-FR" sz="1488" i="1" dirty="0">
                <a:solidFill>
                  <a:srgbClr val="0070C0"/>
                </a:solidFill>
              </a:rPr>
              <a:t>ad hoc</a:t>
            </a:r>
            <a:r>
              <a:rPr lang="fr-FR" sz="1488" dirty="0">
                <a:solidFill>
                  <a:srgbClr val="0070C0"/>
                </a:solidFill>
              </a:rPr>
              <a:t> (5 ans) : ingénieur informatique cofinancé MARMOR, INSU, Université Côte d’Azur et Observatoire Côte d’Azur. </a:t>
            </a:r>
          </a:p>
          <a:p>
            <a:r>
              <a:rPr lang="fr-FR" sz="1488" dirty="0">
                <a:solidFill>
                  <a:srgbClr val="0070C0"/>
                </a:solidFill>
              </a:rPr>
              <a:t>Serveur financé pour permettre de démarrer ces développements.</a:t>
            </a:r>
          </a:p>
          <a:p>
            <a:endParaRPr lang="fr-FR" sz="1488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7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8702</TotalTime>
  <Words>1280</Words>
  <Application>Microsoft Macintosh PowerPoint</Application>
  <PresentationFormat>Personnalisé</PresentationFormat>
  <Paragraphs>259</Paragraphs>
  <Slides>18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Georgia</vt:lpstr>
      <vt:lpstr>Times New Roman</vt:lpstr>
      <vt:lpstr>Wingdings</vt:lpstr>
      <vt:lpstr>Office Theme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=&gt; Projet ANR en cours  - A.O. PPR « Océan et climat » ID.FOO « INITIATIVE FOR DISTRIBUTED FIBER OPTIC OCEAN OBSERVATORIES » Coordinateur : Anthony Sladen, GeoAzur</vt:lpstr>
      <vt:lpstr>Présentation PowerPoint</vt:lpstr>
      <vt:lpstr>Observatoire multi-disciplinaire</vt:lpstr>
      <vt:lpstr>Présentation PowerPoint</vt:lpstr>
      <vt:lpstr>Présentation PowerPoint</vt:lpstr>
      <vt:lpstr>Présentation PowerPoint</vt:lpstr>
      <vt:lpstr>FIN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Helene LEAU, Ifremer Brest PDG-REM-RDT-SIIM, 02</dc:creator>
  <cp:lastModifiedBy>Microsoft Office User</cp:lastModifiedBy>
  <cp:revision>212</cp:revision>
  <dcterms:modified xsi:type="dcterms:W3CDTF">2021-12-15T07:57:52Z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2019-10-09T10:54:20Z</dcterms:created>
  <dc:creator/>
  <dc:description/>
  <dc:language>fr-FR</dc:language>
  <cp:lastModifiedBy>arnaud lemarchand</cp:lastModifiedBy>
  <dcterms:modified xsi:type="dcterms:W3CDTF">2021-02-07T14:41:01Z</dcterms:modified>
  <cp:revision>113</cp:revision>
  <dc:subject/>
  <dc:title/>
</cp:coreProperties>
</file>