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4" r:id="rId4"/>
    <p:sldId id="268" r:id="rId5"/>
    <p:sldId id="266" r:id="rId6"/>
    <p:sldId id="260" r:id="rId7"/>
    <p:sldId id="267" r:id="rId8"/>
    <p:sldId id="262" r:id="rId9"/>
    <p:sldId id="272" r:id="rId10"/>
    <p:sldId id="261" r:id="rId11"/>
    <p:sldId id="263" r:id="rId12"/>
    <p:sldId id="270" r:id="rId13"/>
    <p:sldId id="273" r:id="rId14"/>
    <p:sldId id="269" r:id="rId15"/>
    <p:sldId id="265" r:id="rId16"/>
    <p:sldId id="271" r:id="rId17"/>
    <p:sldId id="25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7285" autoAdjust="0"/>
  </p:normalViewPr>
  <p:slideViewPr>
    <p:cSldViewPr snapToGrid="0">
      <p:cViewPr varScale="1">
        <p:scale>
          <a:sx n="77" d="100"/>
          <a:sy n="77" d="100"/>
        </p:scale>
        <p:origin x="16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5853-83E5-4E41-B76A-D2ECB370305B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5E99B-B55A-4CFA-B84D-FA73DDDC45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12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28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55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04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05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52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6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94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2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32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06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71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40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30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E99B-B55A-4CFA-B84D-FA73DDDC459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95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62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19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27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1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50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4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11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1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66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42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44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079B5-32BF-4901-9DBC-8CB8DBE26A21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A4C25-D07A-4EE7-BCF5-051E909D7E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0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eg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1.jpeg"/><Relationship Id="rId10" Type="http://schemas.openxmlformats.org/officeDocument/2006/relationships/image" Target="../media/image18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55902" y="6044949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C. Larroque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, S. Baize</a:t>
            </a:r>
            <a:r>
              <a:rPr lang="fr-FR" sz="1200" baseline="30000" dirty="0" smtClean="0"/>
              <a:t>2</a:t>
            </a:r>
            <a:r>
              <a:rPr lang="fr-FR" sz="1200" dirty="0" smtClean="0"/>
              <a:t>, J. Albaric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H. Jomard</a:t>
            </a:r>
            <a:r>
              <a:rPr lang="fr-FR" sz="1200" baseline="30000" dirty="0" smtClean="0"/>
              <a:t>2</a:t>
            </a:r>
            <a:r>
              <a:rPr lang="fr-FR" sz="1200" dirty="0" smtClean="0"/>
              <a:t>, Jenny Trévisan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, M. Godano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, M. Cushing</a:t>
            </a:r>
            <a:r>
              <a:rPr lang="fr-FR" sz="1200" baseline="30000" dirty="0" smtClean="0"/>
              <a:t>2</a:t>
            </a:r>
            <a:r>
              <a:rPr lang="fr-FR" sz="1200" dirty="0" smtClean="0"/>
              <a:t>, A. Deschamps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, C. Sue</a:t>
            </a:r>
            <a:r>
              <a:rPr lang="fr-FR" sz="1200" baseline="30000" dirty="0" smtClean="0"/>
              <a:t>4</a:t>
            </a:r>
            <a:r>
              <a:rPr lang="fr-FR" sz="1200" dirty="0" smtClean="0"/>
              <a:t>, B. Delouis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, B. Potin</a:t>
            </a:r>
            <a:r>
              <a:rPr lang="fr-FR" sz="1200" baseline="30000" dirty="0" smtClean="0"/>
              <a:t>5</a:t>
            </a:r>
            <a:r>
              <a:rPr lang="fr-FR" sz="1200" dirty="0" smtClean="0"/>
              <a:t>, F. Courboulex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, M. Régnier</a:t>
            </a:r>
            <a:r>
              <a:rPr lang="fr-FR" sz="1200" baseline="30000" dirty="0" smtClean="0"/>
              <a:t>1</a:t>
            </a:r>
            <a:r>
              <a:rPr lang="fr-FR" sz="1200" dirty="0" smtClean="0"/>
              <a:t> et D. Rivet</a:t>
            </a:r>
            <a:r>
              <a:rPr lang="fr-FR" sz="1200" baseline="30000" dirty="0" smtClean="0"/>
              <a:t>1</a:t>
            </a:r>
            <a:endParaRPr lang="fr-FR" sz="1200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943981" y="601417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0" u="none" strike="noStrike" baseline="0" dirty="0" smtClean="0"/>
              <a:t>1, </a:t>
            </a:r>
            <a:r>
              <a:rPr lang="fr-FR" sz="800" b="0" u="none" strike="noStrike" baseline="0" dirty="0" err="1" smtClean="0"/>
              <a:t>Géoazur</a:t>
            </a:r>
            <a:r>
              <a:rPr lang="fr-FR" sz="800" b="0" u="none" strike="noStrike" baseline="0" dirty="0" smtClean="0"/>
              <a:t>, Université Côte d’Azur, CNRS, IRD, Observatoire de la Côte d’Azur, 06 560 Valbonne, France</a:t>
            </a:r>
          </a:p>
          <a:p>
            <a:r>
              <a:rPr lang="fr-FR" sz="800" dirty="0" smtClean="0"/>
              <a:t>2, </a:t>
            </a:r>
            <a:r>
              <a:rPr lang="fr-FR" sz="800" b="0" u="none" strike="noStrike" baseline="0" dirty="0" smtClean="0"/>
              <a:t>IRSN, PSE-ENV/SCAN/BERSSIN, BP 17, 92 262 </a:t>
            </a:r>
            <a:r>
              <a:rPr lang="fr-FR" sz="800" b="0" u="none" strike="noStrike" baseline="0" dirty="0" err="1" smtClean="0"/>
              <a:t>Fontenay-aux-roses</a:t>
            </a:r>
            <a:r>
              <a:rPr lang="fr-FR" sz="800" b="0" u="none" strike="noStrike" baseline="0" dirty="0" smtClean="0"/>
              <a:t>, France</a:t>
            </a:r>
          </a:p>
          <a:p>
            <a:r>
              <a:rPr lang="fr-FR" sz="800" dirty="0" smtClean="0"/>
              <a:t>3, </a:t>
            </a:r>
            <a:r>
              <a:rPr lang="fr-FR" sz="800" b="0" u="none" strike="noStrike" baseline="0" dirty="0" smtClean="0"/>
              <a:t>CNRS-UMR 6249, Bourgogne-Franche-Comté </a:t>
            </a:r>
            <a:r>
              <a:rPr lang="fr-FR" sz="800" b="0" u="none" strike="noStrike" baseline="0" dirty="0" err="1" smtClean="0"/>
              <a:t>University</a:t>
            </a:r>
            <a:r>
              <a:rPr lang="fr-FR" sz="800" b="0" u="none" strike="noStrike" baseline="0" dirty="0" smtClean="0"/>
              <a:t>, 25 000 Besançon, France</a:t>
            </a:r>
          </a:p>
          <a:p>
            <a:r>
              <a:rPr lang="fr-FR" sz="800" dirty="0" smtClean="0"/>
              <a:t>4, </a:t>
            </a:r>
            <a:r>
              <a:rPr lang="fr-FR" sz="800" b="0" u="none" strike="noStrike" baseline="0" dirty="0" smtClean="0"/>
              <a:t>CNRS, IRD, IFSTTAR, </a:t>
            </a:r>
            <a:r>
              <a:rPr lang="fr-FR" sz="800" b="0" u="none" strike="noStrike" baseline="0" dirty="0" err="1" smtClean="0"/>
              <a:t>ISTerre</a:t>
            </a:r>
            <a:r>
              <a:rPr lang="fr-FR" sz="800" b="0" u="none" strike="noStrike" baseline="0" dirty="0" smtClean="0"/>
              <a:t>, </a:t>
            </a:r>
            <a:r>
              <a:rPr lang="fr-FR" sz="800" b="0" u="none" strike="noStrike" baseline="0" dirty="0" err="1" smtClean="0"/>
              <a:t>University</a:t>
            </a:r>
            <a:r>
              <a:rPr lang="fr-FR" sz="800" b="0" u="none" strike="noStrike" baseline="0" dirty="0" smtClean="0"/>
              <a:t> Grenoble Alpes, </a:t>
            </a:r>
            <a:r>
              <a:rPr lang="fr-FR" sz="800" b="0" u="none" strike="noStrike" baseline="0" dirty="0" err="1" smtClean="0"/>
              <a:t>University</a:t>
            </a:r>
            <a:r>
              <a:rPr lang="fr-FR" sz="800" b="0" u="none" strike="noStrike" baseline="0" dirty="0" smtClean="0"/>
              <a:t> Savoie Mont Blanc, 38 000 Grenoble, France</a:t>
            </a:r>
          </a:p>
          <a:p>
            <a:r>
              <a:rPr lang="fr-FR" sz="800" dirty="0" smtClean="0"/>
              <a:t>5, </a:t>
            </a:r>
            <a:r>
              <a:rPr lang="fr-FR" sz="800" b="0" u="none" strike="noStrike" baseline="0" dirty="0" err="1" smtClean="0"/>
              <a:t>Departamento</a:t>
            </a:r>
            <a:r>
              <a:rPr lang="fr-FR" sz="800" b="0" u="none" strike="noStrike" baseline="0" dirty="0" smtClean="0"/>
              <a:t> de </a:t>
            </a:r>
            <a:r>
              <a:rPr lang="fr-FR" sz="800" b="0" u="none" strike="noStrike" baseline="0" dirty="0" err="1" smtClean="0"/>
              <a:t>Geofìsica</a:t>
            </a:r>
            <a:r>
              <a:rPr lang="fr-FR" sz="800" b="0" u="none" strike="noStrike" baseline="0" dirty="0" smtClean="0"/>
              <a:t>, </a:t>
            </a:r>
            <a:r>
              <a:rPr lang="fr-FR" sz="800" b="0" u="none" strike="noStrike" baseline="0" dirty="0" err="1" smtClean="0"/>
              <a:t>Universidad</a:t>
            </a:r>
            <a:r>
              <a:rPr lang="fr-FR" sz="800" b="0" u="none" strike="noStrike" baseline="0" dirty="0" smtClean="0"/>
              <a:t> de Chile, Blanco </a:t>
            </a:r>
            <a:r>
              <a:rPr lang="fr-FR" sz="800" b="0" u="none" strike="noStrike" baseline="0" dirty="0" err="1" smtClean="0"/>
              <a:t>Encalada</a:t>
            </a:r>
            <a:r>
              <a:rPr lang="fr-FR" sz="800" b="0" u="none" strike="noStrike" baseline="0" dirty="0" smtClean="0"/>
              <a:t> 2002, Santiago, 8320000, Chile</a:t>
            </a:r>
            <a:endParaRPr lang="fr-FR" sz="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7" y="150589"/>
            <a:ext cx="2027071" cy="5067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391" y="44950"/>
            <a:ext cx="3324225" cy="9497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8295A5-1115-4892-A298-44936A584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5" y="1493873"/>
            <a:ext cx="3530867" cy="42358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41" y="1619067"/>
            <a:ext cx="2999436" cy="40888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55902" y="983665"/>
            <a:ext cx="8731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</a:rPr>
              <a:t>Diversité des processus </a:t>
            </a:r>
            <a:r>
              <a:rPr lang="fr-FR" sz="2400" b="1" dirty="0" err="1">
                <a:solidFill>
                  <a:srgbClr val="000000"/>
                </a:solidFill>
              </a:rPr>
              <a:t>sismogéniques</a:t>
            </a:r>
            <a:r>
              <a:rPr lang="fr-FR" sz="2400" b="1" dirty="0">
                <a:solidFill>
                  <a:srgbClr val="000000"/>
                </a:solidFill>
              </a:rPr>
              <a:t> dans le sud-est de la France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22773" y="5681768"/>
            <a:ext cx="819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Rothé</a:t>
            </a:r>
            <a:r>
              <a:rPr lang="fr-FR" sz="1000" dirty="0" smtClean="0"/>
              <a:t>, 1941</a:t>
            </a:r>
            <a:endParaRPr lang="fr-FR" sz="10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60" y="1619067"/>
            <a:ext cx="2998162" cy="40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867" y="0"/>
            <a:ext cx="375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Dans les Alpes : rotation et surrection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006307" y="6208374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1996-2019</a:t>
            </a:r>
          </a:p>
          <a:p>
            <a:r>
              <a:rPr lang="fr-FR" sz="1000" dirty="0" smtClean="0"/>
              <a:t>M</a:t>
            </a:r>
            <a:r>
              <a:rPr lang="fr-FR" sz="1000" baseline="-25000" dirty="0" smtClean="0"/>
              <a:t>L</a:t>
            </a:r>
            <a:r>
              <a:rPr lang="fr-FR" sz="1000" dirty="0" smtClean="0"/>
              <a:t> &gt;2</a:t>
            </a:r>
            <a:endParaRPr lang="fr-FR" sz="1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031" y="44275"/>
            <a:ext cx="4845013" cy="21263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0750899" y="169277"/>
            <a:ext cx="11657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Mathey</a:t>
            </a:r>
            <a:r>
              <a:rPr lang="fr-FR" sz="1000" dirty="0" smtClean="0"/>
              <a:t> et al. 2020</a:t>
            </a:r>
          </a:p>
          <a:p>
            <a:r>
              <a:rPr lang="fr-FR" sz="1000" dirty="0" smtClean="0"/>
              <a:t>Potin 2016</a:t>
            </a:r>
            <a:endParaRPr lang="fr-FR" sz="10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919" y="2667165"/>
            <a:ext cx="4823987" cy="336658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395484" y="5668149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Eva et al. 2020</a:t>
            </a:r>
            <a:endParaRPr lang="fr-FR" sz="10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730" y="3650517"/>
            <a:ext cx="2828619" cy="299875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0502436" y="3032510"/>
            <a:ext cx="14109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Serpelloni</a:t>
            </a:r>
            <a:r>
              <a:rPr lang="fr-FR" sz="1000" dirty="0" smtClean="0"/>
              <a:t> et al. 2013</a:t>
            </a:r>
          </a:p>
          <a:p>
            <a:r>
              <a:rPr lang="fr-FR" sz="1000" dirty="0" err="1" smtClean="0"/>
              <a:t>Nocquet</a:t>
            </a:r>
            <a:r>
              <a:rPr lang="fr-FR" sz="1000" dirty="0" smtClean="0"/>
              <a:t> et al. 2016</a:t>
            </a:r>
          </a:p>
          <a:p>
            <a:r>
              <a:rPr lang="fr-FR" sz="1000" dirty="0" err="1" smtClean="0"/>
              <a:t>Walpersdorf</a:t>
            </a:r>
            <a:r>
              <a:rPr lang="fr-FR" sz="1000" dirty="0" smtClean="0"/>
              <a:t> et al. 2018</a:t>
            </a:r>
            <a:endParaRPr lang="fr-FR" sz="1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7" y="706734"/>
            <a:ext cx="3688080" cy="5501640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 flipV="1">
            <a:off x="761978" y="4122161"/>
            <a:ext cx="2080613" cy="843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2826312" y="1411357"/>
            <a:ext cx="2809175" cy="2710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99" y="3903503"/>
            <a:ext cx="1499697" cy="18687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34" y="2991170"/>
            <a:ext cx="2951950" cy="103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1867" y="0"/>
            <a:ext cx="2752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 en plus : </a:t>
            </a:r>
          </a:p>
          <a:p>
            <a:endParaRPr lang="fr-FR" sz="800" dirty="0" smtClean="0"/>
          </a:p>
          <a:p>
            <a:r>
              <a:rPr lang="fr-FR" dirty="0" smtClean="0"/>
              <a:t>séismes déclenchés/induits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93" y="240125"/>
            <a:ext cx="4723768" cy="64422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736597" y="1953040"/>
            <a:ext cx="2981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Corrençon</a:t>
            </a:r>
            <a:r>
              <a:rPr lang="fr-FR" sz="1000" dirty="0" smtClean="0"/>
              <a:t> en Vercors 1962 : barrage de Monteynard</a:t>
            </a:r>
          </a:p>
          <a:p>
            <a:r>
              <a:rPr lang="fr-FR" sz="1000" dirty="0" err="1" smtClean="0"/>
              <a:t>M</a:t>
            </a:r>
            <a:r>
              <a:rPr lang="fr-FR" sz="1000" baseline="-25000" dirty="0" err="1" smtClean="0"/>
              <a:t>w</a:t>
            </a:r>
            <a:r>
              <a:rPr lang="fr-FR" sz="1000" dirty="0" smtClean="0"/>
              <a:t> 5,5</a:t>
            </a:r>
          </a:p>
          <a:p>
            <a:r>
              <a:rPr lang="fr-FR" sz="1000" dirty="0" err="1" smtClean="0"/>
              <a:t>Grasso</a:t>
            </a:r>
            <a:r>
              <a:rPr lang="fr-FR" sz="1000" dirty="0" smtClean="0"/>
              <a:t> et al. 1992</a:t>
            </a:r>
            <a:endParaRPr lang="fr-FR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8715140" y="2841954"/>
            <a:ext cx="24705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Le Teil 2019 : carrière ?</a:t>
            </a:r>
          </a:p>
          <a:p>
            <a:r>
              <a:rPr lang="fr-FR" sz="1000" dirty="0" err="1" smtClean="0"/>
              <a:t>M</a:t>
            </a:r>
            <a:r>
              <a:rPr lang="fr-FR" sz="1000" baseline="-25000" dirty="0" err="1" smtClean="0"/>
              <a:t>w</a:t>
            </a:r>
            <a:r>
              <a:rPr lang="fr-FR" sz="1000" dirty="0" smtClean="0"/>
              <a:t> 4,9</a:t>
            </a:r>
          </a:p>
          <a:p>
            <a:r>
              <a:rPr lang="fr-FR" sz="1000" dirty="0" err="1" smtClean="0"/>
              <a:t>Ampuero</a:t>
            </a:r>
            <a:r>
              <a:rPr lang="fr-FR" sz="1000" dirty="0" smtClean="0"/>
              <a:t> et al. 2020, De </a:t>
            </a:r>
            <a:r>
              <a:rPr lang="fr-FR" sz="1000" dirty="0" err="1" smtClean="0"/>
              <a:t>Novellis</a:t>
            </a:r>
            <a:r>
              <a:rPr lang="fr-FR" sz="1000" dirty="0" smtClean="0"/>
              <a:t> et al. 2020</a:t>
            </a:r>
            <a:endParaRPr lang="fr-FR" sz="1000" dirty="0"/>
          </a:p>
        </p:txBody>
      </p:sp>
      <p:sp>
        <p:nvSpPr>
          <p:cNvPr id="8" name="ZoneTexte 7"/>
          <p:cNvSpPr txBox="1"/>
          <p:nvPr/>
        </p:nvSpPr>
        <p:spPr>
          <a:xfrm>
            <a:off x="8713913" y="3685700"/>
            <a:ext cx="1452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Castellane 1855 : crue ? </a:t>
            </a:r>
          </a:p>
          <a:p>
            <a:r>
              <a:rPr lang="fr-FR" sz="1000" dirty="0" err="1" smtClean="0"/>
              <a:t>M</a:t>
            </a:r>
            <a:r>
              <a:rPr lang="fr-FR" sz="1000" baseline="-25000" dirty="0" err="1" smtClean="0"/>
              <a:t>w</a:t>
            </a:r>
            <a:r>
              <a:rPr lang="fr-FR" sz="1000" dirty="0" smtClean="0"/>
              <a:t> 4,5</a:t>
            </a:r>
          </a:p>
          <a:p>
            <a:r>
              <a:rPr lang="fr-FR" sz="1000" dirty="0" err="1" smtClean="0"/>
              <a:t>Bollinger</a:t>
            </a:r>
            <a:r>
              <a:rPr lang="fr-FR" sz="1000" dirty="0" smtClean="0"/>
              <a:t> et al. 2010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713913" y="5483426"/>
            <a:ext cx="10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Gardane</a:t>
            </a:r>
            <a:r>
              <a:rPr lang="fr-FR" sz="1000" dirty="0" smtClean="0"/>
              <a:t> : mines</a:t>
            </a:r>
          </a:p>
          <a:p>
            <a:r>
              <a:rPr lang="fr-FR" sz="1000" dirty="0" err="1" smtClean="0"/>
              <a:t>microsismicité</a:t>
            </a:r>
            <a:endParaRPr lang="fr-F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8715140" y="1067667"/>
            <a:ext cx="21178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Jeurre</a:t>
            </a:r>
            <a:r>
              <a:rPr lang="fr-FR" sz="1000" dirty="0" smtClean="0"/>
              <a:t> 1971 : barrage de </a:t>
            </a:r>
            <a:r>
              <a:rPr lang="fr-FR" sz="1000" dirty="0" err="1" smtClean="0"/>
              <a:t>Vouglans</a:t>
            </a:r>
            <a:endParaRPr lang="fr-FR" sz="1000" dirty="0" smtClean="0"/>
          </a:p>
          <a:p>
            <a:r>
              <a:rPr lang="fr-FR" sz="1000" dirty="0" err="1" smtClean="0"/>
              <a:t>M</a:t>
            </a:r>
            <a:r>
              <a:rPr lang="fr-FR" sz="1000" baseline="-25000" dirty="0" err="1" smtClean="0"/>
              <a:t>w</a:t>
            </a:r>
            <a:r>
              <a:rPr lang="fr-FR" sz="1000" dirty="0" smtClean="0"/>
              <a:t> 4,6</a:t>
            </a:r>
          </a:p>
          <a:p>
            <a:r>
              <a:rPr lang="fr-FR" sz="1000" dirty="0" err="1" smtClean="0"/>
              <a:t>Rothé</a:t>
            </a:r>
            <a:r>
              <a:rPr lang="fr-FR" sz="1000" dirty="0" smtClean="0"/>
              <a:t> 1983, </a:t>
            </a:r>
            <a:r>
              <a:rPr lang="fr-FR" sz="1000" dirty="0" err="1" smtClean="0"/>
              <a:t>Sambeth</a:t>
            </a:r>
            <a:r>
              <a:rPr lang="fr-FR" sz="1000" dirty="0" smtClean="0"/>
              <a:t> et </a:t>
            </a:r>
            <a:r>
              <a:rPr lang="fr-FR" sz="1000" dirty="0" err="1" smtClean="0"/>
              <a:t>Pavoni</a:t>
            </a:r>
            <a:r>
              <a:rPr lang="fr-FR" sz="1000" dirty="0" smtClean="0"/>
              <a:t> 1988</a:t>
            </a:r>
            <a:endParaRPr lang="fr-FR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736597" y="350251"/>
            <a:ext cx="21563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Bâle 2006 : injection pour géothermie</a:t>
            </a:r>
          </a:p>
          <a:p>
            <a:r>
              <a:rPr lang="fr-FR" sz="1000" dirty="0" smtClean="0"/>
              <a:t>M</a:t>
            </a:r>
            <a:r>
              <a:rPr lang="fr-FR" sz="1000" baseline="-25000" dirty="0" smtClean="0"/>
              <a:t>L </a:t>
            </a:r>
            <a:r>
              <a:rPr lang="fr-FR" sz="1000" dirty="0" smtClean="0"/>
              <a:t>3,4</a:t>
            </a:r>
          </a:p>
          <a:p>
            <a:r>
              <a:rPr lang="fr-FR" sz="1000" dirty="0" err="1" smtClean="0"/>
              <a:t>Deichmann</a:t>
            </a:r>
            <a:r>
              <a:rPr lang="fr-FR" sz="1000" dirty="0" smtClean="0"/>
              <a:t> et </a:t>
            </a:r>
            <a:r>
              <a:rPr lang="fr-FR" sz="1000" dirty="0" err="1" smtClean="0"/>
              <a:t>Giardini</a:t>
            </a:r>
            <a:r>
              <a:rPr lang="fr-FR" sz="1000" dirty="0" smtClean="0"/>
              <a:t>, 2009</a:t>
            </a:r>
            <a:endParaRPr lang="fr-FR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736597" y="4584563"/>
            <a:ext cx="11769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Nîmes 2002 : crues</a:t>
            </a:r>
          </a:p>
          <a:p>
            <a:r>
              <a:rPr lang="fr-FR" sz="1000" dirty="0" err="1" smtClean="0"/>
              <a:t>Microsismicité</a:t>
            </a:r>
            <a:endParaRPr lang="fr-FR" sz="1000" dirty="0" smtClean="0"/>
          </a:p>
          <a:p>
            <a:r>
              <a:rPr lang="fr-FR" sz="1000" dirty="0" err="1" smtClean="0"/>
              <a:t>Rigo</a:t>
            </a:r>
            <a:r>
              <a:rPr lang="fr-FR" sz="1000" dirty="0" smtClean="0"/>
              <a:t> et al. 2008</a:t>
            </a:r>
            <a:endParaRPr lang="fr-FR" sz="10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6331229" y="416081"/>
            <a:ext cx="2364675" cy="211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0" idx="1"/>
          </p:cNvCxnSpPr>
          <p:nvPr/>
        </p:nvCxnSpPr>
        <p:spPr>
          <a:xfrm flipH="1">
            <a:off x="5102813" y="1344666"/>
            <a:ext cx="3612327" cy="292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4" idx="1"/>
          </p:cNvCxnSpPr>
          <p:nvPr/>
        </p:nvCxnSpPr>
        <p:spPr>
          <a:xfrm flipH="1">
            <a:off x="5079001" y="2230039"/>
            <a:ext cx="3657596" cy="888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7" idx="1"/>
          </p:cNvCxnSpPr>
          <p:nvPr/>
        </p:nvCxnSpPr>
        <p:spPr>
          <a:xfrm flipH="1">
            <a:off x="4426230" y="3118953"/>
            <a:ext cx="4288910" cy="3664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8" idx="1"/>
          </p:cNvCxnSpPr>
          <p:nvPr/>
        </p:nvCxnSpPr>
        <p:spPr>
          <a:xfrm flipH="1">
            <a:off x="5738607" y="3962699"/>
            <a:ext cx="2975306" cy="163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2" idx="1"/>
          </p:cNvCxnSpPr>
          <p:nvPr/>
        </p:nvCxnSpPr>
        <p:spPr>
          <a:xfrm flipH="1" flipV="1">
            <a:off x="4497976" y="4044393"/>
            <a:ext cx="4238621" cy="817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9" idx="1"/>
          </p:cNvCxnSpPr>
          <p:nvPr/>
        </p:nvCxnSpPr>
        <p:spPr>
          <a:xfrm flipH="1" flipV="1">
            <a:off x="5057570" y="4547854"/>
            <a:ext cx="3656343" cy="11356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55" y="147730"/>
            <a:ext cx="4370118" cy="595994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85857" y="2112039"/>
            <a:ext cx="51772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Grande diversité de « comportements sismiques »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Pas un processus de déformation unique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Aléa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Soyons patient</a:t>
            </a:r>
          </a:p>
        </p:txBody>
      </p:sp>
    </p:spTree>
    <p:extLst>
      <p:ext uri="{BB962C8B-B14F-4D97-AF65-F5344CB8AC3E}">
        <p14:creationId xmlns:p14="http://schemas.microsoft.com/office/powerpoint/2010/main" val="56227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7254" y="6043532"/>
            <a:ext cx="5411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Figure 7: (a) Smoothed horizontal strain rate field with a grid of 0.1 </a:t>
            </a:r>
            <a:r>
              <a:rPr lang="en-US" sz="1200" dirty="0" smtClean="0"/>
              <a:t>degrees (strain </a:t>
            </a:r>
            <a:r>
              <a:rPr lang="en-US" sz="1200" dirty="0"/>
              <a:t>rate tensors are plotted every 0.5 degrees) and (b) associated 95% confidence</a:t>
            </a:r>
          </a:p>
          <a:p>
            <a:r>
              <a:rPr lang="en-US" sz="1200" dirty="0"/>
              <a:t>interval (CI95).</a:t>
            </a:r>
            <a:endParaRPr lang="fr-FR" sz="1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254" y="1252118"/>
            <a:ext cx="4189865" cy="479141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87" y="5233338"/>
            <a:ext cx="2552663" cy="41727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1867" y="0"/>
            <a:ext cx="247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Chargement des failles ?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37" y="472685"/>
            <a:ext cx="3952243" cy="539004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86150" y="859194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Masson et al. 2019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2745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188957"/>
              </p:ext>
            </p:extLst>
          </p:nvPr>
        </p:nvGraphicFramePr>
        <p:xfrm>
          <a:off x="3647663" y="28305"/>
          <a:ext cx="4989443" cy="680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Acrobat Document" r:id="rId3" imgW="3923946" imgH="5352952" progId="AcroExch.Document.7">
                  <p:embed/>
                </p:oleObj>
              </mc:Choice>
              <mc:Fallback>
                <p:oleObj name="Acrobat Document" r:id="rId3" imgW="3923946" imgH="535295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7663" y="28305"/>
                        <a:ext cx="4989443" cy="680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73" y="197087"/>
            <a:ext cx="4723768" cy="64422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1" y="815007"/>
            <a:ext cx="3431222" cy="5067010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V="1">
            <a:off x="4005470" y="2375452"/>
            <a:ext cx="3697356" cy="387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772401" y="5882017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M</a:t>
            </a:r>
            <a:r>
              <a:rPr lang="fr-FR" sz="1000" baseline="-25000" dirty="0" smtClean="0"/>
              <a:t>L</a:t>
            </a:r>
            <a:r>
              <a:rPr lang="fr-FR" sz="1000" dirty="0" smtClean="0"/>
              <a:t> &gt;2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348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39" y="594704"/>
            <a:ext cx="7532141" cy="51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318" y="172972"/>
            <a:ext cx="3419595" cy="434881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29" y="279095"/>
            <a:ext cx="4525789" cy="31499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26" y="144617"/>
            <a:ext cx="3643344" cy="29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2" y="1170629"/>
            <a:ext cx="6626837" cy="44151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4" y="218658"/>
            <a:ext cx="4299098" cy="25202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7" y="3227947"/>
            <a:ext cx="3114155" cy="30573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58101" y="6248444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1996-2019 </a:t>
            </a:r>
          </a:p>
          <a:p>
            <a:r>
              <a:rPr lang="fr-FR" sz="1200" dirty="0" smtClean="0"/>
              <a:t>~30 500 séismes</a:t>
            </a:r>
          </a:p>
        </p:txBody>
      </p:sp>
    </p:spTree>
    <p:extLst>
      <p:ext uri="{BB962C8B-B14F-4D97-AF65-F5344CB8AC3E}">
        <p14:creationId xmlns:p14="http://schemas.microsoft.com/office/powerpoint/2010/main" val="234416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971" y="3786809"/>
            <a:ext cx="4205508" cy="26379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73" y="197087"/>
            <a:ext cx="4723768" cy="644225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365399" y="1178322"/>
            <a:ext cx="556591" cy="576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 rot="1971715">
            <a:off x="3839409" y="2086822"/>
            <a:ext cx="165163" cy="1160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 rot="18532123">
            <a:off x="4110143" y="2401093"/>
            <a:ext cx="165083" cy="241863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20449031">
            <a:off x="4376240" y="3320294"/>
            <a:ext cx="163603" cy="240641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936415" y="932101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Guéguen</a:t>
            </a:r>
            <a:r>
              <a:rPr lang="fr-FR" sz="1000" dirty="0" smtClean="0"/>
              <a:t> et al. 2021</a:t>
            </a:r>
            <a:endParaRPr lang="fr-FR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856903" y="2953053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Baques</a:t>
            </a:r>
            <a:r>
              <a:rPr lang="fr-FR" sz="1000" dirty="0" smtClean="0"/>
              <a:t> et al. 2021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06190" y="3586754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Thouvenot</a:t>
            </a:r>
            <a:r>
              <a:rPr lang="fr-FR" sz="1000" dirty="0" smtClean="0"/>
              <a:t> et al. 2009</a:t>
            </a:r>
          </a:p>
          <a:p>
            <a:r>
              <a:rPr lang="fr-FR" sz="1000" dirty="0" smtClean="0"/>
              <a:t>Le </a:t>
            </a:r>
            <a:r>
              <a:rPr lang="fr-FR" sz="1000" dirty="0" err="1" smtClean="0"/>
              <a:t>Drotz</a:t>
            </a:r>
            <a:r>
              <a:rPr lang="fr-FR" sz="1000" dirty="0" smtClean="0"/>
              <a:t> et al. 2021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936415" y="1934807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Cattaneo</a:t>
            </a:r>
            <a:r>
              <a:rPr lang="fr-FR" sz="1000" dirty="0" smtClean="0"/>
              <a:t> et al. 1999</a:t>
            </a:r>
          </a:p>
          <a:p>
            <a:r>
              <a:rPr lang="fr-FR" sz="1000" dirty="0" err="1" smtClean="0"/>
              <a:t>Malusà</a:t>
            </a:r>
            <a:r>
              <a:rPr lang="fr-FR" sz="1000" dirty="0" smtClean="0"/>
              <a:t> et al. 2017</a:t>
            </a:r>
            <a:endParaRPr lang="fr-FR" sz="10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1765858" y="3648104"/>
            <a:ext cx="1364969" cy="138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4306209" y="1096622"/>
            <a:ext cx="3535765" cy="142540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4" idx="1"/>
          </p:cNvCxnSpPr>
          <p:nvPr/>
        </p:nvCxnSpPr>
        <p:spPr>
          <a:xfrm flipH="1">
            <a:off x="5257800" y="2134862"/>
            <a:ext cx="2678615" cy="904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2" idx="1"/>
          </p:cNvCxnSpPr>
          <p:nvPr/>
        </p:nvCxnSpPr>
        <p:spPr>
          <a:xfrm flipH="1">
            <a:off x="4574358" y="3076164"/>
            <a:ext cx="3282545" cy="32174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38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567" y="122284"/>
            <a:ext cx="2309242" cy="311781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405809" y="2821016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1996-2019</a:t>
            </a:r>
          </a:p>
          <a:p>
            <a:r>
              <a:rPr lang="fr-FR" sz="1000" dirty="0" smtClean="0"/>
              <a:t>M</a:t>
            </a:r>
            <a:r>
              <a:rPr lang="fr-FR" sz="1000" baseline="-25000" dirty="0" smtClean="0"/>
              <a:t>L</a:t>
            </a:r>
            <a:r>
              <a:rPr lang="fr-FR" sz="1000" dirty="0" smtClean="0"/>
              <a:t> &gt;2</a:t>
            </a:r>
            <a:endParaRPr lang="fr-FR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398257" y="6354056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Historique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1867" y="0"/>
            <a:ext cx="19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Zones </a:t>
            </a:r>
            <a:r>
              <a:rPr lang="fr-FR" dirty="0" err="1" smtClean="0"/>
              <a:t>a?sismiques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567" y="3588028"/>
            <a:ext cx="2310749" cy="302045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73" y="369332"/>
            <a:ext cx="4597470" cy="6270006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V="1">
            <a:off x="3528391" y="3052664"/>
            <a:ext cx="4311065" cy="535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3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73" y="369332"/>
            <a:ext cx="4597470" cy="6270006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3252084" y="2971799"/>
            <a:ext cx="4013421" cy="1201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909754" y="2793976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1996-2019</a:t>
            </a:r>
          </a:p>
          <a:p>
            <a:r>
              <a:rPr lang="fr-FR" sz="1000" dirty="0" smtClean="0"/>
              <a:t>M</a:t>
            </a:r>
            <a:r>
              <a:rPr lang="fr-FR" sz="1000" baseline="-25000" dirty="0" smtClean="0"/>
              <a:t>L</a:t>
            </a:r>
            <a:r>
              <a:rPr lang="fr-FR" sz="1000" dirty="0" smtClean="0"/>
              <a:t> &gt;2</a:t>
            </a:r>
            <a:endParaRPr lang="fr-FR" sz="1000" dirty="0"/>
          </a:p>
        </p:txBody>
      </p:sp>
      <p:grpSp>
        <p:nvGrpSpPr>
          <p:cNvPr id="2" name="Groupe 1"/>
          <p:cNvGrpSpPr/>
          <p:nvPr/>
        </p:nvGrpSpPr>
        <p:grpSpPr>
          <a:xfrm>
            <a:off x="7849554" y="184666"/>
            <a:ext cx="3019164" cy="3009420"/>
            <a:chOff x="7380430" y="1371511"/>
            <a:chExt cx="4050600" cy="409340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0430" y="1371511"/>
              <a:ext cx="4050600" cy="4093401"/>
            </a:xfrm>
            <a:prstGeom prst="rect">
              <a:avLst/>
            </a:prstGeom>
          </p:spPr>
        </p:pic>
        <p:sp>
          <p:nvSpPr>
            <p:cNvPr id="3" name="Triangle isocèle 2"/>
            <p:cNvSpPr/>
            <p:nvPr/>
          </p:nvSpPr>
          <p:spPr>
            <a:xfrm rot="8374193">
              <a:off x="7889676" y="3874105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/>
            <p:cNvSpPr/>
            <p:nvPr/>
          </p:nvSpPr>
          <p:spPr>
            <a:xfrm rot="8374193">
              <a:off x="8742063" y="3084452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/>
          </p:nvSpPr>
          <p:spPr>
            <a:xfrm rot="8763766">
              <a:off x="9765279" y="2360863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/>
            <p:cNvSpPr/>
            <p:nvPr/>
          </p:nvSpPr>
          <p:spPr>
            <a:xfrm rot="8784362">
              <a:off x="10649759" y="1622472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/>
            <p:cNvSpPr/>
            <p:nvPr/>
          </p:nvSpPr>
          <p:spPr>
            <a:xfrm rot="6523433">
              <a:off x="10452724" y="4457922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/>
            <p:cNvSpPr/>
            <p:nvPr/>
          </p:nvSpPr>
          <p:spPr>
            <a:xfrm rot="6523433">
              <a:off x="10743442" y="3548931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/>
          </p:nvSpPr>
          <p:spPr>
            <a:xfrm rot="6256169">
              <a:off x="10957858" y="2726441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/>
            <p:cNvSpPr/>
            <p:nvPr/>
          </p:nvSpPr>
          <p:spPr>
            <a:xfrm rot="5694399">
              <a:off x="10982293" y="1953392"/>
              <a:ext cx="73152" cy="11687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1867" y="0"/>
            <a:ext cx="287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Failles actives sans séismes ?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754" y="3369800"/>
            <a:ext cx="2993964" cy="331854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0848639" y="6435944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Historique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8809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867" y="0"/>
            <a:ext cx="335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Faille cachée : la faille de </a:t>
            </a:r>
            <a:r>
              <a:rPr lang="fr-FR" dirty="0" err="1" smtClean="0"/>
              <a:t>Blausasc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960" y="1569338"/>
            <a:ext cx="2981841" cy="38439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66" y="0"/>
            <a:ext cx="4841267" cy="6858000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5754880" y="2088008"/>
            <a:ext cx="1025061" cy="5815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449614" y="2790114"/>
            <a:ext cx="1025061" cy="5815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6767239" y="2132014"/>
            <a:ext cx="2169777" cy="5356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474675" y="3371687"/>
            <a:ext cx="2462341" cy="797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1" y="1315513"/>
            <a:ext cx="2149231" cy="424891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095232" y="5099752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</a:t>
            </a:r>
            <a:r>
              <a:rPr lang="fr-FR" sz="1000" dirty="0" smtClean="0"/>
              <a:t>ocle paléozoïque</a:t>
            </a:r>
            <a:endParaRPr lang="fr-FR" sz="1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0882196" y="3984184"/>
            <a:ext cx="8996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c</a:t>
            </a:r>
            <a:r>
              <a:rPr lang="fr-FR" sz="1000" dirty="0" smtClean="0"/>
              <a:t>ouverture</a:t>
            </a:r>
          </a:p>
          <a:p>
            <a:pPr algn="ctr"/>
            <a:r>
              <a:rPr lang="fr-FR" sz="1000" dirty="0" smtClean="0"/>
              <a:t>sédimentaire </a:t>
            </a:r>
          </a:p>
          <a:p>
            <a:pPr algn="ctr"/>
            <a:r>
              <a:rPr lang="fr-FR" sz="1000" dirty="0"/>
              <a:t>m</a:t>
            </a:r>
            <a:r>
              <a:rPr lang="fr-FR" sz="1000" dirty="0" smtClean="0"/>
              <a:t>ésozoïque</a:t>
            </a:r>
            <a:endParaRPr lang="fr-FR" sz="1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87194" y="1096335"/>
            <a:ext cx="139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Courboulex</a:t>
            </a:r>
            <a:r>
              <a:rPr lang="fr-FR" sz="1000" dirty="0" smtClean="0"/>
              <a:t> et al. 2007</a:t>
            </a:r>
            <a:endParaRPr lang="fr-FR" sz="1000" dirty="0"/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10250096" y="2088008"/>
            <a:ext cx="218625" cy="987519"/>
          </a:xfrm>
          <a:prstGeom prst="line">
            <a:avLst/>
          </a:prstGeom>
          <a:ln w="38100">
            <a:solidFill>
              <a:srgbClr val="66FF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9743452" y="3898332"/>
            <a:ext cx="218625" cy="987519"/>
          </a:xfrm>
          <a:prstGeom prst="line">
            <a:avLst/>
          </a:prstGeom>
          <a:ln w="38100">
            <a:solidFill>
              <a:srgbClr val="66FF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28603" y="5541857"/>
            <a:ext cx="186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Novembre-décembre 2000</a:t>
            </a:r>
          </a:p>
          <a:p>
            <a:r>
              <a:rPr lang="fr-FR" sz="1200" dirty="0" smtClean="0"/>
              <a:t>~500 séismes</a:t>
            </a:r>
          </a:p>
        </p:txBody>
      </p:sp>
    </p:spTree>
    <p:extLst>
      <p:ext uri="{BB962C8B-B14F-4D97-AF65-F5344CB8AC3E}">
        <p14:creationId xmlns:p14="http://schemas.microsoft.com/office/powerpoint/2010/main" val="214623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73" y="457764"/>
            <a:ext cx="4532627" cy="6181574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3011556" y="2935067"/>
            <a:ext cx="4691270" cy="647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1867" y="0"/>
            <a:ext cx="436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Faille « inactive » avec </a:t>
            </a:r>
            <a:r>
              <a:rPr lang="fr-FR" dirty="0" smtClean="0"/>
              <a:t>un séisme intéressant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876483" y="5726139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1996-2019</a:t>
            </a:r>
          </a:p>
          <a:p>
            <a:r>
              <a:rPr lang="fr-FR" sz="1000" dirty="0" smtClean="0"/>
              <a:t>M</a:t>
            </a:r>
            <a:r>
              <a:rPr lang="fr-FR" sz="1000" baseline="-25000" dirty="0" smtClean="0"/>
              <a:t>L</a:t>
            </a:r>
            <a:r>
              <a:rPr lang="fr-FR" sz="1000" dirty="0" smtClean="0"/>
              <a:t> &gt;2</a:t>
            </a:r>
            <a:endParaRPr lang="fr-FR" sz="1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483" y="1076572"/>
            <a:ext cx="4161202" cy="4646040"/>
          </a:xfrm>
          <a:prstGeom prst="rect">
            <a:avLst/>
          </a:prstGeom>
        </p:spPr>
      </p:pic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91990"/>
              </p:ext>
            </p:extLst>
          </p:nvPr>
        </p:nvGraphicFramePr>
        <p:xfrm>
          <a:off x="7968741" y="1929765"/>
          <a:ext cx="1751394" cy="102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CorelDRAW Home &amp; Students" r:id="rId7" imgW="2558193" imgH="1496387" progId="CorelDRAWHome.Graphic.18">
                  <p:embed/>
                </p:oleObj>
              </mc:Choice>
              <mc:Fallback>
                <p:oleObj name="CorelDRAW Home &amp; Students" r:id="rId7" imgW="2558193" imgH="1496387" progId="CorelDRAWHome.Graphic.18">
                  <p:embed/>
                  <p:pic>
                    <p:nvPicPr>
                      <p:cNvPr id="20" name="Obje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8741" y="1929765"/>
                        <a:ext cx="1751394" cy="1025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cteur droit 16"/>
          <p:cNvCxnSpPr/>
          <p:nvPr/>
        </p:nvCxnSpPr>
        <p:spPr>
          <a:xfrm>
            <a:off x="8521076" y="2382739"/>
            <a:ext cx="2226468" cy="1042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945345" y="2611089"/>
            <a:ext cx="65915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/>
              <a:t>2019-11-11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1475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85" y="627565"/>
            <a:ext cx="3993254" cy="20546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85" y="3667967"/>
            <a:ext cx="3993254" cy="20546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8" y="1529958"/>
            <a:ext cx="2910862" cy="356602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876483" y="5726139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1996-2019</a:t>
            </a:r>
          </a:p>
          <a:p>
            <a:r>
              <a:rPr lang="fr-FR" sz="1000" dirty="0" smtClean="0"/>
              <a:t>M</a:t>
            </a:r>
            <a:r>
              <a:rPr lang="fr-FR" sz="1000" baseline="-25000" dirty="0" smtClean="0"/>
              <a:t>L</a:t>
            </a:r>
            <a:r>
              <a:rPr lang="fr-FR" sz="1000" dirty="0" smtClean="0"/>
              <a:t> &gt;2</a:t>
            </a:r>
            <a:endParaRPr lang="fr-FR" sz="10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6483" y="1076572"/>
            <a:ext cx="4161202" cy="4646040"/>
          </a:xfrm>
          <a:prstGeom prst="rect">
            <a:avLst/>
          </a:prstGeom>
        </p:spPr>
      </p:pic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299572"/>
              </p:ext>
            </p:extLst>
          </p:nvPr>
        </p:nvGraphicFramePr>
        <p:xfrm>
          <a:off x="7968741" y="1929765"/>
          <a:ext cx="1751394" cy="102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CorelDRAW Home &amp; Students" r:id="rId9" imgW="2558193" imgH="1496387" progId="CorelDRAWHome.Graphic.18">
                  <p:embed/>
                </p:oleObj>
              </mc:Choice>
              <mc:Fallback>
                <p:oleObj name="CorelDRAW Home &amp; Students" r:id="rId9" imgW="2558193" imgH="1496387" progId="CorelDRAWHome.Graphic.18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68741" y="1929765"/>
                        <a:ext cx="1751394" cy="1025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057545"/>
              </p:ext>
            </p:extLst>
          </p:nvPr>
        </p:nvGraphicFramePr>
        <p:xfrm>
          <a:off x="7968741" y="3489500"/>
          <a:ext cx="1255655" cy="68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CorelDRAW Home &amp; Students" r:id="rId11" imgW="1834116" imgH="1000596" progId="CorelDRAWHome.Graphic.18">
                  <p:embed/>
                </p:oleObj>
              </mc:Choice>
              <mc:Fallback>
                <p:oleObj name="CorelDRAW Home &amp; Students" r:id="rId11" imgW="1834116" imgH="1000596" progId="CorelDRAWHome.Graphic.18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68741" y="3489500"/>
                        <a:ext cx="1255655" cy="68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Connecteur droit 21"/>
          <p:cNvCxnSpPr/>
          <p:nvPr/>
        </p:nvCxnSpPr>
        <p:spPr>
          <a:xfrm>
            <a:off x="8521076" y="2382739"/>
            <a:ext cx="2226468" cy="1042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8544889" y="3898328"/>
            <a:ext cx="1373980" cy="5370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945345" y="2611089"/>
            <a:ext cx="65915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/>
              <a:t>2019-11-11</a:t>
            </a:r>
            <a:endParaRPr lang="fr-FR" sz="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948866" y="4153390"/>
            <a:ext cx="65915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/>
              <a:t>2011-08-03</a:t>
            </a:r>
            <a:endParaRPr lang="fr-FR" sz="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575407" y="5691790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OLIGOCENE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588284" y="2651388"/>
            <a:ext cx="147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INVERSION RECENTE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1867" y="0"/>
            <a:ext cx="436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Faille « inactive » avec </a:t>
            </a:r>
            <a:r>
              <a:rPr lang="fr-FR" dirty="0" smtClean="0"/>
              <a:t>un séisme intéressant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5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" y="6400879"/>
            <a:ext cx="1453233" cy="4152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867" y="0"/>
            <a:ext cx="599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Réhabilitons (partiellement ?) la tectonique en champ lointain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37" y="520111"/>
            <a:ext cx="3642985" cy="17992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62877" y="511879"/>
            <a:ext cx="8835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Calais et al. 2016</a:t>
            </a:r>
            <a:endParaRPr lang="fr-FR" sz="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18" y="2478367"/>
            <a:ext cx="2774678" cy="35738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4" y="2478367"/>
            <a:ext cx="2775516" cy="357492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79" y="3848368"/>
            <a:ext cx="4107677" cy="1936477"/>
          </a:xfrm>
          <a:prstGeom prst="rect">
            <a:avLst/>
          </a:prstGeom>
        </p:spPr>
      </p:pic>
      <p:sp>
        <p:nvSpPr>
          <p:cNvPr id="15" name="ZoneTexte 19"/>
          <p:cNvSpPr txBox="1">
            <a:spLocks noChangeArrowheads="1"/>
          </p:cNvSpPr>
          <p:nvPr/>
        </p:nvSpPr>
        <p:spPr bwMode="auto">
          <a:xfrm>
            <a:off x="9385428" y="5868651"/>
            <a:ext cx="2095810" cy="21544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800" dirty="0" smtClean="0">
                <a:latin typeface="Calibri" panose="020F0502020204030204" pitchFamily="34" charset="0"/>
                <a:cs typeface="Arial" panose="020B0604020202020204" pitchFamily="34" charset="0"/>
              </a:rPr>
              <a:t>Larroque et al., 2012; </a:t>
            </a:r>
            <a:r>
              <a:rPr lang="fr-FR" altLang="fr-FR" sz="8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Ioualalen</a:t>
            </a:r>
            <a:r>
              <a:rPr lang="fr-FR" altLang="fr-FR" sz="800" dirty="0" smtClean="0">
                <a:latin typeface="Calibri" panose="020F0502020204030204" pitchFamily="34" charset="0"/>
                <a:cs typeface="Arial" panose="020B0604020202020204" pitchFamily="34" charset="0"/>
              </a:rPr>
              <a:t> et al., 2014</a:t>
            </a:r>
            <a:endParaRPr lang="fr-FR" altLang="fr-FR" sz="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4479497" y="2997274"/>
            <a:ext cx="536448" cy="457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5000527" y="3444536"/>
            <a:ext cx="2285125" cy="8108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C:\Users\larroque\Desktop\MES_failleN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02" y="541869"/>
            <a:ext cx="5119203" cy="250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/>
        </p:nvCxnSpPr>
        <p:spPr>
          <a:xfrm>
            <a:off x="9499056" y="1163372"/>
            <a:ext cx="2333149" cy="182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0922568" y="2134368"/>
            <a:ext cx="881406" cy="4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500854" y="1450737"/>
            <a:ext cx="57753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~ </a:t>
            </a:r>
            <a:r>
              <a:rPr lang="fr-FR" altLang="fr-FR" sz="1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1600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m </a:t>
            </a:r>
            <a:endParaRPr lang="fr-FR" altLang="fr-FR" sz="1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11518620" y="1189452"/>
            <a:ext cx="4763" cy="9211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19"/>
          <p:cNvSpPr txBox="1">
            <a:spLocks noChangeArrowheads="1"/>
          </p:cNvSpPr>
          <p:nvPr/>
        </p:nvSpPr>
        <p:spPr bwMode="auto">
          <a:xfrm>
            <a:off x="10262374" y="2661641"/>
            <a:ext cx="1329645" cy="21544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800" dirty="0" smtClean="0">
                <a:latin typeface="Calibri" panose="020F0502020204030204" pitchFamily="34" charset="0"/>
                <a:cs typeface="Arial" panose="020B0604020202020204" pitchFamily="34" charset="0"/>
              </a:rPr>
              <a:t>Larroque et al., 2011</a:t>
            </a:r>
            <a:endParaRPr lang="fr-FR" altLang="fr-FR" sz="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9279737" y="4385650"/>
            <a:ext cx="246845" cy="2319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9279737" y="3132698"/>
            <a:ext cx="105692" cy="9654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813369" y="3225874"/>
            <a:ext cx="38023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rgbClr val="FF0000"/>
                </a:solidFill>
              </a:rPr>
              <a:t>NICE</a:t>
            </a:r>
            <a:endParaRPr lang="fr-FR" sz="800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093741" y="5255652"/>
            <a:ext cx="38985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rgbClr val="FF0000"/>
                </a:solidFill>
              </a:rPr>
              <a:t>AJAC</a:t>
            </a:r>
            <a:endParaRPr lang="fr-FR" sz="800" dirty="0">
              <a:solidFill>
                <a:srgbClr val="FF0000"/>
              </a:solidFill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3999618" y="3425992"/>
            <a:ext cx="1311815" cy="1847943"/>
            <a:chOff x="3999618" y="3425992"/>
            <a:chExt cx="1311815" cy="1847943"/>
          </a:xfrm>
        </p:grpSpPr>
        <p:cxnSp>
          <p:nvCxnSpPr>
            <p:cNvPr id="48" name="Connecteur droit 47"/>
            <p:cNvCxnSpPr>
              <a:endCxn id="40" idx="0"/>
            </p:cNvCxnSpPr>
            <p:nvPr/>
          </p:nvCxnSpPr>
          <p:spPr>
            <a:xfrm>
              <a:off x="4022297" y="3454732"/>
              <a:ext cx="1266369" cy="18009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riangle isocèle 49"/>
            <p:cNvSpPr/>
            <p:nvPr/>
          </p:nvSpPr>
          <p:spPr>
            <a:xfrm rot="8977820">
              <a:off x="3999618" y="3425992"/>
              <a:ext cx="141768" cy="17016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Triangle isocèle 50"/>
            <p:cNvSpPr/>
            <p:nvPr/>
          </p:nvSpPr>
          <p:spPr>
            <a:xfrm rot="19519893">
              <a:off x="5169665" y="5103767"/>
              <a:ext cx="141768" cy="17016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4392993" y="4426372"/>
            <a:ext cx="71686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rgbClr val="FF0000"/>
                </a:solidFill>
              </a:rPr>
              <a:t>&lt; 0,5 mm/an</a:t>
            </a:r>
            <a:endParaRPr lang="fr-FR" sz="800" dirty="0">
              <a:solidFill>
                <a:srgbClr val="FF0000"/>
              </a:solidFill>
            </a:endParaRPr>
          </a:p>
        </p:txBody>
      </p:sp>
      <p:sp>
        <p:nvSpPr>
          <p:cNvPr id="55" name="ZoneTexte 19"/>
          <p:cNvSpPr txBox="1">
            <a:spLocks noChangeArrowheads="1"/>
          </p:cNvSpPr>
          <p:nvPr/>
        </p:nvSpPr>
        <p:spPr bwMode="auto">
          <a:xfrm>
            <a:off x="4060982" y="6078855"/>
            <a:ext cx="2095810" cy="21544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8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Nocquet</a:t>
            </a:r>
            <a:r>
              <a:rPr lang="fr-FR" altLang="fr-FR" sz="800" dirty="0" smtClean="0">
                <a:latin typeface="Calibri" panose="020F0502020204030204" pitchFamily="34" charset="0"/>
                <a:cs typeface="Arial" panose="020B0604020202020204" pitchFamily="34" charset="0"/>
              </a:rPr>
              <a:t>  2012, Masson et al. 2019</a:t>
            </a:r>
            <a:endParaRPr lang="fr-FR" altLang="fr-FR" sz="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9" grpId="0" animBg="1"/>
      <p:bldP spid="31" grpId="0" animBg="1"/>
      <p:bldP spid="39" grpId="0" animBg="1"/>
      <p:bldP spid="40" grpId="0" animBg="1"/>
      <p:bldP spid="52" grpId="0" animBg="1"/>
      <p:bldP spid="5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502</Words>
  <Application>Microsoft Office PowerPoint</Application>
  <PresentationFormat>Grand écran</PresentationFormat>
  <Paragraphs>111</Paragraphs>
  <Slides>17</Slides>
  <Notes>14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Wingdings</vt:lpstr>
      <vt:lpstr>Thème Office</vt:lpstr>
      <vt:lpstr>CorelDRAW Home &amp; Students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Larroque</dc:creator>
  <cp:lastModifiedBy>Christophe Larroque</cp:lastModifiedBy>
  <cp:revision>131</cp:revision>
  <dcterms:created xsi:type="dcterms:W3CDTF">2021-11-09T15:36:56Z</dcterms:created>
  <dcterms:modified xsi:type="dcterms:W3CDTF">2021-11-16T11:18:43Z</dcterms:modified>
</cp:coreProperties>
</file>