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25"/>
  </p:notesMasterIdLst>
  <p:sldIdLst>
    <p:sldId id="322" r:id="rId2"/>
    <p:sldId id="321" r:id="rId3"/>
    <p:sldId id="324" r:id="rId4"/>
    <p:sldId id="323" r:id="rId5"/>
    <p:sldId id="282" r:id="rId6"/>
    <p:sldId id="276" r:id="rId7"/>
    <p:sldId id="325" r:id="rId8"/>
    <p:sldId id="261" r:id="rId9"/>
    <p:sldId id="263" r:id="rId10"/>
    <p:sldId id="264" r:id="rId11"/>
    <p:sldId id="287" r:id="rId12"/>
    <p:sldId id="268" r:id="rId13"/>
    <p:sldId id="289" r:id="rId14"/>
    <p:sldId id="326" r:id="rId15"/>
    <p:sldId id="327" r:id="rId16"/>
    <p:sldId id="328" r:id="rId17"/>
    <p:sldId id="329" r:id="rId18"/>
    <p:sldId id="330" r:id="rId19"/>
    <p:sldId id="331" r:id="rId20"/>
    <p:sldId id="277" r:id="rId21"/>
    <p:sldId id="281" r:id="rId22"/>
    <p:sldId id="272" r:id="rId23"/>
    <p:sldId id="273" r:id="rId24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99" autoAdjust="0"/>
    <p:restoredTop sz="94660"/>
  </p:normalViewPr>
  <p:slideViewPr>
    <p:cSldViewPr snapToGrid="0">
      <p:cViewPr varScale="1">
        <p:scale>
          <a:sx n="97" d="100"/>
          <a:sy n="97" d="100"/>
        </p:scale>
        <p:origin x="255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572836-2D60-4C86-85E8-6CB0725744A0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BEBD47-F9A7-49D0-A818-8D36A9836B5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3070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17F0297-E5B8-4D68-90BA-D41C29DA6729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4E3034-5D4A-4EA0-9429-218CE860FED0}" type="slidenum"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6FD0B8B6-A655-4EFB-A324-BB6234F6F09B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DA601A1B-614B-4C23-A30E-610B378CE5E1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389516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D7B99-8406-4562-B9E6-E9093C820893}" type="datetime1">
              <a:rPr lang="fr-FR" smtClean="0"/>
              <a:t>16/11/2021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Rencontres Scientifiques et Techniques Résif, 2021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7A4EB-6224-458C-97E5-13D1E91562E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215271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C3E33-88F0-48E6-9612-B0A55806A117}" type="datetime1">
              <a:rPr lang="fr-FR" smtClean="0"/>
              <a:t>16/11/2021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Rencontres Scientifiques et Techniques Résif, 2021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7A4EB-6224-458C-97E5-13D1E91562E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733429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DDDB3-FDC2-471D-8CAB-9ED7E385AD20}" type="datetime1">
              <a:rPr lang="fr-FR" smtClean="0"/>
              <a:t>16/11/2021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Rencontres Scientifiques et Techniques Résif, 2021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7A4EB-6224-458C-97E5-13D1E91562E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61662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5BEFE-3EA5-47E5-B711-5634C073CF73}" type="datetime1">
              <a:rPr lang="fr-FR" smtClean="0"/>
              <a:t>16/11/2021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Rencontres Scientifiques et Techniques Résif, 2021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7A4EB-6224-458C-97E5-13D1E91562E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824544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3F242-E372-4E57-99A9-0037FD0B2F40}" type="datetime1">
              <a:rPr lang="fr-FR" smtClean="0"/>
              <a:t>16/11/2021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Rencontres Scientifiques et Techniques Résif, 2021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7A4EB-6224-458C-97E5-13D1E91562E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664310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B0FFF-BAEB-458C-84BA-5FAF28E43D35}" type="datetime1">
              <a:rPr lang="fr-FR" smtClean="0"/>
              <a:t>16/11/2021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Rencontres Scientifiques et Techniques Résif, 2021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7A4EB-6224-458C-97E5-13D1E91562E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508471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B56CF-E2F1-4982-BB12-D50EF7E27353}" type="datetime1">
              <a:rPr lang="fr-FR" smtClean="0"/>
              <a:t>16/11/2021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Rencontres Scientifiques et Techniques Résif, 2021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7A4EB-6224-458C-97E5-13D1E91562E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623488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A438A-F8C9-4D3C-BD1D-C86BD68528C8}" type="datetime1">
              <a:rPr lang="fr-FR" smtClean="0"/>
              <a:t>16/11/2021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Rencontres Scientifiques et Techniques Résif, 2021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7A4EB-6224-458C-97E5-13D1E91562E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273107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C1F11-EC69-4B65-8784-9CDB1AA49C30}" type="datetime1">
              <a:rPr lang="fr-FR" smtClean="0"/>
              <a:t>16/11/2021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Rencontres Scientifiques et Techniques Résif, 2021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7A4EB-6224-458C-97E5-13D1E91562E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921199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DF3CE-36B6-43BF-9A72-1E90F2F4C2B5}" type="datetime1">
              <a:rPr lang="fr-FR" smtClean="0"/>
              <a:t>16/11/2021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Rencontres Scientifiques et Techniques Résif, 2021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7A4EB-6224-458C-97E5-13D1E91562E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332129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012BD-C4E0-408C-B337-59FB2FBEA2C8}" type="datetime1">
              <a:rPr lang="fr-FR" smtClean="0"/>
              <a:t>16/11/2021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Rencontres Scientifiques et Techniques Résif, 2021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7A4EB-6224-458C-97E5-13D1E91562E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829464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9000">
              <a:srgbClr val="ACACAC"/>
            </a:gs>
            <a:gs pos="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B17D67-1E4C-4983-9894-0DA79B4CED01}" type="datetime1">
              <a:rPr lang="fr-FR" smtClean="0"/>
              <a:t>16/11/2021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Rencontres Scientifiques et Techniques Résif, 2021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D7A4EB-6224-458C-97E5-13D1E91562E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06173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F41607A-6F90-4353-BA3A-B3FDBDDA42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3774" y="1325637"/>
            <a:ext cx="11944709" cy="1593705"/>
          </a:xfrm>
        </p:spPr>
        <p:txBody>
          <a:bodyPr>
            <a:noAutofit/>
          </a:bodyPr>
          <a:lstStyle/>
          <a:p>
            <a:pPr algn="ctr"/>
            <a:r>
              <a:rPr lang="fr-FR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</a:rPr>
              <a:t>Vers une surveillance continue des zones de faille et des volcans à l'aide d'ondes de volume interférométriques reconstruites à partir de stations large-bande permanentes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badi" panose="020B0604020104020204" pitchFamily="34" charset="0"/>
            </a:endParaRPr>
          </a:p>
        </p:txBody>
      </p:sp>
      <p:sp>
        <p:nvSpPr>
          <p:cNvPr id="7" name="Sous-titre 6">
            <a:extLst>
              <a:ext uri="{FF2B5EF4-FFF2-40B4-BE49-F238E27FC236}">
                <a16:creationId xmlns:a16="http://schemas.microsoft.com/office/drawing/2014/main" id="{20E1890F-121A-4DBD-86B7-C840CA805D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999" y="3938658"/>
            <a:ext cx="9144000" cy="1137110"/>
          </a:xfrm>
        </p:spPr>
        <p:txBody>
          <a:bodyPr/>
          <a:lstStyle/>
          <a:p>
            <a:r>
              <a:rPr lang="en-FR" sz="2400" dirty="0"/>
              <a:t>Yixiao Sheng</a:t>
            </a:r>
            <a:r>
              <a:rPr lang="en-FR" sz="2400" baseline="30000" dirty="0"/>
              <a:t>1</a:t>
            </a:r>
            <a:r>
              <a:rPr lang="en-FR" sz="2400" dirty="0"/>
              <a:t>,</a:t>
            </a:r>
            <a:r>
              <a:rPr lang="fr-FR" sz="2400" dirty="0"/>
              <a:t> Laure Brenot</a:t>
            </a:r>
            <a:r>
              <a:rPr lang="fr-FR" sz="2400" baseline="30000" dirty="0"/>
              <a:t>1</a:t>
            </a:r>
            <a:r>
              <a:rPr lang="fr-FR" sz="2400" dirty="0"/>
              <a:t>, </a:t>
            </a:r>
            <a:r>
              <a:rPr lang="en-GB" sz="2400" b="1" u="sng" dirty="0"/>
              <a:t>Aurélien Mordret</a:t>
            </a:r>
            <a:r>
              <a:rPr lang="en-GB" sz="2400" b="1" u="sng" baseline="30000" dirty="0"/>
              <a:t>1</a:t>
            </a:r>
            <a:r>
              <a:rPr lang="en-GB" sz="2400" dirty="0"/>
              <a:t>, </a:t>
            </a:r>
            <a:r>
              <a:rPr lang="en-GB" sz="2400" dirty="0" err="1"/>
              <a:t>Korbinian</a:t>
            </a:r>
            <a:r>
              <a:rPr lang="en-GB" sz="2400" dirty="0"/>
              <a:t> Sager</a:t>
            </a:r>
            <a:r>
              <a:rPr lang="en-GB" sz="2400" baseline="30000" dirty="0"/>
              <a:t>2,3</a:t>
            </a:r>
            <a:r>
              <a:rPr lang="en-GB" sz="2400" dirty="0"/>
              <a:t>, Florent Brenguier</a:t>
            </a:r>
            <a:r>
              <a:rPr lang="en-GB" sz="2400" baseline="30000" dirty="0"/>
              <a:t>1</a:t>
            </a:r>
            <a:r>
              <a:rPr lang="en-GB" sz="2400" dirty="0"/>
              <a:t>, Pierre Boué</a:t>
            </a:r>
            <a:r>
              <a:rPr lang="en-GB" sz="2400" baseline="30000" dirty="0"/>
              <a:t>1</a:t>
            </a:r>
            <a:r>
              <a:rPr lang="en-GB" sz="2400" dirty="0"/>
              <a:t>, Baptiste Rousset</a:t>
            </a:r>
            <a:r>
              <a:rPr lang="en-GB" sz="2400" baseline="30000" dirty="0"/>
              <a:t>1</a:t>
            </a:r>
            <a:r>
              <a:rPr lang="en-GB" sz="2400" dirty="0"/>
              <a:t>, Frank Vernon</a:t>
            </a:r>
            <a:r>
              <a:rPr lang="en-GB" sz="2400" baseline="30000" dirty="0"/>
              <a:t>4</a:t>
            </a:r>
            <a:r>
              <a:rPr lang="en-GB" sz="2400" dirty="0"/>
              <a:t>, Yehuda Ben-Zion</a:t>
            </a:r>
            <a:r>
              <a:rPr lang="en-GB" sz="2400" baseline="30000" dirty="0"/>
              <a:t>5</a:t>
            </a:r>
            <a:endParaRPr lang="en-FR" sz="2400" dirty="0"/>
          </a:p>
        </p:txBody>
      </p:sp>
      <p:sp>
        <p:nvSpPr>
          <p:cNvPr id="11" name="TextBox 3">
            <a:extLst>
              <a:ext uri="{FF2B5EF4-FFF2-40B4-BE49-F238E27FC236}">
                <a16:creationId xmlns:a16="http://schemas.microsoft.com/office/drawing/2014/main" id="{9D8B095A-C7F9-4430-BA0A-A7F636F7960F}"/>
              </a:ext>
            </a:extLst>
          </p:cNvPr>
          <p:cNvSpPr txBox="1"/>
          <p:nvPr/>
        </p:nvSpPr>
        <p:spPr>
          <a:xfrm>
            <a:off x="1690022" y="5571042"/>
            <a:ext cx="88119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1. </a:t>
            </a:r>
            <a:r>
              <a:rPr lang="en-GB" sz="1400" dirty="0" err="1"/>
              <a:t>ISTerre</a:t>
            </a:r>
            <a:r>
              <a:rPr lang="en-GB" sz="1400" dirty="0"/>
              <a:t>, University Grenoble Alpes</a:t>
            </a:r>
            <a:r>
              <a:rPr lang="en-US" sz="1400" dirty="0"/>
              <a:t>,</a:t>
            </a:r>
            <a:r>
              <a:rPr lang="en-GB" sz="1400" dirty="0"/>
              <a:t>CNRS, 2. </a:t>
            </a:r>
            <a:r>
              <a:rPr lang="en-FR" sz="1400" dirty="0"/>
              <a:t>Brown University</a:t>
            </a:r>
            <a:r>
              <a:rPr lang="fr-FR" sz="1400" dirty="0"/>
              <a:t>, 3. </a:t>
            </a:r>
            <a:r>
              <a:rPr lang="en-GB" sz="1400" dirty="0"/>
              <a:t>Ludwig Maximilian University of Munich</a:t>
            </a:r>
            <a:r>
              <a:rPr lang="fr-FR" sz="1400" dirty="0"/>
              <a:t>, </a:t>
            </a:r>
          </a:p>
          <a:p>
            <a:pPr algn="ctr"/>
            <a:r>
              <a:rPr lang="fr-FR" sz="1400" dirty="0"/>
              <a:t>4. </a:t>
            </a:r>
            <a:r>
              <a:rPr lang="en-GB" sz="1400" dirty="0"/>
              <a:t>University of California San Diego, 5. University of Southern California</a:t>
            </a:r>
          </a:p>
        </p:txBody>
      </p:sp>
      <p:pic>
        <p:nvPicPr>
          <p:cNvPr id="16" name="Google Shape;132;p1" descr="Erc Eu Flag - European Research Council, HD Png Download - kindpng">
            <a:extLst>
              <a:ext uri="{FF2B5EF4-FFF2-40B4-BE49-F238E27FC236}">
                <a16:creationId xmlns:a16="http://schemas.microsoft.com/office/drawing/2014/main" id="{47A10CB1-EB93-4BBE-9057-18DC07FF95BF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501977" y="15280"/>
            <a:ext cx="1690023" cy="754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33;p1">
            <a:extLst>
              <a:ext uri="{FF2B5EF4-FFF2-40B4-BE49-F238E27FC236}">
                <a16:creationId xmlns:a16="http://schemas.microsoft.com/office/drawing/2014/main" id="{40288185-4CAC-4BF6-A73E-90B7DE26FFC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60477" y="0"/>
            <a:ext cx="1450175" cy="815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34;p1">
            <a:extLst>
              <a:ext uri="{FF2B5EF4-FFF2-40B4-BE49-F238E27FC236}">
                <a16:creationId xmlns:a16="http://schemas.microsoft.com/office/drawing/2014/main" id="{AFB33476-EBAA-4146-AACF-455760BB72E4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8647" y="88760"/>
            <a:ext cx="1122617" cy="688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35;p1">
            <a:extLst>
              <a:ext uri="{FF2B5EF4-FFF2-40B4-BE49-F238E27FC236}">
                <a16:creationId xmlns:a16="http://schemas.microsoft.com/office/drawing/2014/main" id="{AB1575AC-ED6F-4C83-B150-18BF57CF4ABF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269" t="12614" r="13577" b="12208"/>
          <a:stretch/>
        </p:blipFill>
        <p:spPr>
          <a:xfrm>
            <a:off x="1870990" y="0"/>
            <a:ext cx="1122617" cy="815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3062A4C3-194D-46ED-9967-37BC456599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9" t="56977" r="60597" b="11505"/>
          <a:stretch/>
        </p:blipFill>
        <p:spPr bwMode="auto">
          <a:xfrm>
            <a:off x="4254943" y="15280"/>
            <a:ext cx="3416816" cy="954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12169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8A73F7F-BD07-5A46-A622-9C57329AB449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724" y="1072049"/>
            <a:ext cx="10820816" cy="551905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7B3FAB3-0F2A-B344-BCA9-1CDDCBEAEE62}"/>
              </a:ext>
            </a:extLst>
          </p:cNvPr>
          <p:cNvSpPr txBox="1"/>
          <p:nvPr/>
        </p:nvSpPr>
        <p:spPr>
          <a:xfrm>
            <a:off x="2867254" y="795050"/>
            <a:ext cx="2967479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sz="2800" dirty="0">
                <a:solidFill>
                  <a:srgbClr val="FF0000"/>
                </a:solidFill>
                <a:latin typeface="Abadi" panose="020B0604020104020204" pitchFamily="34" charset="0"/>
              </a:rPr>
              <a:t>V</a:t>
            </a:r>
            <a:r>
              <a:rPr lang="en-FR" sz="2800" dirty="0">
                <a:solidFill>
                  <a:srgbClr val="FF0000"/>
                </a:solidFill>
                <a:latin typeface="Abadi" panose="020B0604020104020204" pitchFamily="34" charset="0"/>
              </a:rPr>
              <a:t>elocity decrease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623FAB7-C862-7B49-B87D-CFE80B584AC4}"/>
              </a:ext>
            </a:extLst>
          </p:cNvPr>
          <p:cNvSpPr txBox="1"/>
          <p:nvPr/>
        </p:nvSpPr>
        <p:spPr>
          <a:xfrm>
            <a:off x="7162544" y="795050"/>
            <a:ext cx="2863284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sz="2800" dirty="0">
                <a:solidFill>
                  <a:srgbClr val="00B0F0"/>
                </a:solidFill>
                <a:latin typeface="Abadi" panose="020B0604020104020204" pitchFamily="34" charset="0"/>
              </a:rPr>
              <a:t>V</a:t>
            </a:r>
            <a:r>
              <a:rPr lang="en-FR" sz="2800" dirty="0">
                <a:solidFill>
                  <a:srgbClr val="00B0F0"/>
                </a:solidFill>
                <a:latin typeface="Abadi" panose="020B0604020104020204" pitchFamily="34" charset="0"/>
              </a:rPr>
              <a:t>elocity increase </a:t>
            </a:r>
          </a:p>
        </p:txBody>
      </p:sp>
      <p:sp>
        <p:nvSpPr>
          <p:cNvPr id="8" name="Titre 3">
            <a:extLst>
              <a:ext uri="{FF2B5EF4-FFF2-40B4-BE49-F238E27FC236}">
                <a16:creationId xmlns:a16="http://schemas.microsoft.com/office/drawing/2014/main" id="{1B632D4C-7691-48D9-BE25-3B8BF2E99612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1869670" cy="6497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10-YEAR MONITORING – MULTIPLE PAIRS</a:t>
            </a:r>
            <a:endParaRPr kumimoji="0" lang="fr-FR" sz="2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ED8A7BF-2E20-4411-9288-7DF6B0A01F91}"/>
              </a:ext>
            </a:extLst>
          </p:cNvPr>
          <p:cNvSpPr/>
          <p:nvPr/>
        </p:nvSpPr>
        <p:spPr>
          <a:xfrm>
            <a:off x="3439064" y="1368725"/>
            <a:ext cx="368061" cy="4945811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6BCF95A-41A8-4696-805D-CF90EFAED362}"/>
              </a:ext>
            </a:extLst>
          </p:cNvPr>
          <p:cNvSpPr/>
          <p:nvPr/>
        </p:nvSpPr>
        <p:spPr>
          <a:xfrm>
            <a:off x="7789653" y="1368725"/>
            <a:ext cx="368061" cy="4945811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5302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>
            <a:extLst>
              <a:ext uri="{FF2B5EF4-FFF2-40B4-BE49-F238E27FC236}">
                <a16:creationId xmlns:a16="http://schemas.microsoft.com/office/drawing/2014/main" id="{2825332C-EDA7-C64F-B567-7E31941152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81" y="721744"/>
            <a:ext cx="9343786" cy="6018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752EBF9E-1201-47B4-A663-B2A84B0B6E09}"/>
              </a:ext>
            </a:extLst>
          </p:cNvPr>
          <p:cNvGrpSpPr/>
          <p:nvPr/>
        </p:nvGrpSpPr>
        <p:grpSpPr>
          <a:xfrm>
            <a:off x="5586345" y="2987616"/>
            <a:ext cx="6531274" cy="3870384"/>
            <a:chOff x="5586345" y="2987616"/>
            <a:chExt cx="6531274" cy="3870384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94E8B759-4557-499C-8DEF-147A693075CD}"/>
                </a:ext>
              </a:extLst>
            </p:cNvPr>
            <p:cNvSpPr/>
            <p:nvPr/>
          </p:nvSpPr>
          <p:spPr>
            <a:xfrm>
              <a:off x="6096000" y="6038491"/>
              <a:ext cx="5911970" cy="77365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54" name="Picture 6">
              <a:extLst>
                <a:ext uri="{FF2B5EF4-FFF2-40B4-BE49-F238E27FC236}">
                  <a16:creationId xmlns:a16="http://schemas.microsoft.com/office/drawing/2014/main" id="{CDD6A609-7477-1543-BD73-2A9465524BF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86345" y="2987616"/>
              <a:ext cx="6531274" cy="38703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Titre 3">
            <a:extLst>
              <a:ext uri="{FF2B5EF4-FFF2-40B4-BE49-F238E27FC236}">
                <a16:creationId xmlns:a16="http://schemas.microsoft.com/office/drawing/2014/main" id="{886BD9FE-5372-4E7F-ADA7-EC8292E196A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1869670" cy="6497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SPATIAL PATTERN</a:t>
            </a:r>
            <a:endParaRPr kumimoji="0" lang="fr-FR" sz="2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21331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7472D61-42D8-C74E-95B7-763058ACC22F}"/>
              </a:ext>
            </a:extLst>
          </p:cNvPr>
          <p:cNvSpPr txBox="1"/>
          <p:nvPr/>
        </p:nvSpPr>
        <p:spPr>
          <a:xfrm>
            <a:off x="284970" y="668135"/>
            <a:ext cx="8789586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b="1" i="1" dirty="0">
                <a:latin typeface="Abadi" panose="020B0604020104020204" pitchFamily="34" charset="0"/>
              </a:rPr>
              <a:t>Interpretation: volumetric strain variation caused by aseismic slip</a:t>
            </a:r>
            <a:endParaRPr lang="en-FR" sz="2500" b="1" i="1" dirty="0">
              <a:latin typeface="Abadi" panose="020B0604020104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B6B3D4C-995E-4741-9271-1B662EDFB241}"/>
              </a:ext>
            </a:extLst>
          </p:cNvPr>
          <p:cNvSpPr txBox="1"/>
          <p:nvPr/>
        </p:nvSpPr>
        <p:spPr>
          <a:xfrm>
            <a:off x="284970" y="1236925"/>
            <a:ext cx="5494286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dirty="0">
                <a:latin typeface="Abadi" panose="020B0604020104020204" pitchFamily="34" charset="0"/>
              </a:rPr>
              <a:t>V</a:t>
            </a:r>
            <a:r>
              <a:rPr lang="en-FR" sz="2600" dirty="0">
                <a:latin typeface="Abadi" panose="020B0604020104020204" pitchFamily="34" charset="0"/>
              </a:rPr>
              <a:t>olumetric strain simulation </a:t>
            </a:r>
          </a:p>
          <a:p>
            <a:r>
              <a:rPr lang="en-FR" sz="2600" dirty="0">
                <a:latin typeface="Abadi" panose="020B0604020104020204" pitchFamily="34" charset="0"/>
              </a:rPr>
              <a:t>(Coulomb software: isotropic, elastic medium)</a:t>
            </a:r>
          </a:p>
          <a:p>
            <a:endParaRPr lang="en-FR" sz="2600" dirty="0">
              <a:latin typeface="Abadi" panose="020B0604020104020204" pitchFamily="34" charset="0"/>
            </a:endParaRPr>
          </a:p>
          <a:p>
            <a:endParaRPr lang="en-FR" sz="2600" dirty="0">
              <a:latin typeface="Abadi" panose="020B0604020104020204" pitchFamily="34" charset="0"/>
            </a:endParaRPr>
          </a:p>
          <a:p>
            <a:r>
              <a:rPr lang="en-GB" sz="2600" dirty="0">
                <a:latin typeface="Abadi" panose="020B0604020104020204" pitchFamily="34" charset="0"/>
              </a:rPr>
              <a:t>S</a:t>
            </a:r>
            <a:r>
              <a:rPr lang="en-FR" sz="2600" dirty="0">
                <a:latin typeface="Abadi" panose="020B0604020104020204" pitchFamily="34" charset="0"/>
              </a:rPr>
              <a:t>tress-velocity sensitivity </a:t>
            </a:r>
          </a:p>
          <a:p>
            <a:r>
              <a:rPr lang="en-FR" sz="2600" dirty="0">
                <a:latin typeface="Abadi" panose="020B0604020104020204" pitchFamily="34" charset="0"/>
              </a:rPr>
              <a:t>(10</a:t>
            </a:r>
            <a:r>
              <a:rPr lang="en-FR" sz="2600" baseline="30000" dirty="0">
                <a:latin typeface="Abadi" panose="020B0604020104020204" pitchFamily="34" charset="0"/>
              </a:rPr>
              <a:t>-9</a:t>
            </a:r>
            <a:r>
              <a:rPr lang="en-FR" sz="2600" dirty="0">
                <a:latin typeface="Abadi" panose="020B0604020104020204" pitchFamily="34" charset="0"/>
              </a:rPr>
              <a:t> -10</a:t>
            </a:r>
            <a:r>
              <a:rPr lang="en-FR" sz="2600" baseline="30000" dirty="0">
                <a:latin typeface="Abadi" panose="020B0604020104020204" pitchFamily="34" charset="0"/>
              </a:rPr>
              <a:t>-6 </a:t>
            </a:r>
            <a:r>
              <a:rPr lang="en-FR" sz="2600" dirty="0">
                <a:latin typeface="Abadi" panose="020B0604020104020204" pitchFamily="34" charset="0"/>
              </a:rPr>
              <a:t>from literatures)</a:t>
            </a:r>
          </a:p>
          <a:p>
            <a:endParaRPr lang="en-FR" sz="2600" dirty="0">
              <a:latin typeface="Abadi" panose="020B0604020104020204" pitchFamily="34" charset="0"/>
            </a:endParaRPr>
          </a:p>
          <a:p>
            <a:endParaRPr lang="en-FR" sz="2600" dirty="0">
              <a:latin typeface="Abadi" panose="020B0604020104020204" pitchFamily="34" charset="0"/>
            </a:endParaRPr>
          </a:p>
          <a:p>
            <a:r>
              <a:rPr lang="en-GB" sz="2600" dirty="0">
                <a:latin typeface="Abadi" panose="020B0604020104020204" pitchFamily="34" charset="0"/>
              </a:rPr>
              <a:t>Correlation function </a:t>
            </a:r>
            <a:r>
              <a:rPr lang="en-GB" sz="2600" dirty="0" err="1">
                <a:latin typeface="Abadi" panose="020B0604020104020204" pitchFamily="34" charset="0"/>
              </a:rPr>
              <a:t>Vp</a:t>
            </a:r>
            <a:r>
              <a:rPr lang="en-GB" sz="2600" dirty="0">
                <a:latin typeface="Abadi" panose="020B0604020104020204" pitchFamily="34" charset="0"/>
              </a:rPr>
              <a:t> s</a:t>
            </a:r>
            <a:r>
              <a:rPr lang="en-FR" sz="2600" dirty="0">
                <a:latin typeface="Abadi" panose="020B0604020104020204" pitchFamily="34" charset="0"/>
              </a:rPr>
              <a:t>ensitivity</a:t>
            </a:r>
          </a:p>
          <a:p>
            <a:r>
              <a:rPr lang="en-FR" sz="2600" dirty="0">
                <a:latin typeface="Abadi" panose="020B0604020104020204" pitchFamily="34" charset="0"/>
              </a:rPr>
              <a:t>(layered base velocity model) 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A4DD93FB-EDBD-43EC-997A-DA8B5C47FC45}"/>
              </a:ext>
            </a:extLst>
          </p:cNvPr>
          <p:cNvGrpSpPr/>
          <p:nvPr/>
        </p:nvGrpSpPr>
        <p:grpSpPr>
          <a:xfrm>
            <a:off x="5982100" y="1885060"/>
            <a:ext cx="2242612" cy="2814624"/>
            <a:chOff x="5982100" y="1885060"/>
            <a:chExt cx="2242612" cy="2814624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8A400ED6-45E5-9544-91F6-5BD2ABC0766D}"/>
                </a:ext>
              </a:extLst>
            </p:cNvPr>
            <p:cNvGrpSpPr/>
            <p:nvPr/>
          </p:nvGrpSpPr>
          <p:grpSpPr>
            <a:xfrm rot="5400000">
              <a:off x="5696094" y="2171066"/>
              <a:ext cx="2814624" cy="2242612"/>
              <a:chOff x="5573484" y="2746272"/>
              <a:chExt cx="3178630" cy="2532642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531C332D-BB90-434F-9B7C-EA22B1AC59E0}"/>
                  </a:ext>
                </a:extLst>
              </p:cNvPr>
              <p:cNvGrpSpPr/>
              <p:nvPr/>
            </p:nvGrpSpPr>
            <p:grpSpPr>
              <a:xfrm>
                <a:off x="5573484" y="2746272"/>
                <a:ext cx="3178630" cy="2258297"/>
                <a:chOff x="5573484" y="2746272"/>
                <a:chExt cx="3178630" cy="2258297"/>
              </a:xfrm>
            </p:grpSpPr>
            <p:grpSp>
              <p:nvGrpSpPr>
                <p:cNvPr id="9" name="Group 8">
                  <a:extLst>
                    <a:ext uri="{FF2B5EF4-FFF2-40B4-BE49-F238E27FC236}">
                      <a16:creationId xmlns:a16="http://schemas.microsoft.com/office/drawing/2014/main" id="{BF990DC9-5126-F740-B5CB-862063E1EAA1}"/>
                    </a:ext>
                  </a:extLst>
                </p:cNvPr>
                <p:cNvGrpSpPr/>
                <p:nvPr/>
              </p:nvGrpSpPr>
              <p:grpSpPr>
                <a:xfrm>
                  <a:off x="5573484" y="2746272"/>
                  <a:ext cx="3178630" cy="2213078"/>
                  <a:chOff x="5573484" y="2746272"/>
                  <a:chExt cx="3178630" cy="2213078"/>
                </a:xfrm>
              </p:grpSpPr>
              <p:pic>
                <p:nvPicPr>
                  <p:cNvPr id="6" name="Picture 4">
                    <a:extLst>
                      <a:ext uri="{FF2B5EF4-FFF2-40B4-BE49-F238E27FC236}">
                        <a16:creationId xmlns:a16="http://schemas.microsoft.com/office/drawing/2014/main" id="{B33BDB5C-C868-CA43-89E1-F60CD5538F00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573484" y="2746272"/>
                    <a:ext cx="3178630" cy="2213078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8" name="Rectangle 7">
                    <a:extLst>
                      <a:ext uri="{FF2B5EF4-FFF2-40B4-BE49-F238E27FC236}">
                        <a16:creationId xmlns:a16="http://schemas.microsoft.com/office/drawing/2014/main" id="{49FA805B-BB3F-6347-A4B0-4F93AFA31B20}"/>
                      </a:ext>
                    </a:extLst>
                  </p:cNvPr>
                  <p:cNvSpPr/>
                  <p:nvPr/>
                </p:nvSpPr>
                <p:spPr>
                  <a:xfrm>
                    <a:off x="5890161" y="4803569"/>
                    <a:ext cx="2778826" cy="155781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FR"/>
                  </a:p>
                </p:txBody>
              </p:sp>
            </p:grpSp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78B6670C-2EEF-1E4D-A5F5-EA3282FD654B}"/>
                    </a:ext>
                  </a:extLst>
                </p:cNvPr>
                <p:cNvSpPr txBox="1"/>
                <p:nvPr/>
              </p:nvSpPr>
              <p:spPr>
                <a:xfrm>
                  <a:off x="5845610" y="4758348"/>
                  <a:ext cx="250390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FR" sz="1000" dirty="0"/>
                    <a:t>0</a:t>
                  </a:r>
                </a:p>
              </p:txBody>
            </p:sp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6A1D689E-73CD-2342-825D-18BD4DBF6126}"/>
                    </a:ext>
                  </a:extLst>
                </p:cNvPr>
                <p:cNvSpPr txBox="1"/>
                <p:nvPr/>
              </p:nvSpPr>
              <p:spPr>
                <a:xfrm>
                  <a:off x="6278559" y="4758347"/>
                  <a:ext cx="250390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FR" sz="1000" dirty="0"/>
                    <a:t>5</a:t>
                  </a:r>
                </a:p>
              </p:txBody>
            </p:sp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855F264C-7038-0B4E-ACD7-89924836DA3A}"/>
                    </a:ext>
                  </a:extLst>
                </p:cNvPr>
                <p:cNvSpPr txBox="1"/>
                <p:nvPr/>
              </p:nvSpPr>
              <p:spPr>
                <a:xfrm>
                  <a:off x="6685913" y="4758346"/>
                  <a:ext cx="316112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FR" sz="1000" dirty="0"/>
                    <a:t>10</a:t>
                  </a:r>
                </a:p>
              </p:txBody>
            </p:sp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FE8DC3BD-1869-5A40-97E9-B9FE95E84A5D}"/>
                    </a:ext>
                  </a:extLst>
                </p:cNvPr>
                <p:cNvSpPr txBox="1"/>
                <p:nvPr/>
              </p:nvSpPr>
              <p:spPr>
                <a:xfrm>
                  <a:off x="7121518" y="4758346"/>
                  <a:ext cx="316112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FR" sz="1000" dirty="0"/>
                    <a:t>15</a:t>
                  </a:r>
                </a:p>
              </p:txBody>
            </p:sp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14AC1556-37E1-9F49-92AC-0E16F113A27E}"/>
                    </a:ext>
                  </a:extLst>
                </p:cNvPr>
                <p:cNvSpPr txBox="1"/>
                <p:nvPr/>
              </p:nvSpPr>
              <p:spPr>
                <a:xfrm>
                  <a:off x="7514606" y="4758345"/>
                  <a:ext cx="316112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FR" sz="1000" dirty="0"/>
                    <a:t>20</a:t>
                  </a:r>
                </a:p>
              </p:txBody>
            </p:sp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AD40DA79-78CE-7D40-A56A-455F027C0B32}"/>
                    </a:ext>
                  </a:extLst>
                </p:cNvPr>
                <p:cNvSpPr txBox="1"/>
                <p:nvPr/>
              </p:nvSpPr>
              <p:spPr>
                <a:xfrm>
                  <a:off x="7973694" y="4758344"/>
                  <a:ext cx="316112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FR" sz="1000" dirty="0"/>
                    <a:t>25</a:t>
                  </a:r>
                </a:p>
              </p:txBody>
            </p:sp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09EFCC26-7057-F641-9068-AD9369FEBD4B}"/>
                    </a:ext>
                  </a:extLst>
                </p:cNvPr>
                <p:cNvSpPr txBox="1"/>
                <p:nvPr/>
              </p:nvSpPr>
              <p:spPr>
                <a:xfrm>
                  <a:off x="8412622" y="4758343"/>
                  <a:ext cx="316112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FR" sz="1000" dirty="0"/>
                    <a:t>30</a:t>
                  </a:r>
                </a:p>
              </p:txBody>
            </p:sp>
          </p:grp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B508AF4-CD3D-AC46-A46C-856E48BB6E62}"/>
                  </a:ext>
                </a:extLst>
              </p:cNvPr>
              <p:cNvSpPr txBox="1"/>
              <p:nvPr/>
            </p:nvSpPr>
            <p:spPr>
              <a:xfrm>
                <a:off x="6663617" y="4931333"/>
                <a:ext cx="1120078" cy="34758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dirty="0"/>
                  <a:t>d</a:t>
                </a:r>
                <a:r>
                  <a:rPr lang="en-FR" sz="1400" dirty="0"/>
                  <a:t>epth (km)</a:t>
                </a:r>
              </a:p>
            </p:txBody>
          </p: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EA73210-DE0D-B649-9195-15659A48EE5E}"/>
                </a:ext>
              </a:extLst>
            </p:cNvPr>
            <p:cNvSpPr txBox="1"/>
            <p:nvPr/>
          </p:nvSpPr>
          <p:spPr>
            <a:xfrm>
              <a:off x="6726024" y="2872434"/>
              <a:ext cx="1295845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500" dirty="0"/>
                <a:t>10</a:t>
              </a:r>
              <a:r>
                <a:rPr lang="en-FR" sz="2500" baseline="30000" dirty="0"/>
                <a:t>-5-</a:t>
              </a:r>
              <a:r>
                <a:rPr lang="fr-FR" sz="2500" baseline="30000" dirty="0" err="1"/>
                <a:t>depth</a:t>
              </a:r>
              <a:endParaRPr lang="en-FR" sz="2500" baseline="30000" dirty="0"/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B1870AB1-E936-7B4C-9399-BC0B72A4FF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4749" y="1296452"/>
            <a:ext cx="3751758" cy="271732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9A734B2-9CE9-E846-9210-E74672414B5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33" t="22812" r="15371" b="20618"/>
          <a:stretch/>
        </p:blipFill>
        <p:spPr>
          <a:xfrm>
            <a:off x="7543353" y="4505002"/>
            <a:ext cx="4530414" cy="2168024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585A1995-6EF3-0842-B774-DA61A960E1A3}"/>
              </a:ext>
            </a:extLst>
          </p:cNvPr>
          <p:cNvGrpSpPr/>
          <p:nvPr/>
        </p:nvGrpSpPr>
        <p:grpSpPr>
          <a:xfrm>
            <a:off x="6573295" y="4914382"/>
            <a:ext cx="705009" cy="1996155"/>
            <a:chOff x="7131474" y="5296055"/>
            <a:chExt cx="548148" cy="1552015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EEE9A944-B499-514E-AC24-431D6635843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131474" y="5296055"/>
              <a:ext cx="539304" cy="1367349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470F70F0-EBF7-E34B-8B3A-EDBF0BF43F07}"/>
                </a:ext>
              </a:extLst>
            </p:cNvPr>
            <p:cNvSpPr txBox="1"/>
            <p:nvPr/>
          </p:nvSpPr>
          <p:spPr>
            <a:xfrm>
              <a:off x="7194167" y="6591498"/>
              <a:ext cx="264816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FR" sz="500" dirty="0"/>
                <a:t>5.0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026B15FA-1A15-D443-800C-9A769FC1FD78}"/>
                </a:ext>
              </a:extLst>
            </p:cNvPr>
            <p:cNvSpPr txBox="1"/>
            <p:nvPr/>
          </p:nvSpPr>
          <p:spPr>
            <a:xfrm>
              <a:off x="7400244" y="6591498"/>
              <a:ext cx="264816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FR" sz="500" dirty="0"/>
                <a:t>6.0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1AAD055-035E-7B49-8E67-00B490233854}"/>
                </a:ext>
              </a:extLst>
            </p:cNvPr>
            <p:cNvSpPr txBox="1"/>
            <p:nvPr/>
          </p:nvSpPr>
          <p:spPr>
            <a:xfrm>
              <a:off x="7220842" y="6663404"/>
              <a:ext cx="458780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600" dirty="0" err="1"/>
                <a:t>Vel</a:t>
              </a:r>
              <a:r>
                <a:rPr lang="en-GB" sz="600" dirty="0"/>
                <a:t> k</a:t>
              </a:r>
              <a:r>
                <a:rPr lang="en-FR" sz="600" dirty="0"/>
                <a:t>m/s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2C8E5DAF-1770-C142-B262-A56AE50D2723}"/>
              </a:ext>
            </a:extLst>
          </p:cNvPr>
          <p:cNvSpPr txBox="1"/>
          <p:nvPr/>
        </p:nvSpPr>
        <p:spPr>
          <a:xfrm>
            <a:off x="284970" y="5621075"/>
            <a:ext cx="1800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/>
              <a:t>S</a:t>
            </a:r>
            <a:r>
              <a:rPr lang="en-FR" i="1" dirty="0"/>
              <a:t>ager et al., 2021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3854136-DFF9-CA48-B8C8-664D54CD791C}"/>
              </a:ext>
            </a:extLst>
          </p:cNvPr>
          <p:cNvSpPr txBox="1"/>
          <p:nvPr/>
        </p:nvSpPr>
        <p:spPr>
          <a:xfrm>
            <a:off x="284970" y="2435584"/>
            <a:ext cx="19550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Lin and Stein, 2004</a:t>
            </a:r>
            <a:endParaRPr lang="en-FR" i="1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5980F1F-4E56-1A48-BE0F-EB68FD74C878}"/>
              </a:ext>
            </a:extLst>
          </p:cNvPr>
          <p:cNvSpPr txBox="1"/>
          <p:nvPr/>
        </p:nvSpPr>
        <p:spPr>
          <a:xfrm>
            <a:off x="284970" y="4053085"/>
            <a:ext cx="2299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Yamamura</a:t>
            </a:r>
            <a:r>
              <a:rPr lang="en-FR" i="1" dirty="0"/>
              <a:t> et al., 2003</a:t>
            </a:r>
          </a:p>
        </p:txBody>
      </p:sp>
      <p:sp>
        <p:nvSpPr>
          <p:cNvPr id="29" name="Titre 3">
            <a:extLst>
              <a:ext uri="{FF2B5EF4-FFF2-40B4-BE49-F238E27FC236}">
                <a16:creationId xmlns:a16="http://schemas.microsoft.com/office/drawing/2014/main" id="{F944AFC4-F027-471A-9C0C-78EED3B0267C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1869670" cy="6497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MODELLING</a:t>
            </a:r>
            <a:endParaRPr kumimoji="0" lang="fr-FR" sz="2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55711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1688A5D1-3F1C-724C-891F-197408612128}"/>
              </a:ext>
            </a:extLst>
          </p:cNvPr>
          <p:cNvGrpSpPr/>
          <p:nvPr/>
        </p:nvGrpSpPr>
        <p:grpSpPr>
          <a:xfrm>
            <a:off x="0" y="676177"/>
            <a:ext cx="8499894" cy="6065808"/>
            <a:chOff x="17741" y="1280936"/>
            <a:chExt cx="7402287" cy="486623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9BEF42B5-90C7-1045-990A-7868084AFD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4786" b="37528"/>
            <a:stretch/>
          </p:blipFill>
          <p:spPr>
            <a:xfrm>
              <a:off x="17741" y="1371600"/>
              <a:ext cx="7402287" cy="4775566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4D20B4D-9C9B-894C-B94C-7554A3D0FE67}"/>
                </a:ext>
              </a:extLst>
            </p:cNvPr>
            <p:cNvSpPr/>
            <p:nvPr/>
          </p:nvSpPr>
          <p:spPr>
            <a:xfrm>
              <a:off x="17741" y="1280936"/>
              <a:ext cx="287059" cy="4375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R"/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BD71F7B7-7320-1549-B00A-B3D481C8B4CC}"/>
              </a:ext>
            </a:extLst>
          </p:cNvPr>
          <p:cNvSpPr/>
          <p:nvPr/>
        </p:nvSpPr>
        <p:spPr>
          <a:xfrm>
            <a:off x="0" y="6581001"/>
            <a:ext cx="209954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ea typeface="DengXian" panose="02010600030101010101" pitchFamily="2" charset="-122"/>
              </a:rPr>
              <a:t>QTM catalog, </a:t>
            </a:r>
            <a:r>
              <a:rPr lang="en-US" sz="1200" i="1" dirty="0">
                <a:ea typeface="DengXian" panose="02010600030101010101" pitchFamily="2" charset="-122"/>
              </a:rPr>
              <a:t>Ross et al., 2019</a:t>
            </a:r>
            <a:r>
              <a:rPr lang="en-FR" sz="1200" i="1" dirty="0"/>
              <a:t>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6FA4BD5-8D85-4C42-A9BD-C5957F1AEF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7864" y="3235174"/>
            <a:ext cx="6851658" cy="3562485"/>
          </a:xfrm>
          <a:prstGeom prst="rect">
            <a:avLst/>
          </a:prstGeom>
        </p:spPr>
      </p:pic>
      <p:sp>
        <p:nvSpPr>
          <p:cNvPr id="10" name="Titre 3">
            <a:extLst>
              <a:ext uri="{FF2B5EF4-FFF2-40B4-BE49-F238E27FC236}">
                <a16:creationId xmlns:a16="http://schemas.microsoft.com/office/drawing/2014/main" id="{D87B9D1F-F68A-4C21-BC89-771DE5D32136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1869670" cy="6497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itre 3">
            <a:extLst>
              <a:ext uri="{FF2B5EF4-FFF2-40B4-BE49-F238E27FC236}">
                <a16:creationId xmlns:a16="http://schemas.microsoft.com/office/drawing/2014/main" id="{119A4A4F-2F60-426E-B71E-3585AD7D439D}"/>
              </a:ext>
            </a:extLst>
          </p:cNvPr>
          <p:cNvSpPr txBox="1">
            <a:spLocks/>
          </p:cNvSpPr>
          <p:nvPr/>
        </p:nvSpPr>
        <p:spPr>
          <a:xfrm>
            <a:off x="0" y="18842"/>
            <a:ext cx="11869670" cy="6497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HIDDEN SLOW ASEISMIC SLIP</a:t>
            </a:r>
          </a:p>
        </p:txBody>
      </p:sp>
      <p:sp>
        <p:nvSpPr>
          <p:cNvPr id="14" name="TextBox 9">
            <a:extLst>
              <a:ext uri="{FF2B5EF4-FFF2-40B4-BE49-F238E27FC236}">
                <a16:creationId xmlns:a16="http://schemas.microsoft.com/office/drawing/2014/main" id="{04B85749-66DA-48F3-B531-28B8A9D9E617}"/>
              </a:ext>
            </a:extLst>
          </p:cNvPr>
          <p:cNvSpPr txBox="1"/>
          <p:nvPr/>
        </p:nvSpPr>
        <p:spPr>
          <a:xfrm>
            <a:off x="648860" y="948854"/>
            <a:ext cx="2743059" cy="1785104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2200" dirty="0">
                <a:latin typeface="Abadi" panose="020B0604020104020204" pitchFamily="34" charset="0"/>
              </a:rPr>
              <a:t>P</a:t>
            </a:r>
            <a:r>
              <a:rPr lang="en-FR" sz="2200" dirty="0">
                <a:latin typeface="Abadi" panose="020B0604020104020204" pitchFamily="34" charset="0"/>
              </a:rPr>
              <a:t>referred dislocation:</a:t>
            </a:r>
          </a:p>
          <a:p>
            <a:r>
              <a:rPr lang="en-GB" sz="2200" dirty="0">
                <a:latin typeface="Abadi" panose="020B0604020104020204" pitchFamily="34" charset="0"/>
              </a:rPr>
              <a:t>L</a:t>
            </a:r>
            <a:r>
              <a:rPr lang="en-FR" sz="2200" dirty="0">
                <a:latin typeface="Abadi" panose="020B0604020104020204" pitchFamily="34" charset="0"/>
              </a:rPr>
              <a:t>ength: 4km</a:t>
            </a:r>
          </a:p>
          <a:p>
            <a:r>
              <a:rPr lang="en-GB" sz="2200" dirty="0">
                <a:latin typeface="Abadi" panose="020B0604020104020204" pitchFamily="34" charset="0"/>
              </a:rPr>
              <a:t>D</a:t>
            </a:r>
            <a:r>
              <a:rPr lang="en-FR" sz="2200" dirty="0">
                <a:latin typeface="Abadi" panose="020B0604020104020204" pitchFamily="34" charset="0"/>
              </a:rPr>
              <a:t>epth: 6-8 km</a:t>
            </a:r>
          </a:p>
          <a:p>
            <a:r>
              <a:rPr lang="en-GB" sz="2200" dirty="0">
                <a:latin typeface="Abadi" panose="020B0604020104020204" pitchFamily="34" charset="0"/>
              </a:rPr>
              <a:t>S</a:t>
            </a:r>
            <a:r>
              <a:rPr lang="en-FR" sz="2200" dirty="0">
                <a:latin typeface="Abadi" panose="020B0604020104020204" pitchFamily="34" charset="0"/>
              </a:rPr>
              <a:t>lip 0.2 m</a:t>
            </a:r>
            <a:endParaRPr lang="fr-FR" sz="2200" dirty="0">
              <a:latin typeface="Abadi" panose="020B0604020104020204" pitchFamily="34" charset="0"/>
            </a:endParaRPr>
          </a:p>
          <a:p>
            <a:r>
              <a:rPr lang="fr-FR" sz="2200" dirty="0">
                <a:latin typeface="Abadi" panose="020B0604020104020204" pitchFamily="34" charset="0"/>
              </a:rPr>
              <a:t>Magnitude ~M5</a:t>
            </a:r>
            <a:endParaRPr lang="en-FR" sz="2200" dirty="0">
              <a:latin typeface="Abadi" panose="020B0604020104020204" pitchFamily="34" charset="0"/>
            </a:endParaRPr>
          </a:p>
        </p:txBody>
      </p:sp>
      <p:sp>
        <p:nvSpPr>
          <p:cNvPr id="15" name="TextBox 3">
            <a:extLst>
              <a:ext uri="{FF2B5EF4-FFF2-40B4-BE49-F238E27FC236}">
                <a16:creationId xmlns:a16="http://schemas.microsoft.com/office/drawing/2014/main" id="{E8E3643F-5C96-4896-AC8C-C5DEFF6CCFDB}"/>
              </a:ext>
            </a:extLst>
          </p:cNvPr>
          <p:cNvSpPr txBox="1"/>
          <p:nvPr/>
        </p:nvSpPr>
        <p:spPr>
          <a:xfrm>
            <a:off x="8597660" y="720754"/>
            <a:ext cx="3521862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chemeClr val="bg1"/>
                </a:solidFill>
                <a:latin typeface="Abadi" panose="020B0604020104020204" pitchFamily="34" charset="0"/>
              </a:rPr>
              <a:t>Body wave from s</a:t>
            </a:r>
            <a:r>
              <a:rPr lang="en-FR" sz="2200" dirty="0">
                <a:solidFill>
                  <a:schemeClr val="bg1"/>
                </a:solidFill>
                <a:latin typeface="Abadi" panose="020B0604020104020204" pitchFamily="34" charset="0"/>
              </a:rPr>
              <a:t>tation-station correlation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FR" sz="2200" dirty="0">
                <a:solidFill>
                  <a:schemeClr val="bg1"/>
                </a:solidFill>
                <a:latin typeface="Abadi" panose="020B0604020104020204" pitchFamily="34" charset="0"/>
              </a:rPr>
              <a:t>10-year seismic velocity monitoring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FR" sz="2200" dirty="0">
                <a:solidFill>
                  <a:schemeClr val="bg1"/>
                </a:solidFill>
                <a:latin typeface="Abadi" panose="020B0604020104020204" pitchFamily="34" charset="0"/>
              </a:rPr>
              <a:t>2-month-long </a:t>
            </a:r>
            <a:r>
              <a:rPr lang="fr-FR" sz="2200" dirty="0">
                <a:solidFill>
                  <a:schemeClr val="bg1"/>
                </a:solidFill>
                <a:latin typeface="Abadi" panose="020B0604020104020204" pitchFamily="34" charset="0"/>
              </a:rPr>
              <a:t>transient</a:t>
            </a:r>
            <a:endParaRPr lang="en-FR" sz="2200" dirty="0">
              <a:solidFill>
                <a:schemeClr val="bg1"/>
              </a:solidFill>
              <a:latin typeface="Abadi" panose="020B06040201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chemeClr val="bg1"/>
                </a:solidFill>
                <a:latin typeface="Abadi" panose="020B0604020104020204" pitchFamily="34" charset="0"/>
              </a:rPr>
              <a:t>Aseismic slip near the edge of the seismic gap</a:t>
            </a:r>
          </a:p>
        </p:txBody>
      </p:sp>
    </p:spTree>
    <p:extLst>
      <p:ext uri="{BB962C8B-B14F-4D97-AF65-F5344CB8AC3E}">
        <p14:creationId xmlns:p14="http://schemas.microsoft.com/office/powerpoint/2010/main" val="11928182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3">
            <a:extLst>
              <a:ext uri="{FF2B5EF4-FFF2-40B4-BE49-F238E27FC236}">
                <a16:creationId xmlns:a16="http://schemas.microsoft.com/office/drawing/2014/main" id="{D87B9D1F-F68A-4C21-BC89-771DE5D32136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1869670" cy="6497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itre 3">
            <a:extLst>
              <a:ext uri="{FF2B5EF4-FFF2-40B4-BE49-F238E27FC236}">
                <a16:creationId xmlns:a16="http://schemas.microsoft.com/office/drawing/2014/main" id="{119A4A4F-2F60-426E-B71E-3585AD7D439D}"/>
              </a:ext>
            </a:extLst>
          </p:cNvPr>
          <p:cNvSpPr txBox="1">
            <a:spLocks/>
          </p:cNvSpPr>
          <p:nvPr/>
        </p:nvSpPr>
        <p:spPr>
          <a:xfrm>
            <a:off x="0" y="18842"/>
            <a:ext cx="11869670" cy="6497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APPLICATION TO PITON DE LA FOURNAISE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D43DDE5-8227-4E93-9AF6-3A64BA4807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667" y="1031188"/>
            <a:ext cx="10902113" cy="5662910"/>
          </a:xfrm>
          <a:prstGeom prst="rect">
            <a:avLst/>
          </a:prstGeom>
        </p:spPr>
      </p:pic>
      <p:sp>
        <p:nvSpPr>
          <p:cNvPr id="16" name="TextBox 9">
            <a:extLst>
              <a:ext uri="{FF2B5EF4-FFF2-40B4-BE49-F238E27FC236}">
                <a16:creationId xmlns:a16="http://schemas.microsoft.com/office/drawing/2014/main" id="{82235FC9-A891-4F28-83BD-26D2EB554E95}"/>
              </a:ext>
            </a:extLst>
          </p:cNvPr>
          <p:cNvSpPr txBox="1"/>
          <p:nvPr/>
        </p:nvSpPr>
        <p:spPr>
          <a:xfrm>
            <a:off x="8502886" y="937352"/>
            <a:ext cx="3428448" cy="1446550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200" dirty="0">
                <a:latin typeface="Abadi" panose="020B0604020104020204" pitchFamily="34" charset="0"/>
              </a:rPr>
              <a:t>24 </a:t>
            </a:r>
            <a:r>
              <a:rPr lang="fr-FR" sz="2200" dirty="0" err="1">
                <a:latin typeface="Abadi" panose="020B0604020104020204" pitchFamily="34" charset="0"/>
              </a:rPr>
              <a:t>eruptions</a:t>
            </a:r>
            <a:r>
              <a:rPr lang="fr-FR" sz="2200" dirty="0">
                <a:latin typeface="Abadi" panose="020B0604020104020204" pitchFamily="34" charset="0"/>
              </a:rPr>
              <a:t> </a:t>
            </a:r>
            <a:r>
              <a:rPr lang="fr-FR" sz="2200" dirty="0" err="1">
                <a:latin typeface="Abadi" panose="020B0604020104020204" pitchFamily="34" charset="0"/>
              </a:rPr>
              <a:t>since</a:t>
            </a:r>
            <a:r>
              <a:rPr lang="fr-FR" sz="2200" dirty="0">
                <a:latin typeface="Abadi" panose="020B0604020104020204" pitchFamily="34" charset="0"/>
              </a:rPr>
              <a:t> 2014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200" dirty="0" err="1">
                <a:latin typeface="Abadi" panose="020B0604020104020204" pitchFamily="34" charset="0"/>
              </a:rPr>
              <a:t>Colocated</a:t>
            </a:r>
            <a:r>
              <a:rPr lang="fr-FR" sz="2200" dirty="0">
                <a:latin typeface="Abadi" panose="020B0604020104020204" pitchFamily="34" charset="0"/>
              </a:rPr>
              <a:t> BB stations and dense </a:t>
            </a:r>
            <a:r>
              <a:rPr lang="fr-FR" sz="2200" dirty="0" err="1">
                <a:latin typeface="Abadi" panose="020B0604020104020204" pitchFamily="34" charset="0"/>
              </a:rPr>
              <a:t>arrays</a:t>
            </a:r>
            <a:endParaRPr lang="en-FR" sz="2200" dirty="0">
              <a:latin typeface="Abadi" panose="020B06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96185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5759A727-039E-45E3-98AD-B0FE4F8824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654" y="1504166"/>
            <a:ext cx="9277490" cy="4734401"/>
          </a:xfrm>
          <a:prstGeom prst="rect">
            <a:avLst/>
          </a:prstGeom>
        </p:spPr>
      </p:pic>
      <p:sp>
        <p:nvSpPr>
          <p:cNvPr id="10" name="Titre 3">
            <a:extLst>
              <a:ext uri="{FF2B5EF4-FFF2-40B4-BE49-F238E27FC236}">
                <a16:creationId xmlns:a16="http://schemas.microsoft.com/office/drawing/2014/main" id="{D87B9D1F-F68A-4C21-BC89-771DE5D32136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1869670" cy="6497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itre 3">
            <a:extLst>
              <a:ext uri="{FF2B5EF4-FFF2-40B4-BE49-F238E27FC236}">
                <a16:creationId xmlns:a16="http://schemas.microsoft.com/office/drawing/2014/main" id="{119A4A4F-2F60-426E-B71E-3585AD7D439D}"/>
              </a:ext>
            </a:extLst>
          </p:cNvPr>
          <p:cNvSpPr txBox="1">
            <a:spLocks/>
          </p:cNvSpPr>
          <p:nvPr/>
        </p:nvSpPr>
        <p:spPr>
          <a:xfrm>
            <a:off x="0" y="18842"/>
            <a:ext cx="11869670" cy="6497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ARRAY vs. BROADBAND</a:t>
            </a:r>
          </a:p>
        </p:txBody>
      </p:sp>
      <p:sp>
        <p:nvSpPr>
          <p:cNvPr id="16" name="TextBox 9">
            <a:extLst>
              <a:ext uri="{FF2B5EF4-FFF2-40B4-BE49-F238E27FC236}">
                <a16:creationId xmlns:a16="http://schemas.microsoft.com/office/drawing/2014/main" id="{82235FC9-A891-4F28-83BD-26D2EB554E95}"/>
              </a:ext>
            </a:extLst>
          </p:cNvPr>
          <p:cNvSpPr txBox="1"/>
          <p:nvPr/>
        </p:nvSpPr>
        <p:spPr>
          <a:xfrm>
            <a:off x="9035846" y="2446604"/>
            <a:ext cx="2988894" cy="2800767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200" dirty="0" err="1">
                <a:latin typeface="Abadi" panose="020B0604020104020204" pitchFamily="34" charset="0"/>
              </a:rPr>
              <a:t>Reconstruct</a:t>
            </a:r>
            <a:r>
              <a:rPr lang="fr-FR" sz="2200" dirty="0">
                <a:latin typeface="Abadi" panose="020B0604020104020204" pitchFamily="34" charset="0"/>
              </a:rPr>
              <a:t> P-</a:t>
            </a:r>
            <a:r>
              <a:rPr lang="fr-FR" sz="2200" dirty="0" err="1">
                <a:latin typeface="Abadi" panose="020B0604020104020204" pitchFamily="34" charset="0"/>
              </a:rPr>
              <a:t>wave</a:t>
            </a:r>
            <a:r>
              <a:rPr lang="fr-FR" sz="2200" dirty="0">
                <a:latin typeface="Abadi" panose="020B0604020104020204" pitchFamily="34" charset="0"/>
              </a:rPr>
              <a:t> </a:t>
            </a:r>
            <a:r>
              <a:rPr lang="fr-FR" sz="2200" dirty="0" err="1">
                <a:latin typeface="Abadi" panose="020B0604020104020204" pitchFamily="34" charset="0"/>
              </a:rPr>
              <a:t>from</a:t>
            </a:r>
            <a:r>
              <a:rPr lang="fr-FR" sz="2200" dirty="0">
                <a:latin typeface="Abadi" panose="020B0604020104020204" pitchFamily="34" charset="0"/>
              </a:rPr>
              <a:t> </a:t>
            </a:r>
            <a:r>
              <a:rPr lang="fr-FR" sz="2200" dirty="0" err="1">
                <a:latin typeface="Abadi" panose="020B0604020104020204" pitchFamily="34" charset="0"/>
              </a:rPr>
              <a:t>same</a:t>
            </a:r>
            <a:r>
              <a:rPr lang="fr-FR" sz="2200" dirty="0">
                <a:latin typeface="Abadi" panose="020B0604020104020204" pitchFamily="34" charset="0"/>
              </a:rPr>
              <a:t> time-</a:t>
            </a:r>
            <a:r>
              <a:rPr lang="fr-FR" sz="2200" dirty="0" err="1">
                <a:latin typeface="Abadi" panose="020B0604020104020204" pitchFamily="34" charset="0"/>
              </a:rPr>
              <a:t>span</a:t>
            </a:r>
            <a:endParaRPr lang="fr-FR" sz="2200" dirty="0">
              <a:latin typeface="Abadi" panose="020B06040201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200" dirty="0">
                <a:latin typeface="Abadi" panose="020B0604020104020204" pitchFamily="34" charset="0"/>
              </a:rPr>
              <a:t>Source </a:t>
            </a:r>
            <a:r>
              <a:rPr lang="fr-FR" sz="2200" dirty="0" err="1">
                <a:latin typeface="Abadi" panose="020B0604020104020204" pitchFamily="34" charset="0"/>
              </a:rPr>
              <a:t>toward</a:t>
            </a:r>
            <a:r>
              <a:rPr lang="fr-FR" sz="2200" dirty="0">
                <a:latin typeface="Abadi" panose="020B0604020104020204" pitchFamily="34" charset="0"/>
              </a:rPr>
              <a:t> the </a:t>
            </a:r>
            <a:r>
              <a:rPr lang="fr-FR" sz="2200" dirty="0" err="1">
                <a:latin typeface="Abadi" panose="020B0604020104020204" pitchFamily="34" charset="0"/>
              </a:rPr>
              <a:t>ocean</a:t>
            </a:r>
            <a:r>
              <a:rPr lang="fr-FR" sz="2200" dirty="0">
                <a:latin typeface="Abadi" panose="020B0604020104020204" pitchFamily="34" charset="0"/>
              </a:rPr>
              <a:t> but </a:t>
            </a:r>
            <a:r>
              <a:rPr lang="fr-FR" sz="2200" dirty="0" err="1">
                <a:latin typeface="Abadi" panose="020B0604020104020204" pitchFamily="34" charset="0"/>
              </a:rPr>
              <a:t>need</a:t>
            </a:r>
            <a:r>
              <a:rPr lang="fr-FR" sz="2200" dirty="0">
                <a:latin typeface="Abadi" panose="020B0604020104020204" pitchFamily="34" charset="0"/>
              </a:rPr>
              <a:t> </a:t>
            </a:r>
            <a:r>
              <a:rPr lang="fr-FR" sz="2200" dirty="0" err="1">
                <a:latin typeface="Abadi" panose="020B0604020104020204" pitchFamily="34" charset="0"/>
              </a:rPr>
              <a:t>further</a:t>
            </a:r>
            <a:r>
              <a:rPr lang="fr-FR" sz="2200" dirty="0">
                <a:latin typeface="Abadi" panose="020B0604020104020204" pitchFamily="34" charset="0"/>
              </a:rPr>
              <a:t> investigation to </a:t>
            </a:r>
            <a:r>
              <a:rPr lang="fr-FR" sz="2200" dirty="0" err="1">
                <a:latin typeface="Abadi" panose="020B0604020104020204" pitchFamily="34" charset="0"/>
              </a:rPr>
              <a:t>clarify</a:t>
            </a:r>
            <a:r>
              <a:rPr lang="fr-FR" sz="2200" dirty="0">
                <a:latin typeface="Abadi" panose="020B0604020104020204" pitchFamily="34" charset="0"/>
              </a:rPr>
              <a:t> the location</a:t>
            </a:r>
            <a:endParaRPr lang="en-FR" sz="2200" dirty="0">
              <a:latin typeface="Abadi" panose="020B0604020104020204" pitchFamily="34" charset="0"/>
            </a:endParaRPr>
          </a:p>
        </p:txBody>
      </p:sp>
      <p:sp>
        <p:nvSpPr>
          <p:cNvPr id="8" name="TextBox 25">
            <a:extLst>
              <a:ext uri="{FF2B5EF4-FFF2-40B4-BE49-F238E27FC236}">
                <a16:creationId xmlns:a16="http://schemas.microsoft.com/office/drawing/2014/main" id="{71026757-3AAE-4A9C-B57D-A54D88B0D0B8}"/>
              </a:ext>
            </a:extLst>
          </p:cNvPr>
          <p:cNvSpPr txBox="1"/>
          <p:nvPr/>
        </p:nvSpPr>
        <p:spPr>
          <a:xfrm>
            <a:off x="204654" y="6238567"/>
            <a:ext cx="1960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Nakata et al., 2016</a:t>
            </a:r>
            <a:endParaRPr lang="en-FR" i="1" dirty="0"/>
          </a:p>
        </p:txBody>
      </p:sp>
      <p:sp>
        <p:nvSpPr>
          <p:cNvPr id="9" name="TextBox 3">
            <a:extLst>
              <a:ext uri="{FF2B5EF4-FFF2-40B4-BE49-F238E27FC236}">
                <a16:creationId xmlns:a16="http://schemas.microsoft.com/office/drawing/2014/main" id="{24ACD4B7-580B-4B4B-A79F-1941A399433B}"/>
              </a:ext>
            </a:extLst>
          </p:cNvPr>
          <p:cNvSpPr txBox="1"/>
          <p:nvPr/>
        </p:nvSpPr>
        <p:spPr>
          <a:xfrm>
            <a:off x="879338" y="1107846"/>
            <a:ext cx="28864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 err="1">
                <a:latin typeface="Abadi" panose="020B0604020104020204" pitchFamily="34" charset="0"/>
              </a:rPr>
              <a:t>Array</a:t>
            </a:r>
            <a:r>
              <a:rPr lang="fr-FR" sz="2800" dirty="0">
                <a:latin typeface="Abadi" panose="020B0604020104020204" pitchFamily="34" charset="0"/>
              </a:rPr>
              <a:t> vs. </a:t>
            </a:r>
            <a:r>
              <a:rPr lang="fr-FR" sz="2800" dirty="0" err="1">
                <a:latin typeface="Abadi" panose="020B0604020104020204" pitchFamily="34" charset="0"/>
              </a:rPr>
              <a:t>array</a:t>
            </a:r>
            <a:endParaRPr lang="en-FR" sz="2800" dirty="0">
              <a:latin typeface="Abadi" panose="020B06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02539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3">
            <a:extLst>
              <a:ext uri="{FF2B5EF4-FFF2-40B4-BE49-F238E27FC236}">
                <a16:creationId xmlns:a16="http://schemas.microsoft.com/office/drawing/2014/main" id="{D87B9D1F-F68A-4C21-BC89-771DE5D32136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1869670" cy="6497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itre 3">
            <a:extLst>
              <a:ext uri="{FF2B5EF4-FFF2-40B4-BE49-F238E27FC236}">
                <a16:creationId xmlns:a16="http://schemas.microsoft.com/office/drawing/2014/main" id="{119A4A4F-2F60-426E-B71E-3585AD7D439D}"/>
              </a:ext>
            </a:extLst>
          </p:cNvPr>
          <p:cNvSpPr txBox="1">
            <a:spLocks/>
          </p:cNvSpPr>
          <p:nvPr/>
        </p:nvSpPr>
        <p:spPr>
          <a:xfrm>
            <a:off x="0" y="18842"/>
            <a:ext cx="11869670" cy="6497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BROADBAND vs. BROADBAND</a:t>
            </a:r>
          </a:p>
        </p:txBody>
      </p:sp>
      <p:sp>
        <p:nvSpPr>
          <p:cNvPr id="16" name="TextBox 9">
            <a:extLst>
              <a:ext uri="{FF2B5EF4-FFF2-40B4-BE49-F238E27FC236}">
                <a16:creationId xmlns:a16="http://schemas.microsoft.com/office/drawing/2014/main" id="{82235FC9-A891-4F28-83BD-26D2EB554E95}"/>
              </a:ext>
            </a:extLst>
          </p:cNvPr>
          <p:cNvSpPr txBox="1"/>
          <p:nvPr/>
        </p:nvSpPr>
        <p:spPr>
          <a:xfrm>
            <a:off x="9292744" y="1355224"/>
            <a:ext cx="2668198" cy="440120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800" dirty="0" err="1">
                <a:solidFill>
                  <a:schemeClr val="bg1"/>
                </a:solidFill>
                <a:latin typeface="Abadi" panose="020B0604020104020204" pitchFamily="34" charset="0"/>
              </a:rPr>
              <a:t>Reconstruct</a:t>
            </a:r>
            <a:r>
              <a:rPr lang="fr-FR" sz="2800" dirty="0">
                <a:solidFill>
                  <a:schemeClr val="bg1"/>
                </a:solidFill>
                <a:latin typeface="Abadi" panose="020B0604020104020204" pitchFamily="34" charset="0"/>
              </a:rPr>
              <a:t> P-</a:t>
            </a:r>
            <a:r>
              <a:rPr lang="fr-FR" sz="2800" dirty="0" err="1">
                <a:solidFill>
                  <a:schemeClr val="bg1"/>
                </a:solidFill>
                <a:latin typeface="Abadi" panose="020B0604020104020204" pitchFamily="34" charset="0"/>
              </a:rPr>
              <a:t>wave</a:t>
            </a:r>
            <a:endParaRPr lang="fr-FR" sz="2800" dirty="0">
              <a:solidFill>
                <a:schemeClr val="bg1"/>
              </a:solidFill>
              <a:latin typeface="Abadi" panose="020B0604020104020204" pitchFamily="34" charset="0"/>
            </a:endParaRPr>
          </a:p>
          <a:p>
            <a:r>
              <a:rPr lang="fr-FR" sz="2800" dirty="0">
                <a:solidFill>
                  <a:schemeClr val="bg1"/>
                </a:solidFill>
                <a:latin typeface="Abadi" panose="020B0604020104020204" pitchFamily="34" charset="0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800" dirty="0">
                <a:solidFill>
                  <a:schemeClr val="bg1"/>
                </a:solidFill>
                <a:latin typeface="Abadi" panose="020B0604020104020204" pitchFamily="34" charset="0"/>
              </a:rPr>
              <a:t>2013 to 2021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2800" dirty="0">
              <a:solidFill>
                <a:schemeClr val="bg1"/>
              </a:solidFill>
              <a:latin typeface="Abadi" panose="020B06040201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800" dirty="0" err="1">
                <a:solidFill>
                  <a:schemeClr val="bg1"/>
                </a:solidFill>
                <a:latin typeface="Abadi" panose="020B0604020104020204" pitchFamily="34" charset="0"/>
              </a:rPr>
              <a:t>Removed</a:t>
            </a:r>
            <a:r>
              <a:rPr lang="fr-FR" sz="2800" dirty="0">
                <a:solidFill>
                  <a:schemeClr val="bg1"/>
                </a:solidFill>
                <a:latin typeface="Abadi" panose="020B0604020104020204" pitchFamily="34" charset="0"/>
              </a:rPr>
              <a:t> </a:t>
            </a:r>
            <a:r>
              <a:rPr lang="fr-FR" sz="2800" dirty="0" err="1">
                <a:solidFill>
                  <a:schemeClr val="bg1"/>
                </a:solidFill>
                <a:latin typeface="Abadi" panose="020B0604020104020204" pitchFamily="34" charset="0"/>
              </a:rPr>
              <a:t>eruptive</a:t>
            </a:r>
            <a:r>
              <a:rPr lang="fr-FR" sz="2800" dirty="0">
                <a:solidFill>
                  <a:schemeClr val="bg1"/>
                </a:solidFill>
                <a:latin typeface="Abadi" panose="020B0604020104020204" pitchFamily="34" charset="0"/>
              </a:rPr>
              <a:t> </a:t>
            </a:r>
            <a:r>
              <a:rPr lang="fr-FR" sz="2800" dirty="0" err="1">
                <a:solidFill>
                  <a:schemeClr val="bg1"/>
                </a:solidFill>
                <a:latin typeface="Abadi" panose="020B0604020104020204" pitchFamily="34" charset="0"/>
              </a:rPr>
              <a:t>periods</a:t>
            </a:r>
            <a:r>
              <a:rPr lang="fr-FR" sz="2800" dirty="0">
                <a:solidFill>
                  <a:schemeClr val="bg1"/>
                </a:solidFill>
                <a:latin typeface="Abadi" panose="020B0604020104020204" pitchFamily="34" charset="0"/>
              </a:rPr>
              <a:t> for </a:t>
            </a:r>
            <a:r>
              <a:rPr lang="fr-FR" sz="2800" dirty="0" err="1">
                <a:solidFill>
                  <a:schemeClr val="bg1"/>
                </a:solidFill>
                <a:latin typeface="Abadi" panose="020B0604020104020204" pitchFamily="34" charset="0"/>
              </a:rPr>
              <a:t>clarity</a:t>
            </a:r>
            <a:endParaRPr lang="en-FR" sz="2800" dirty="0">
              <a:solidFill>
                <a:schemeClr val="bg1"/>
              </a:solidFill>
              <a:latin typeface="Abadi" panose="020B0604020104020204" pitchFamily="34" charset="0"/>
            </a:endParaRPr>
          </a:p>
        </p:txBody>
      </p:sp>
      <p:sp>
        <p:nvSpPr>
          <p:cNvPr id="9" name="TextBox 3">
            <a:extLst>
              <a:ext uri="{FF2B5EF4-FFF2-40B4-BE49-F238E27FC236}">
                <a16:creationId xmlns:a16="http://schemas.microsoft.com/office/drawing/2014/main" id="{24ACD4B7-580B-4B4B-A79F-1941A399433B}"/>
              </a:ext>
            </a:extLst>
          </p:cNvPr>
          <p:cNvSpPr txBox="1"/>
          <p:nvPr/>
        </p:nvSpPr>
        <p:spPr>
          <a:xfrm>
            <a:off x="4652791" y="1034355"/>
            <a:ext cx="28864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latin typeface="Abadi" panose="020B0604020104020204" pitchFamily="34" charset="0"/>
              </a:rPr>
              <a:t>FOR - CSS</a:t>
            </a:r>
            <a:endParaRPr lang="en-FR" sz="2800" dirty="0">
              <a:latin typeface="Abadi" panose="020B0604020104020204" pitchFamily="34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AC8C496-68A9-4071-A9BF-8AFB8FA614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610" y="1628608"/>
            <a:ext cx="8747908" cy="4727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1331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3">
            <a:extLst>
              <a:ext uri="{FF2B5EF4-FFF2-40B4-BE49-F238E27FC236}">
                <a16:creationId xmlns:a16="http://schemas.microsoft.com/office/drawing/2014/main" id="{D87B9D1F-F68A-4C21-BC89-771DE5D32136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1869670" cy="6497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itre 3">
            <a:extLst>
              <a:ext uri="{FF2B5EF4-FFF2-40B4-BE49-F238E27FC236}">
                <a16:creationId xmlns:a16="http://schemas.microsoft.com/office/drawing/2014/main" id="{119A4A4F-2F60-426E-B71E-3585AD7D439D}"/>
              </a:ext>
            </a:extLst>
          </p:cNvPr>
          <p:cNvSpPr txBox="1">
            <a:spLocks/>
          </p:cNvSpPr>
          <p:nvPr/>
        </p:nvSpPr>
        <p:spPr>
          <a:xfrm>
            <a:off x="0" y="18842"/>
            <a:ext cx="11869670" cy="6497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TEMPORAL VARIATIONS</a:t>
            </a:r>
          </a:p>
        </p:txBody>
      </p:sp>
      <p:sp>
        <p:nvSpPr>
          <p:cNvPr id="16" name="TextBox 9">
            <a:extLst>
              <a:ext uri="{FF2B5EF4-FFF2-40B4-BE49-F238E27FC236}">
                <a16:creationId xmlns:a16="http://schemas.microsoft.com/office/drawing/2014/main" id="{82235FC9-A891-4F28-83BD-26D2EB554E95}"/>
              </a:ext>
            </a:extLst>
          </p:cNvPr>
          <p:cNvSpPr txBox="1"/>
          <p:nvPr/>
        </p:nvSpPr>
        <p:spPr>
          <a:xfrm>
            <a:off x="9292744" y="1355224"/>
            <a:ext cx="2668198" cy="267765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800" dirty="0">
                <a:solidFill>
                  <a:schemeClr val="bg1"/>
                </a:solidFill>
                <a:latin typeface="Abadi" panose="020B0604020104020204" pitchFamily="34" charset="0"/>
              </a:rPr>
              <a:t>Large variations for </a:t>
            </a:r>
            <a:r>
              <a:rPr lang="fr-FR" sz="2800" dirty="0" err="1">
                <a:solidFill>
                  <a:schemeClr val="bg1"/>
                </a:solidFill>
                <a:latin typeface="Abadi" panose="020B0604020104020204" pitchFamily="34" charset="0"/>
              </a:rPr>
              <a:t>some</a:t>
            </a:r>
            <a:r>
              <a:rPr lang="fr-FR" sz="2800" dirty="0">
                <a:solidFill>
                  <a:schemeClr val="bg1"/>
                </a:solidFill>
                <a:latin typeface="Abadi" panose="020B0604020104020204" pitchFamily="34" charset="0"/>
              </a:rPr>
              <a:t> </a:t>
            </a:r>
            <a:r>
              <a:rPr lang="fr-FR" sz="2800" dirty="0" err="1">
                <a:solidFill>
                  <a:schemeClr val="bg1"/>
                </a:solidFill>
                <a:latin typeface="Abadi" panose="020B0604020104020204" pitchFamily="34" charset="0"/>
              </a:rPr>
              <a:t>eruptions</a:t>
            </a:r>
            <a:r>
              <a:rPr lang="fr-FR" sz="2800" dirty="0">
                <a:solidFill>
                  <a:schemeClr val="bg1"/>
                </a:solidFill>
                <a:latin typeface="Abadi" panose="020B0604020104020204" pitchFamily="34" charset="0"/>
              </a:rPr>
              <a:t> </a:t>
            </a:r>
            <a:r>
              <a:rPr lang="fr-FR" sz="2800" dirty="0" err="1">
                <a:solidFill>
                  <a:schemeClr val="bg1"/>
                </a:solidFill>
                <a:latin typeface="Abadi" panose="020B0604020104020204" pitchFamily="34" charset="0"/>
              </a:rPr>
              <a:t>located</a:t>
            </a:r>
            <a:r>
              <a:rPr lang="fr-FR" sz="2800" dirty="0">
                <a:solidFill>
                  <a:schemeClr val="bg1"/>
                </a:solidFill>
                <a:latin typeface="Abadi" panose="020B0604020104020204" pitchFamily="34" charset="0"/>
              </a:rPr>
              <a:t> close to FOR</a:t>
            </a:r>
          </a:p>
        </p:txBody>
      </p:sp>
      <p:sp>
        <p:nvSpPr>
          <p:cNvPr id="9" name="TextBox 3">
            <a:extLst>
              <a:ext uri="{FF2B5EF4-FFF2-40B4-BE49-F238E27FC236}">
                <a16:creationId xmlns:a16="http://schemas.microsoft.com/office/drawing/2014/main" id="{24ACD4B7-580B-4B4B-A79F-1941A399433B}"/>
              </a:ext>
            </a:extLst>
          </p:cNvPr>
          <p:cNvSpPr txBox="1"/>
          <p:nvPr/>
        </p:nvSpPr>
        <p:spPr>
          <a:xfrm>
            <a:off x="4652791" y="1034355"/>
            <a:ext cx="28864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latin typeface="Abadi" panose="020B0604020104020204" pitchFamily="34" charset="0"/>
              </a:rPr>
              <a:t>FOR - CSS</a:t>
            </a:r>
            <a:endParaRPr lang="en-FR" sz="2800" dirty="0">
              <a:latin typeface="Abadi" panose="020B0604020104020204" pitchFamily="34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AC8C496-68A9-4071-A9BF-8AFB8FA614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610" y="1660517"/>
            <a:ext cx="8747908" cy="4664128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36C7D7F9-DD50-40D3-9698-0F5A26C38315}"/>
              </a:ext>
            </a:extLst>
          </p:cNvPr>
          <p:cNvSpPr txBox="1"/>
          <p:nvPr/>
        </p:nvSpPr>
        <p:spPr>
          <a:xfrm rot="16200000">
            <a:off x="-838744" y="4288833"/>
            <a:ext cx="22515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Travel-time (s)</a:t>
            </a:r>
          </a:p>
        </p:txBody>
      </p:sp>
    </p:spTree>
    <p:extLst>
      <p:ext uri="{BB962C8B-B14F-4D97-AF65-F5344CB8AC3E}">
        <p14:creationId xmlns:p14="http://schemas.microsoft.com/office/powerpoint/2010/main" val="38037625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3">
            <a:extLst>
              <a:ext uri="{FF2B5EF4-FFF2-40B4-BE49-F238E27FC236}">
                <a16:creationId xmlns:a16="http://schemas.microsoft.com/office/drawing/2014/main" id="{D87B9D1F-F68A-4C21-BC89-771DE5D32136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1869670" cy="6497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itre 3">
            <a:extLst>
              <a:ext uri="{FF2B5EF4-FFF2-40B4-BE49-F238E27FC236}">
                <a16:creationId xmlns:a16="http://schemas.microsoft.com/office/drawing/2014/main" id="{119A4A4F-2F60-426E-B71E-3585AD7D439D}"/>
              </a:ext>
            </a:extLst>
          </p:cNvPr>
          <p:cNvSpPr txBox="1">
            <a:spLocks/>
          </p:cNvSpPr>
          <p:nvPr/>
        </p:nvSpPr>
        <p:spPr>
          <a:xfrm>
            <a:off x="0" y="18842"/>
            <a:ext cx="11869670" cy="6497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TEMPORAL VARIATIONS</a:t>
            </a:r>
          </a:p>
        </p:txBody>
      </p:sp>
      <p:sp>
        <p:nvSpPr>
          <p:cNvPr id="16" name="TextBox 9">
            <a:extLst>
              <a:ext uri="{FF2B5EF4-FFF2-40B4-BE49-F238E27FC236}">
                <a16:creationId xmlns:a16="http://schemas.microsoft.com/office/drawing/2014/main" id="{82235FC9-A891-4F28-83BD-26D2EB554E95}"/>
              </a:ext>
            </a:extLst>
          </p:cNvPr>
          <p:cNvSpPr txBox="1"/>
          <p:nvPr/>
        </p:nvSpPr>
        <p:spPr>
          <a:xfrm>
            <a:off x="9366486" y="1994321"/>
            <a:ext cx="2668198" cy="310854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800" dirty="0" err="1">
                <a:solidFill>
                  <a:schemeClr val="bg1"/>
                </a:solidFill>
                <a:latin typeface="Abadi" panose="020B0604020104020204" pitchFamily="34" charset="0"/>
              </a:rPr>
              <a:t>Yearly</a:t>
            </a:r>
            <a:r>
              <a:rPr lang="fr-FR" sz="2800" dirty="0">
                <a:solidFill>
                  <a:schemeClr val="bg1"/>
                </a:solidFill>
                <a:latin typeface="Abadi" panose="020B0604020104020204" pitchFamily="34" charset="0"/>
              </a:rPr>
              <a:t> </a:t>
            </a:r>
            <a:r>
              <a:rPr lang="fr-FR" sz="2800" dirty="0" err="1">
                <a:solidFill>
                  <a:schemeClr val="bg1"/>
                </a:solidFill>
                <a:latin typeface="Abadi" panose="020B0604020104020204" pitchFamily="34" charset="0"/>
              </a:rPr>
              <a:t>period</a:t>
            </a:r>
            <a:r>
              <a:rPr lang="fr-FR" sz="2800" dirty="0">
                <a:solidFill>
                  <a:schemeClr val="bg1"/>
                </a:solidFill>
                <a:latin typeface="Abadi" panose="020B0604020104020204" pitchFamily="34" charset="0"/>
              </a:rPr>
              <a:t> </a:t>
            </a:r>
            <a:r>
              <a:rPr lang="fr-FR" sz="2800" dirty="0" err="1">
                <a:solidFill>
                  <a:schemeClr val="bg1"/>
                </a:solidFill>
                <a:latin typeface="Abadi" panose="020B0604020104020204" pitchFamily="34" charset="0"/>
              </a:rPr>
              <a:t>correlated</a:t>
            </a:r>
            <a:r>
              <a:rPr lang="fr-FR" sz="2800" dirty="0">
                <a:solidFill>
                  <a:schemeClr val="bg1"/>
                </a:solidFill>
                <a:latin typeface="Abadi" panose="020B0604020104020204" pitchFamily="34" charset="0"/>
              </a:rPr>
              <a:t> </a:t>
            </a:r>
            <a:r>
              <a:rPr lang="fr-FR" sz="2800" dirty="0" err="1">
                <a:solidFill>
                  <a:schemeClr val="bg1"/>
                </a:solidFill>
                <a:latin typeface="Abadi" panose="020B0604020104020204" pitchFamily="34" charset="0"/>
              </a:rPr>
              <a:t>with</a:t>
            </a:r>
            <a:r>
              <a:rPr lang="fr-FR" sz="2800" dirty="0">
                <a:solidFill>
                  <a:schemeClr val="bg1"/>
                </a:solidFill>
                <a:latin typeface="Abadi" panose="020B0604020104020204" pitchFamily="34" charset="0"/>
              </a:rPr>
              <a:t> </a:t>
            </a:r>
            <a:r>
              <a:rPr lang="fr-FR" sz="2800" dirty="0" err="1">
                <a:solidFill>
                  <a:schemeClr val="bg1"/>
                </a:solidFill>
                <a:latin typeface="Abadi" panose="020B0604020104020204" pitchFamily="34" charset="0"/>
              </a:rPr>
              <a:t>rainfalls</a:t>
            </a:r>
            <a:endParaRPr lang="fr-FR" sz="2800" dirty="0">
              <a:solidFill>
                <a:schemeClr val="bg1"/>
              </a:solidFill>
              <a:latin typeface="Abadi" panose="020B06040201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2800" dirty="0">
              <a:solidFill>
                <a:schemeClr val="bg1"/>
              </a:solidFill>
              <a:latin typeface="Abadi" panose="020B06040201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800" dirty="0">
                <a:solidFill>
                  <a:schemeClr val="bg1"/>
                </a:solidFill>
                <a:latin typeface="Abadi" panose="020B0604020104020204" pitchFamily="34" charset="0"/>
              </a:rPr>
              <a:t>Longer trend to </a:t>
            </a:r>
            <a:r>
              <a:rPr lang="fr-FR" sz="2800" dirty="0" err="1">
                <a:solidFill>
                  <a:schemeClr val="bg1"/>
                </a:solidFill>
                <a:latin typeface="Abadi" panose="020B0604020104020204" pitchFamily="34" charset="0"/>
              </a:rPr>
              <a:t>be</a:t>
            </a:r>
            <a:r>
              <a:rPr lang="fr-FR" sz="2800" dirty="0">
                <a:solidFill>
                  <a:schemeClr val="bg1"/>
                </a:solidFill>
                <a:latin typeface="Abadi" panose="020B0604020104020204" pitchFamily="34" charset="0"/>
              </a:rPr>
              <a:t> </a:t>
            </a:r>
            <a:r>
              <a:rPr lang="fr-FR" sz="2800" dirty="0" err="1">
                <a:solidFill>
                  <a:schemeClr val="bg1"/>
                </a:solidFill>
                <a:latin typeface="Abadi" panose="020B0604020104020204" pitchFamily="34" charset="0"/>
              </a:rPr>
              <a:t>investigated</a:t>
            </a:r>
            <a:endParaRPr lang="fr-FR" sz="2800" dirty="0">
              <a:solidFill>
                <a:schemeClr val="bg1"/>
              </a:solidFill>
              <a:latin typeface="Abadi" panose="020B0604020104020204" pitchFamily="34" charset="0"/>
            </a:endParaRPr>
          </a:p>
        </p:txBody>
      </p:sp>
      <p:sp>
        <p:nvSpPr>
          <p:cNvPr id="9" name="TextBox 3">
            <a:extLst>
              <a:ext uri="{FF2B5EF4-FFF2-40B4-BE49-F238E27FC236}">
                <a16:creationId xmlns:a16="http://schemas.microsoft.com/office/drawing/2014/main" id="{24ACD4B7-580B-4B4B-A79F-1941A399433B}"/>
              </a:ext>
            </a:extLst>
          </p:cNvPr>
          <p:cNvSpPr txBox="1"/>
          <p:nvPr/>
        </p:nvSpPr>
        <p:spPr>
          <a:xfrm>
            <a:off x="4652791" y="1034355"/>
            <a:ext cx="28864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latin typeface="Abadi" panose="020B0604020104020204" pitchFamily="34" charset="0"/>
              </a:rPr>
              <a:t>FOR - CSS</a:t>
            </a:r>
            <a:endParaRPr lang="en-FR" sz="2800" dirty="0">
              <a:latin typeface="Abadi" panose="020B0604020104020204" pitchFamily="34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AC8C496-68A9-4071-A9BF-8AFB8FA614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2967" y="1660517"/>
            <a:ext cx="8729193" cy="4664128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36C7D7F9-DD50-40D3-9698-0F5A26C38315}"/>
              </a:ext>
            </a:extLst>
          </p:cNvPr>
          <p:cNvSpPr txBox="1"/>
          <p:nvPr/>
        </p:nvSpPr>
        <p:spPr>
          <a:xfrm rot="16200000">
            <a:off x="-838744" y="4288833"/>
            <a:ext cx="22515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Travel-time (s)</a:t>
            </a:r>
          </a:p>
        </p:txBody>
      </p:sp>
    </p:spTree>
    <p:extLst>
      <p:ext uri="{BB962C8B-B14F-4D97-AF65-F5344CB8AC3E}">
        <p14:creationId xmlns:p14="http://schemas.microsoft.com/office/powerpoint/2010/main" val="21311862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3">
            <a:extLst>
              <a:ext uri="{FF2B5EF4-FFF2-40B4-BE49-F238E27FC236}">
                <a16:creationId xmlns:a16="http://schemas.microsoft.com/office/drawing/2014/main" id="{D87B9D1F-F68A-4C21-BC89-771DE5D32136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1869670" cy="6497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itre 3">
            <a:extLst>
              <a:ext uri="{FF2B5EF4-FFF2-40B4-BE49-F238E27FC236}">
                <a16:creationId xmlns:a16="http://schemas.microsoft.com/office/drawing/2014/main" id="{119A4A4F-2F60-426E-B71E-3585AD7D439D}"/>
              </a:ext>
            </a:extLst>
          </p:cNvPr>
          <p:cNvSpPr txBox="1">
            <a:spLocks/>
          </p:cNvSpPr>
          <p:nvPr/>
        </p:nvSpPr>
        <p:spPr>
          <a:xfrm>
            <a:off x="0" y="18842"/>
            <a:ext cx="11869670" cy="6497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CONCLUSIONS</a:t>
            </a:r>
          </a:p>
        </p:txBody>
      </p:sp>
      <p:sp>
        <p:nvSpPr>
          <p:cNvPr id="16" name="TextBox 9">
            <a:extLst>
              <a:ext uri="{FF2B5EF4-FFF2-40B4-BE49-F238E27FC236}">
                <a16:creationId xmlns:a16="http://schemas.microsoft.com/office/drawing/2014/main" id="{82235FC9-A891-4F28-83BD-26D2EB554E95}"/>
              </a:ext>
            </a:extLst>
          </p:cNvPr>
          <p:cNvSpPr txBox="1"/>
          <p:nvPr/>
        </p:nvSpPr>
        <p:spPr>
          <a:xfrm>
            <a:off x="116491" y="780036"/>
            <a:ext cx="6544863" cy="224676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800" dirty="0" err="1">
                <a:latin typeface="Abadi" panose="020B0604020104020204" pitchFamily="34" charset="0"/>
              </a:rPr>
              <a:t>Detection</a:t>
            </a:r>
            <a:r>
              <a:rPr lang="fr-FR" sz="2800" dirty="0">
                <a:latin typeface="Abadi" panose="020B0604020104020204" pitchFamily="34" charset="0"/>
              </a:rPr>
              <a:t> of a </a:t>
            </a:r>
            <a:r>
              <a:rPr lang="fr-FR" sz="2800" dirty="0" err="1">
                <a:latin typeface="Abadi" panose="020B0604020104020204" pitchFamily="34" charset="0"/>
              </a:rPr>
              <a:t>hidden</a:t>
            </a:r>
            <a:r>
              <a:rPr lang="fr-FR" sz="2800" dirty="0">
                <a:latin typeface="Abadi" panose="020B0604020104020204" pitchFamily="34" charset="0"/>
              </a:rPr>
              <a:t> slow-slip of ~M5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800" dirty="0">
                <a:latin typeface="Abadi" panose="020B0604020104020204" pitchFamily="34" charset="0"/>
              </a:rPr>
              <a:t>Importance of </a:t>
            </a:r>
            <a:r>
              <a:rPr lang="fr-FR" sz="2800" dirty="0" err="1">
                <a:latin typeface="Abadi" panose="020B0604020104020204" pitchFamily="34" charset="0"/>
              </a:rPr>
              <a:t>colocated</a:t>
            </a:r>
            <a:r>
              <a:rPr lang="fr-FR" sz="2800" dirty="0">
                <a:latin typeface="Abadi" panose="020B0604020104020204" pitchFamily="34" charset="0"/>
              </a:rPr>
              <a:t> dense </a:t>
            </a:r>
            <a:r>
              <a:rPr lang="fr-FR" sz="2800" dirty="0" err="1">
                <a:latin typeface="Abadi" panose="020B0604020104020204" pitchFamily="34" charset="0"/>
              </a:rPr>
              <a:t>arrays</a:t>
            </a:r>
            <a:r>
              <a:rPr lang="fr-FR" sz="2800" dirty="0">
                <a:latin typeface="Abadi" panose="020B0604020104020204" pitchFamily="34" charset="0"/>
              </a:rPr>
              <a:t> and </a:t>
            </a:r>
            <a:r>
              <a:rPr lang="fr-FR" sz="2800" dirty="0" err="1">
                <a:latin typeface="Abadi" panose="020B0604020104020204" pitchFamily="34" charset="0"/>
              </a:rPr>
              <a:t>broadband</a:t>
            </a:r>
            <a:r>
              <a:rPr lang="fr-FR" sz="2800" dirty="0">
                <a:latin typeface="Abadi" panose="020B0604020104020204" pitchFamily="34" charset="0"/>
              </a:rPr>
              <a:t> stations for phase identification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800" dirty="0">
                <a:latin typeface="Abadi" panose="020B0604020104020204" pitchFamily="34" charset="0"/>
              </a:rPr>
              <a:t>Preliminary </a:t>
            </a:r>
            <a:r>
              <a:rPr lang="fr-FR" sz="2800" dirty="0" err="1">
                <a:latin typeface="Abadi" panose="020B0604020104020204" pitchFamily="34" charset="0"/>
              </a:rPr>
              <a:t>results</a:t>
            </a:r>
            <a:r>
              <a:rPr lang="fr-FR" sz="2800" dirty="0">
                <a:latin typeface="Abadi" panose="020B0604020104020204" pitchFamily="34" charset="0"/>
              </a:rPr>
              <a:t> on </a:t>
            </a:r>
            <a:r>
              <a:rPr lang="fr-FR" sz="2800" dirty="0" err="1">
                <a:latin typeface="Abadi" panose="020B0604020104020204" pitchFamily="34" charset="0"/>
              </a:rPr>
              <a:t>PdF</a:t>
            </a:r>
            <a:endParaRPr lang="fr-FR" sz="2800" dirty="0">
              <a:latin typeface="Abadi" panose="020B0604020104020204" pitchFamily="34" charset="0"/>
            </a:endParaRPr>
          </a:p>
        </p:txBody>
      </p:sp>
      <p:pic>
        <p:nvPicPr>
          <p:cNvPr id="8" name="Picture 5">
            <a:extLst>
              <a:ext uri="{FF2B5EF4-FFF2-40B4-BE49-F238E27FC236}">
                <a16:creationId xmlns:a16="http://schemas.microsoft.com/office/drawing/2014/main" id="{38FCBE67-7742-4A4E-A9DB-0A13713C67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3084" y="162233"/>
            <a:ext cx="5222424" cy="3517142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7B1B8B2-45DC-4620-9718-1E4F03C3B8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845" y="3388353"/>
            <a:ext cx="3194519" cy="3130911"/>
          </a:xfrm>
          <a:prstGeom prst="rect">
            <a:avLst/>
          </a:prstGeom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14F308B1-328E-4B3C-8902-B60A6D4811D0}"/>
              </a:ext>
            </a:extLst>
          </p:cNvPr>
          <p:cNvSpPr txBox="1"/>
          <p:nvPr/>
        </p:nvSpPr>
        <p:spPr>
          <a:xfrm>
            <a:off x="4188542" y="3841608"/>
            <a:ext cx="7886966" cy="267765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2800" b="1" i="1" dirty="0">
                <a:latin typeface="Abadi" panose="020B0604020104020204" pitchFamily="34" charset="0"/>
              </a:rPr>
              <a:t>PERSPECTIVES: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fr-FR" sz="2800" i="1" dirty="0">
                <a:latin typeface="Abadi" panose="020B0604020104020204" pitchFamily="34" charset="0"/>
              </a:rPr>
              <a:t>Installation of </a:t>
            </a:r>
            <a:r>
              <a:rPr lang="fr-FR" sz="2800" i="1" dirty="0" err="1">
                <a:latin typeface="Abadi" panose="020B0604020104020204" pitchFamily="34" charset="0"/>
              </a:rPr>
              <a:t>temporary</a:t>
            </a:r>
            <a:r>
              <a:rPr lang="fr-FR" sz="2800" i="1" dirty="0">
                <a:latin typeface="Abadi" panose="020B0604020104020204" pitchFamily="34" charset="0"/>
              </a:rPr>
              <a:t> mini-</a:t>
            </a:r>
            <a:r>
              <a:rPr lang="fr-FR" sz="2800" i="1" dirty="0" err="1">
                <a:latin typeface="Abadi" panose="020B0604020104020204" pitchFamily="34" charset="0"/>
              </a:rPr>
              <a:t>arrays</a:t>
            </a:r>
            <a:r>
              <a:rPr lang="fr-FR" sz="2800" i="1" dirty="0">
                <a:latin typeface="Abadi" panose="020B0604020104020204" pitchFamily="34" charset="0"/>
              </a:rPr>
              <a:t> </a:t>
            </a:r>
            <a:r>
              <a:rPr lang="fr-FR" sz="2800" i="1" dirty="0" err="1">
                <a:latin typeface="Abadi" panose="020B0604020104020204" pitchFamily="34" charset="0"/>
              </a:rPr>
              <a:t>around</a:t>
            </a:r>
            <a:r>
              <a:rPr lang="fr-FR" sz="2800" i="1" dirty="0">
                <a:latin typeface="Abadi" panose="020B0604020104020204" pitchFamily="34" charset="0"/>
              </a:rPr>
              <a:t> permanent stations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2800" dirty="0" err="1">
                <a:latin typeface="Abadi" panose="020B0604020104020204" pitchFamily="34" charset="0"/>
              </a:rPr>
              <a:t>Characterization</a:t>
            </a:r>
            <a:r>
              <a:rPr lang="fr-FR" sz="2800" dirty="0">
                <a:latin typeface="Abadi" panose="020B0604020104020204" pitchFamily="34" charset="0"/>
              </a:rPr>
              <a:t> of the </a:t>
            </a:r>
            <a:r>
              <a:rPr lang="fr-FR" sz="2800" dirty="0" err="1">
                <a:latin typeface="Abadi" panose="020B0604020104020204" pitchFamily="34" charset="0"/>
              </a:rPr>
              <a:t>wavefield</a:t>
            </a:r>
            <a:r>
              <a:rPr lang="fr-FR" sz="2800" dirty="0">
                <a:latin typeface="Abadi" panose="020B0604020104020204" pitchFamily="34" charset="0"/>
              </a:rPr>
              <a:t> </a:t>
            </a:r>
            <a:r>
              <a:rPr lang="fr-FR" sz="2800" dirty="0" err="1">
                <a:latin typeface="Abadi" panose="020B0604020104020204" pitchFamily="34" charset="0"/>
              </a:rPr>
              <a:t>between</a:t>
            </a:r>
            <a:r>
              <a:rPr lang="fr-FR" sz="2800" dirty="0">
                <a:latin typeface="Abadi" panose="020B0604020104020204" pitchFamily="34" charset="0"/>
              </a:rPr>
              <a:t> station pairs for monitoring (</a:t>
            </a:r>
            <a:r>
              <a:rPr lang="fr-FR" sz="2800" dirty="0" err="1">
                <a:latin typeface="Abadi" panose="020B0604020104020204" pitchFamily="34" charset="0"/>
              </a:rPr>
              <a:t>imaging</a:t>
            </a:r>
            <a:r>
              <a:rPr lang="fr-FR" sz="2800" dirty="0">
                <a:latin typeface="Abadi" panose="020B0604020104020204" pitchFamily="34" charset="0"/>
              </a:rPr>
              <a:t>?)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2800" dirty="0">
                <a:latin typeface="Abadi" panose="020B0604020104020204" pitchFamily="34" charset="0"/>
              </a:rPr>
              <a:t>Station sites </a:t>
            </a:r>
            <a:r>
              <a:rPr lang="fr-FR" sz="2800" dirty="0" err="1">
                <a:latin typeface="Abadi" panose="020B0604020104020204" pitchFamily="34" charset="0"/>
              </a:rPr>
              <a:t>characterization</a:t>
            </a:r>
            <a:endParaRPr lang="fr-FR" sz="2800" dirty="0">
              <a:latin typeface="Abadi" panose="020B06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07147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itre 3">
            <a:extLst>
              <a:ext uri="{FF2B5EF4-FFF2-40B4-BE49-F238E27FC236}">
                <a16:creationId xmlns:a16="http://schemas.microsoft.com/office/drawing/2014/main" id="{FD1CDE95-F180-49A4-997A-31A6AFEA674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1869670" cy="6497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OUTLINES</a:t>
            </a:r>
            <a:endParaRPr kumimoji="0" lang="fr-FR" sz="2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262D7685-3C5E-4CE9-A92D-6C2826D7BF27}"/>
              </a:ext>
            </a:extLst>
          </p:cNvPr>
          <p:cNvSpPr txBox="1"/>
          <p:nvPr/>
        </p:nvSpPr>
        <p:spPr>
          <a:xfrm>
            <a:off x="486535" y="1722411"/>
            <a:ext cx="10427271" cy="32409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A </a:t>
            </a:r>
            <a:r>
              <a:rPr kumimoji="0" lang="en-US" sz="2800" b="0" i="0" u="none" strike="noStrike" kern="1200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hidden</a:t>
            </a: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 slow-slip </a:t>
            </a:r>
            <a:r>
              <a:rPr kumimoji="0" lang="fr-FR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along</a:t>
            </a: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 the San </a:t>
            </a:r>
            <a:r>
              <a:rPr kumimoji="0" lang="fr-FR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Jacinto</a:t>
            </a: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 </a:t>
            </a:r>
            <a:r>
              <a:rPr kumimoji="0" lang="fr-FR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fault</a:t>
            </a: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 </a:t>
            </a:r>
          </a:p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(Y. Sheng et al.)</a:t>
            </a:r>
          </a:p>
          <a:p>
            <a:pPr marL="514350" marR="0" lvl="0" indent="-5143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fr-FR" sz="28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 Rounded MT Bold" panose="020F0704030504030204" pitchFamily="34" charset="0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2"/>
              <a:tabLst/>
              <a:defRPr/>
            </a:pP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Preliminary </a:t>
            </a:r>
            <a:r>
              <a:rPr kumimoji="0" lang="fr-FR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results</a:t>
            </a: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 on the Piton de la Fournaise </a:t>
            </a:r>
            <a:r>
              <a:rPr kumimoji="0" lang="fr-FR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Volcano</a:t>
            </a:r>
            <a:endParaRPr lang="fr-FR" sz="2800" dirty="0">
              <a:solidFill>
                <a:schemeClr val="tx2"/>
              </a:solidFill>
              <a:latin typeface="Arial Rounded MT Bold" panose="020F0704030504030204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(L. </a:t>
            </a:r>
            <a:r>
              <a:rPr kumimoji="0" lang="fr-FR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Brenot</a:t>
            </a: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 et al.)</a:t>
            </a:r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8E271CC6-7ACF-4BF9-91C3-7E2B7A630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A533B-AA53-442C-83AF-5B0ADCA3E1A3}" type="datetime1">
              <a:rPr lang="fr-FR" smtClean="0"/>
              <a:t>16/11/2021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38529AD4-6875-4EF0-95D4-9A5CF6F56E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Rencontres Scientifiques et Techniques Résif, 2021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A7F0370-4A70-4FD8-9D94-2BB570F76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7A4EB-6224-458C-97E5-13D1E91562E2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578455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5812BD3-EF90-E34F-AE45-12675431CD12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970" y="837525"/>
            <a:ext cx="5765166" cy="56500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5054257-DA45-3745-AAAC-43D6E8A00B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7398" y="1000124"/>
            <a:ext cx="4548628" cy="26003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4187C60-3F1E-DC47-A008-46CD97D9FE88}"/>
              </a:ext>
            </a:extLst>
          </p:cNvPr>
          <p:cNvSpPr txBox="1"/>
          <p:nvPr/>
        </p:nvSpPr>
        <p:spPr>
          <a:xfrm>
            <a:off x="7737143" y="4089339"/>
            <a:ext cx="32891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R" sz="2400" dirty="0">
                <a:solidFill>
                  <a:schemeClr val="bg1"/>
                </a:solidFill>
                <a:latin typeface="Abadi" panose="020B0604020104020204" pitchFamily="34" charset="0"/>
              </a:rPr>
              <a:t>12-min-long window for cross-correlation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32E9509-7745-8D4E-BE98-3DFA65F6E58C}"/>
              </a:ext>
            </a:extLst>
          </p:cNvPr>
          <p:cNvSpPr txBox="1"/>
          <p:nvPr/>
        </p:nvSpPr>
        <p:spPr>
          <a:xfrm>
            <a:off x="7331685" y="5409226"/>
            <a:ext cx="42666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  <a:latin typeface="Abadi" panose="020B0604020104020204" pitchFamily="34" charset="0"/>
              </a:rPr>
              <a:t>D</a:t>
            </a:r>
            <a:r>
              <a:rPr lang="en-FR" sz="2400" dirty="0">
                <a:solidFill>
                  <a:schemeClr val="bg1"/>
                </a:solidFill>
                <a:latin typeface="Abadi" panose="020B0604020104020204" pitchFamily="34" charset="0"/>
              </a:rPr>
              <a:t>ata processed: middle of 2010 – end of 2020</a:t>
            </a:r>
          </a:p>
        </p:txBody>
      </p:sp>
      <p:sp>
        <p:nvSpPr>
          <p:cNvPr id="10" name="Titre 3">
            <a:extLst>
              <a:ext uri="{FF2B5EF4-FFF2-40B4-BE49-F238E27FC236}">
                <a16:creationId xmlns:a16="http://schemas.microsoft.com/office/drawing/2014/main" id="{81509B10-1C50-443D-B6EA-BFC1F41DE21D}"/>
              </a:ext>
            </a:extLst>
          </p:cNvPr>
          <p:cNvSpPr txBox="1">
            <a:spLocks/>
          </p:cNvSpPr>
          <p:nvPr/>
        </p:nvSpPr>
        <p:spPr>
          <a:xfrm>
            <a:off x="17530" y="22460"/>
            <a:ext cx="11869670" cy="6497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TRAIN-TREMOR DETECTION</a:t>
            </a:r>
            <a:endParaRPr kumimoji="0" lang="fr-FR" sz="2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04771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32B8935-961B-224A-B87A-BC00EDC7A255}"/>
              </a:ext>
            </a:extLst>
          </p:cNvPr>
          <p:cNvSpPr txBox="1"/>
          <p:nvPr/>
        </p:nvSpPr>
        <p:spPr>
          <a:xfrm>
            <a:off x="304800" y="194596"/>
            <a:ext cx="4669035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/>
              <a:t>Aseismic slip in the transition zone</a:t>
            </a:r>
            <a:endParaRPr lang="en-FR" sz="25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FC9913E-B02A-7048-9F81-FD65FD3C11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914" y="1676923"/>
            <a:ext cx="5224550" cy="310424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8C8E90D-2390-974B-8C8B-A57A8EC74F27}"/>
              </a:ext>
            </a:extLst>
          </p:cNvPr>
          <p:cNvSpPr/>
          <p:nvPr/>
        </p:nvSpPr>
        <p:spPr>
          <a:xfrm>
            <a:off x="9027022" y="5181077"/>
            <a:ext cx="252120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i="1" dirty="0"/>
              <a:t>Jiang and </a:t>
            </a:r>
            <a:r>
              <a:rPr lang="en-GB" sz="2000" i="1" dirty="0" err="1"/>
              <a:t>Fialko</a:t>
            </a:r>
            <a:r>
              <a:rPr lang="en-GB" sz="2000" i="1" dirty="0"/>
              <a:t>., 2016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E861617-3DD1-9E40-A9AA-7959548DDDC1}"/>
              </a:ext>
            </a:extLst>
          </p:cNvPr>
          <p:cNvSpPr txBox="1"/>
          <p:nvPr/>
        </p:nvSpPr>
        <p:spPr>
          <a:xfrm>
            <a:off x="6547914" y="1102671"/>
            <a:ext cx="5193666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2500" dirty="0"/>
              <a:t>aseismic slip in a vw/vs transition zone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20165AE-1D2A-6448-B892-652D96DA4BE2}"/>
              </a:ext>
            </a:extLst>
          </p:cNvPr>
          <p:cNvSpPr txBox="1"/>
          <p:nvPr/>
        </p:nvSpPr>
        <p:spPr>
          <a:xfrm>
            <a:off x="6854935" y="5755329"/>
            <a:ext cx="51276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G</a:t>
            </a:r>
            <a:r>
              <a:rPr lang="en-FR" sz="2000" dirty="0"/>
              <a:t>eodetic locking depth: 7.7 ± 1.0 km / 10.3 ± 1.6 km  (</a:t>
            </a:r>
            <a:r>
              <a:rPr lang="en-GB" sz="2000" i="1" dirty="0"/>
              <a:t>Lindsey et al., 2014</a:t>
            </a:r>
            <a:r>
              <a:rPr lang="en-GB" sz="2000" dirty="0"/>
              <a:t>)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FA960AE-F070-1841-8081-6875BA65F4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993" y="812800"/>
            <a:ext cx="5329183" cy="182004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13BEB89-B68F-3643-AE75-E6E10DA38B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7549" y="2726693"/>
            <a:ext cx="2426722" cy="182004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8C8C02F-9BA3-2444-BB9F-11E86447AE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9433" y="4640587"/>
            <a:ext cx="4061867" cy="2131799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4E35F0D-96A2-714A-9D44-EEA784E41B9B}"/>
              </a:ext>
            </a:extLst>
          </p:cNvPr>
          <p:cNvCxnSpPr>
            <a:cxnSpLocks/>
          </p:cNvCxnSpPr>
          <p:nvPr/>
        </p:nvCxnSpPr>
        <p:spPr>
          <a:xfrm flipH="1">
            <a:off x="2191408" y="1525702"/>
            <a:ext cx="648990" cy="1200991"/>
          </a:xfrm>
          <a:prstGeom prst="line">
            <a:avLst/>
          </a:prstGeom>
          <a:ln w="2222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A32A963-CCC1-A543-867F-A3424C5BF3FF}"/>
              </a:ext>
            </a:extLst>
          </p:cNvPr>
          <p:cNvCxnSpPr>
            <a:cxnSpLocks/>
          </p:cNvCxnSpPr>
          <p:nvPr/>
        </p:nvCxnSpPr>
        <p:spPr>
          <a:xfrm>
            <a:off x="3452648" y="1525702"/>
            <a:ext cx="868855" cy="1186796"/>
          </a:xfrm>
          <a:prstGeom prst="line">
            <a:avLst/>
          </a:prstGeom>
          <a:ln w="2222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1462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DB5F6A9-A13C-2448-B3B2-7028DA8E043C}"/>
              </a:ext>
            </a:extLst>
          </p:cNvPr>
          <p:cNvSpPr txBox="1"/>
          <p:nvPr/>
        </p:nvSpPr>
        <p:spPr>
          <a:xfrm>
            <a:off x="720066" y="732409"/>
            <a:ext cx="87430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>
                <a:latin typeface="Abadi" panose="020B0604020104020204" pitchFamily="34" charset="0"/>
              </a:rPr>
              <a:t>I</a:t>
            </a:r>
            <a:r>
              <a:rPr lang="en-FR" sz="3200" dirty="0">
                <a:latin typeface="Abadi" panose="020B0604020104020204" pitchFamily="34" charset="0"/>
              </a:rPr>
              <a:t>nverted dislocation is smaller than the threshold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627E9B1-FCD4-D04E-B517-FD36183435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576" y="1535501"/>
            <a:ext cx="11904848" cy="5152845"/>
          </a:xfrm>
          <a:prstGeom prst="rect">
            <a:avLst/>
          </a:prstGeom>
        </p:spPr>
      </p:pic>
      <p:sp>
        <p:nvSpPr>
          <p:cNvPr id="8" name="Titre 3">
            <a:extLst>
              <a:ext uri="{FF2B5EF4-FFF2-40B4-BE49-F238E27FC236}">
                <a16:creationId xmlns:a16="http://schemas.microsoft.com/office/drawing/2014/main" id="{1EFC8C75-B4F3-4753-8CA2-473231999295}"/>
              </a:ext>
            </a:extLst>
          </p:cNvPr>
          <p:cNvSpPr txBox="1">
            <a:spLocks/>
          </p:cNvSpPr>
          <p:nvPr/>
        </p:nvSpPr>
        <p:spPr>
          <a:xfrm>
            <a:off x="17530" y="22460"/>
            <a:ext cx="11869670" cy="6497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GPS DETECTION THRESHOLD</a:t>
            </a:r>
            <a:endParaRPr kumimoji="0" lang="fr-FR" sz="2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87945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C1DF90E-8F81-AE4B-8B0F-D1E63CDED1E1}"/>
              </a:ext>
            </a:extLst>
          </p:cNvPr>
          <p:cNvSpPr txBox="1"/>
          <p:nvPr/>
        </p:nvSpPr>
        <p:spPr>
          <a:xfrm>
            <a:off x="355187" y="1086678"/>
            <a:ext cx="452736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latin typeface="Abadi" panose="020B0604020104020204" pitchFamily="34" charset="0"/>
              </a:rPr>
              <a:t>The simulated </a:t>
            </a:r>
            <a:r>
              <a:rPr lang="en-FR" sz="3200" dirty="0">
                <a:latin typeface="Abadi" panose="020B0604020104020204" pitchFamily="34" charset="0"/>
              </a:rPr>
              <a:t>volumetric strain is in the order of 10</a:t>
            </a:r>
            <a:r>
              <a:rPr lang="fr-FR" sz="3200" dirty="0">
                <a:latin typeface="Abadi" panose="020B0604020104020204" pitchFamily="34" charset="0"/>
              </a:rPr>
              <a:t> ns</a:t>
            </a:r>
            <a:r>
              <a:rPr lang="en-FR" sz="3200" dirty="0">
                <a:latin typeface="Abadi" panose="020B0604020104020204" pitchFamily="34" charset="0"/>
              </a:rPr>
              <a:t> at the sites of strainmeters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4F08E5-6D13-404E-9606-8D212D659A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8853" y="907007"/>
            <a:ext cx="5618514" cy="5434157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2AEE281-3D01-9C4F-A02D-CC29214CF18D}"/>
              </a:ext>
            </a:extLst>
          </p:cNvPr>
          <p:cNvCxnSpPr/>
          <p:nvPr/>
        </p:nvCxnSpPr>
        <p:spPr>
          <a:xfrm flipH="1">
            <a:off x="8578631" y="1620971"/>
            <a:ext cx="251791" cy="274085"/>
          </a:xfrm>
          <a:prstGeom prst="straightConnector1">
            <a:avLst/>
          </a:prstGeom>
          <a:ln w="38100" cmpd="sng"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970C93BF-B23A-804C-9767-B5B7F92E050E}"/>
              </a:ext>
            </a:extLst>
          </p:cNvPr>
          <p:cNvSpPr txBox="1"/>
          <p:nvPr/>
        </p:nvSpPr>
        <p:spPr>
          <a:xfrm>
            <a:off x="8704527" y="1348030"/>
            <a:ext cx="16205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</a:t>
            </a:r>
            <a:r>
              <a:rPr lang="en-FR" dirty="0"/>
              <a:t>train transient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473D875-B743-2142-A14C-96A1937480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1" y="3429000"/>
            <a:ext cx="4092368" cy="300789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E2ED98E-4BA0-4F43-BE6D-C43A39BE4F20}"/>
              </a:ext>
            </a:extLst>
          </p:cNvPr>
          <p:cNvSpPr txBox="1"/>
          <p:nvPr/>
        </p:nvSpPr>
        <p:spPr>
          <a:xfrm>
            <a:off x="6652069" y="6313946"/>
            <a:ext cx="54117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E</a:t>
            </a:r>
            <a:r>
              <a:rPr lang="en-FR" dirty="0"/>
              <a:t>arthquake afterslip obtained from </a:t>
            </a:r>
            <a:r>
              <a:rPr lang="en-US" i="1" dirty="0" err="1"/>
              <a:t>Shaddox</a:t>
            </a:r>
            <a:r>
              <a:rPr lang="en-FR" i="1" dirty="0"/>
              <a:t> et al., 2021</a:t>
            </a:r>
          </a:p>
        </p:txBody>
      </p:sp>
      <p:sp>
        <p:nvSpPr>
          <p:cNvPr id="9" name="Titre 3">
            <a:extLst>
              <a:ext uri="{FF2B5EF4-FFF2-40B4-BE49-F238E27FC236}">
                <a16:creationId xmlns:a16="http://schemas.microsoft.com/office/drawing/2014/main" id="{39BD9FA5-02D4-4BD7-BFFE-D2D7273B56FF}"/>
              </a:ext>
            </a:extLst>
          </p:cNvPr>
          <p:cNvSpPr txBox="1">
            <a:spLocks/>
          </p:cNvSpPr>
          <p:nvPr/>
        </p:nvSpPr>
        <p:spPr>
          <a:xfrm>
            <a:off x="17530" y="22460"/>
            <a:ext cx="11869670" cy="6497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STRAIN MEASUREMENTS</a:t>
            </a:r>
            <a:endParaRPr kumimoji="0" lang="fr-FR" sz="2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89761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2D6D85AA-07DF-4D30-8861-86D0335F0B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C1F11-EC69-4B65-8784-9CDB1AA49C30}" type="datetime1">
              <a:rPr lang="fr-FR" smtClean="0"/>
              <a:t>16/11/2021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67EDCC27-2E71-4140-A01E-DAC89D13E9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Rencontres Scientifiques et Techniques Résif, 2021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D641750-355B-4917-9914-F4DF5C7934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7A4EB-6224-458C-97E5-13D1E91562E2}" type="slidenum">
              <a:rPr lang="fr-FR" smtClean="0"/>
              <a:t>3</a:t>
            </a:fld>
            <a:endParaRPr lang="fr-FR"/>
          </a:p>
        </p:txBody>
      </p:sp>
      <p:sp>
        <p:nvSpPr>
          <p:cNvPr id="5" name="Titre 3">
            <a:extLst>
              <a:ext uri="{FF2B5EF4-FFF2-40B4-BE49-F238E27FC236}">
                <a16:creationId xmlns:a16="http://schemas.microsoft.com/office/drawing/2014/main" id="{1827D614-D65F-49E7-A7A6-702B8922A267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1869670" cy="6497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METHODOLOGICAL PRINCIPLE</a:t>
            </a:r>
            <a:endParaRPr kumimoji="0" lang="fr-FR" sz="2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AB9B078F-1B01-4D70-B7E1-C3574AD57CC0}"/>
              </a:ext>
            </a:extLst>
          </p:cNvPr>
          <p:cNvSpPr txBox="1"/>
          <p:nvPr/>
        </p:nvSpPr>
        <p:spPr>
          <a:xfrm>
            <a:off x="6087086" y="810116"/>
            <a:ext cx="583053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chemeClr val="bg1"/>
                </a:solidFill>
                <a:latin typeface="Abadi" panose="020B0604020104020204" pitchFamily="34" charset="0"/>
              </a:rPr>
              <a:t>Standard noise correlations: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badi" panose="020B0604020104020204" pitchFamily="34" charset="0"/>
              </a:rPr>
              <a:t>Coda-wave monitoring very precise but low spatial resolution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badi" panose="020B0604020104020204" pitchFamily="34" charset="0"/>
              </a:rPr>
              <a:t>Ballistic-waves monitoring less precise, higher spatial resolution, more straightforward propagation, but very </a:t>
            </a:r>
            <a:r>
              <a:rPr lang="en-US" sz="2400" i="1" u="sng" dirty="0">
                <a:solidFill>
                  <a:srgbClr val="C00000"/>
                </a:solidFill>
                <a:latin typeface="Abadi" panose="020B0604020104020204" pitchFamily="34" charset="0"/>
              </a:rPr>
              <a:t>sensitive to noise sources distribution and variations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  <a:latin typeface="Abadi" panose="020B0604020104020204" pitchFamily="34" charset="0"/>
            </a:endParaRPr>
          </a:p>
          <a:p>
            <a:r>
              <a:rPr lang="en-US" sz="2400" b="1" i="1" dirty="0">
                <a:solidFill>
                  <a:schemeClr val="bg1"/>
                </a:solidFill>
                <a:latin typeface="Abadi" panose="020B0604020104020204" pitchFamily="34" charset="0"/>
              </a:rPr>
              <a:t>Solution:</a:t>
            </a:r>
            <a:r>
              <a:rPr lang="en-US" sz="2400" dirty="0">
                <a:solidFill>
                  <a:schemeClr val="bg1"/>
                </a:solidFill>
                <a:latin typeface="Abadi" panose="020B0604020104020204" pitchFamily="34" charset="0"/>
              </a:rPr>
              <a:t> </a:t>
            </a:r>
            <a:r>
              <a:rPr lang="en-US" sz="2400" b="1" i="1" dirty="0">
                <a:solidFill>
                  <a:schemeClr val="bg1"/>
                </a:solidFill>
                <a:latin typeface="Abadi" panose="020B0604020104020204" pitchFamily="34" charset="0"/>
              </a:rPr>
              <a:t>Opportune sources interferometry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badi" panose="020B0604020104020204" pitchFamily="34" charset="0"/>
              </a:rPr>
              <a:t>Find strong, stable and repetitive noise sources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badi" panose="020B0604020104020204" pitchFamily="34" charset="0"/>
              </a:rPr>
              <a:t>Only correlate the time windows when the sources are active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Abadi" panose="020B0604020104020204" pitchFamily="34" charset="0"/>
              </a:rPr>
              <a:t>Monitor ballistic waves</a:t>
            </a:r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E876E5F3-47A1-4C02-A25D-C95FA90D6837}"/>
              </a:ext>
            </a:extLst>
          </p:cNvPr>
          <p:cNvGrpSpPr/>
          <p:nvPr/>
        </p:nvGrpSpPr>
        <p:grpSpPr>
          <a:xfrm>
            <a:off x="206393" y="1110024"/>
            <a:ext cx="5553346" cy="4371460"/>
            <a:chOff x="206393" y="1110024"/>
            <a:chExt cx="5553346" cy="4371460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D7355E19-38BE-4E5B-A9AA-F89F999D0B3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6393" y="1110024"/>
              <a:ext cx="5553346" cy="4371460"/>
            </a:xfrm>
            <a:prstGeom prst="rect">
              <a:avLst/>
            </a:prstGeom>
          </p:spPr>
        </p:pic>
        <p:sp>
          <p:nvSpPr>
            <p:cNvPr id="8" name="Forme libre : forme 7">
              <a:extLst>
                <a:ext uri="{FF2B5EF4-FFF2-40B4-BE49-F238E27FC236}">
                  <a16:creationId xmlns:a16="http://schemas.microsoft.com/office/drawing/2014/main" id="{FE0D8674-9D90-469A-B818-AEE1403BB04A}"/>
                </a:ext>
              </a:extLst>
            </p:cNvPr>
            <p:cNvSpPr/>
            <p:nvPr/>
          </p:nvSpPr>
          <p:spPr>
            <a:xfrm>
              <a:off x="1660282" y="2464121"/>
              <a:ext cx="1534024" cy="919373"/>
            </a:xfrm>
            <a:custGeom>
              <a:avLst/>
              <a:gdLst>
                <a:gd name="connsiteX0" fmla="*/ 1371 w 1531941"/>
                <a:gd name="connsiteY0" fmla="*/ 615781 h 1005352"/>
                <a:gd name="connsiteX1" fmla="*/ 655216 w 1531941"/>
                <a:gd name="connsiteY1" fmla="*/ 846839 h 1005352"/>
                <a:gd name="connsiteX2" fmla="*/ 1363138 w 1531941"/>
                <a:gd name="connsiteY2" fmla="*/ 502710 h 1005352"/>
                <a:gd name="connsiteX3" fmla="*/ 1486042 w 1531941"/>
                <a:gd name="connsiteY3" fmla="*/ 40593 h 1005352"/>
                <a:gd name="connsiteX4" fmla="*/ 1505706 w 1531941"/>
                <a:gd name="connsiteY4" fmla="*/ 70090 h 1005352"/>
                <a:gd name="connsiteX5" fmla="*/ 1505706 w 1531941"/>
                <a:gd name="connsiteY5" fmla="*/ 453548 h 1005352"/>
                <a:gd name="connsiteX6" fmla="*/ 1161577 w 1531941"/>
                <a:gd name="connsiteY6" fmla="*/ 896000 h 1005352"/>
                <a:gd name="connsiteX7" fmla="*/ 502816 w 1531941"/>
                <a:gd name="connsiteY7" fmla="*/ 989406 h 1005352"/>
                <a:gd name="connsiteX8" fmla="*/ 1371 w 1531941"/>
                <a:gd name="connsiteY8" fmla="*/ 615781 h 1005352"/>
                <a:gd name="connsiteX0" fmla="*/ 1371 w 1534024"/>
                <a:gd name="connsiteY0" fmla="*/ 587647 h 977218"/>
                <a:gd name="connsiteX1" fmla="*/ 655216 w 1534024"/>
                <a:gd name="connsiteY1" fmla="*/ 818705 h 977218"/>
                <a:gd name="connsiteX2" fmla="*/ 1363138 w 1534024"/>
                <a:gd name="connsiteY2" fmla="*/ 474576 h 977218"/>
                <a:gd name="connsiteX3" fmla="*/ 1486042 w 1534024"/>
                <a:gd name="connsiteY3" fmla="*/ 12459 h 977218"/>
                <a:gd name="connsiteX4" fmla="*/ 1511457 w 1534024"/>
                <a:gd name="connsiteY4" fmla="*/ 156975 h 977218"/>
                <a:gd name="connsiteX5" fmla="*/ 1505706 w 1534024"/>
                <a:gd name="connsiteY5" fmla="*/ 425414 h 977218"/>
                <a:gd name="connsiteX6" fmla="*/ 1161577 w 1534024"/>
                <a:gd name="connsiteY6" fmla="*/ 867866 h 977218"/>
                <a:gd name="connsiteX7" fmla="*/ 502816 w 1534024"/>
                <a:gd name="connsiteY7" fmla="*/ 961272 h 977218"/>
                <a:gd name="connsiteX8" fmla="*/ 1371 w 1534024"/>
                <a:gd name="connsiteY8" fmla="*/ 587647 h 977218"/>
                <a:gd name="connsiteX0" fmla="*/ 1371 w 1534024"/>
                <a:gd name="connsiteY0" fmla="*/ 529802 h 919373"/>
                <a:gd name="connsiteX1" fmla="*/ 655216 w 1534024"/>
                <a:gd name="connsiteY1" fmla="*/ 760860 h 919373"/>
                <a:gd name="connsiteX2" fmla="*/ 1363138 w 1534024"/>
                <a:gd name="connsiteY2" fmla="*/ 416731 h 919373"/>
                <a:gd name="connsiteX3" fmla="*/ 1486042 w 1534024"/>
                <a:gd name="connsiteY3" fmla="*/ 17875 h 919373"/>
                <a:gd name="connsiteX4" fmla="*/ 1511457 w 1534024"/>
                <a:gd name="connsiteY4" fmla="*/ 99130 h 919373"/>
                <a:gd name="connsiteX5" fmla="*/ 1505706 w 1534024"/>
                <a:gd name="connsiteY5" fmla="*/ 367569 h 919373"/>
                <a:gd name="connsiteX6" fmla="*/ 1161577 w 1534024"/>
                <a:gd name="connsiteY6" fmla="*/ 810021 h 919373"/>
                <a:gd name="connsiteX7" fmla="*/ 502816 w 1534024"/>
                <a:gd name="connsiteY7" fmla="*/ 903427 h 919373"/>
                <a:gd name="connsiteX8" fmla="*/ 1371 w 1534024"/>
                <a:gd name="connsiteY8" fmla="*/ 529802 h 91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34024" h="919373">
                  <a:moveTo>
                    <a:pt x="1371" y="529802"/>
                  </a:moveTo>
                  <a:cubicBezTo>
                    <a:pt x="26771" y="506041"/>
                    <a:pt x="428255" y="779705"/>
                    <a:pt x="655216" y="760860"/>
                  </a:cubicBezTo>
                  <a:cubicBezTo>
                    <a:pt x="882177" y="742015"/>
                    <a:pt x="1224667" y="540562"/>
                    <a:pt x="1363138" y="416731"/>
                  </a:cubicBezTo>
                  <a:cubicBezTo>
                    <a:pt x="1501609" y="292900"/>
                    <a:pt x="1461322" y="70808"/>
                    <a:pt x="1486042" y="17875"/>
                  </a:cubicBezTo>
                  <a:cubicBezTo>
                    <a:pt x="1510762" y="-35058"/>
                    <a:pt x="1508180" y="40848"/>
                    <a:pt x="1511457" y="99130"/>
                  </a:cubicBezTo>
                  <a:cubicBezTo>
                    <a:pt x="1514734" y="157412"/>
                    <a:pt x="1564019" y="249087"/>
                    <a:pt x="1505706" y="367569"/>
                  </a:cubicBezTo>
                  <a:cubicBezTo>
                    <a:pt x="1447393" y="486051"/>
                    <a:pt x="1328725" y="720711"/>
                    <a:pt x="1161577" y="810021"/>
                  </a:cubicBezTo>
                  <a:cubicBezTo>
                    <a:pt x="994429" y="899331"/>
                    <a:pt x="696184" y="946033"/>
                    <a:pt x="502816" y="903427"/>
                  </a:cubicBezTo>
                  <a:cubicBezTo>
                    <a:pt x="309448" y="860821"/>
                    <a:pt x="-24029" y="553563"/>
                    <a:pt x="1371" y="529802"/>
                  </a:cubicBezTo>
                  <a:close/>
                </a:path>
              </a:pathLst>
            </a:custGeom>
            <a:solidFill>
              <a:schemeClr val="accent1">
                <a:alpha val="6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E2D16D3-9043-449C-8692-9270AE5645BE}"/>
                </a:ext>
              </a:extLst>
            </p:cNvPr>
            <p:cNvSpPr/>
            <p:nvPr/>
          </p:nvSpPr>
          <p:spPr>
            <a:xfrm>
              <a:off x="2799080" y="4886960"/>
              <a:ext cx="76200" cy="593782"/>
            </a:xfrm>
            <a:prstGeom prst="rect">
              <a:avLst/>
            </a:prstGeom>
            <a:solidFill>
              <a:schemeClr val="accent1">
                <a:alpha val="44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14D2161-03A9-4F4C-A4F1-A241F173E444}"/>
                </a:ext>
              </a:extLst>
            </p:cNvPr>
            <p:cNvSpPr/>
            <p:nvPr/>
          </p:nvSpPr>
          <p:spPr>
            <a:xfrm>
              <a:off x="3018155" y="4886960"/>
              <a:ext cx="184472" cy="593782"/>
            </a:xfrm>
            <a:prstGeom prst="rect">
              <a:avLst/>
            </a:prstGeom>
            <a:solidFill>
              <a:srgbClr val="FF0000">
                <a:alpha val="28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D25410B-6B66-44A8-8957-D68D93CCB493}"/>
                </a:ext>
              </a:extLst>
            </p:cNvPr>
            <p:cNvSpPr/>
            <p:nvPr/>
          </p:nvSpPr>
          <p:spPr>
            <a:xfrm>
              <a:off x="2576591" y="4886960"/>
              <a:ext cx="193387" cy="593782"/>
            </a:xfrm>
            <a:prstGeom prst="rect">
              <a:avLst/>
            </a:prstGeom>
            <a:solidFill>
              <a:srgbClr val="FF0000">
                <a:alpha val="28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B0E3114-BEAF-4289-AB33-D0FC6CE2A19A}"/>
                </a:ext>
              </a:extLst>
            </p:cNvPr>
            <p:cNvSpPr/>
            <p:nvPr/>
          </p:nvSpPr>
          <p:spPr>
            <a:xfrm>
              <a:off x="3233478" y="4886960"/>
              <a:ext cx="1275262" cy="593782"/>
            </a:xfrm>
            <a:prstGeom prst="rect">
              <a:avLst/>
            </a:prstGeom>
            <a:solidFill>
              <a:schemeClr val="accent6">
                <a:alpha val="28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CD03A52-5012-4F92-A864-17DD91D535EE}"/>
                </a:ext>
              </a:extLst>
            </p:cNvPr>
            <p:cNvSpPr/>
            <p:nvPr/>
          </p:nvSpPr>
          <p:spPr>
            <a:xfrm>
              <a:off x="1279392" y="4886959"/>
              <a:ext cx="1275262" cy="593783"/>
            </a:xfrm>
            <a:prstGeom prst="rect">
              <a:avLst/>
            </a:prstGeom>
            <a:solidFill>
              <a:schemeClr val="accent6">
                <a:alpha val="28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DFC1568-1D32-4BC3-8E73-9A36D00D47F3}"/>
                </a:ext>
              </a:extLst>
            </p:cNvPr>
            <p:cNvSpPr/>
            <p:nvPr/>
          </p:nvSpPr>
          <p:spPr>
            <a:xfrm>
              <a:off x="2941955" y="4886960"/>
              <a:ext cx="76200" cy="593782"/>
            </a:xfrm>
            <a:prstGeom prst="rect">
              <a:avLst/>
            </a:prstGeom>
            <a:solidFill>
              <a:schemeClr val="accent1">
                <a:alpha val="44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Ellipse 10">
              <a:extLst>
                <a:ext uri="{FF2B5EF4-FFF2-40B4-BE49-F238E27FC236}">
                  <a16:creationId xmlns:a16="http://schemas.microsoft.com/office/drawing/2014/main" id="{82C64CE4-D558-4BED-AFAA-3FA53F3B858E}"/>
                </a:ext>
              </a:extLst>
            </p:cNvPr>
            <p:cNvSpPr/>
            <p:nvPr/>
          </p:nvSpPr>
          <p:spPr>
            <a:xfrm rot="20424379">
              <a:off x="607730" y="1842672"/>
              <a:ext cx="2939552" cy="948853"/>
            </a:xfrm>
            <a:custGeom>
              <a:avLst/>
              <a:gdLst>
                <a:gd name="connsiteX0" fmla="*/ 0 w 2665755"/>
                <a:gd name="connsiteY0" fmla="*/ 481315 h 962630"/>
                <a:gd name="connsiteX1" fmla="*/ 1332878 w 2665755"/>
                <a:gd name="connsiteY1" fmla="*/ 0 h 962630"/>
                <a:gd name="connsiteX2" fmla="*/ 2665756 w 2665755"/>
                <a:gd name="connsiteY2" fmla="*/ 481315 h 962630"/>
                <a:gd name="connsiteX3" fmla="*/ 1332878 w 2665755"/>
                <a:gd name="connsiteY3" fmla="*/ 962630 h 962630"/>
                <a:gd name="connsiteX4" fmla="*/ 0 w 2665755"/>
                <a:gd name="connsiteY4" fmla="*/ 481315 h 962630"/>
                <a:gd name="connsiteX0" fmla="*/ 174163 w 2839919"/>
                <a:gd name="connsiteY0" fmla="*/ 941776 h 1423091"/>
                <a:gd name="connsiteX1" fmla="*/ 505002 w 2839919"/>
                <a:gd name="connsiteY1" fmla="*/ 0 h 1423091"/>
                <a:gd name="connsiteX2" fmla="*/ 2839919 w 2839919"/>
                <a:gd name="connsiteY2" fmla="*/ 941776 h 1423091"/>
                <a:gd name="connsiteX3" fmla="*/ 1507041 w 2839919"/>
                <a:gd name="connsiteY3" fmla="*/ 1423091 h 1423091"/>
                <a:gd name="connsiteX4" fmla="*/ 174163 w 2839919"/>
                <a:gd name="connsiteY4" fmla="*/ 941776 h 1423091"/>
                <a:gd name="connsiteX0" fmla="*/ 166146 w 2831902"/>
                <a:gd name="connsiteY0" fmla="*/ 941776 h 1056368"/>
                <a:gd name="connsiteX1" fmla="*/ 496985 w 2831902"/>
                <a:gd name="connsiteY1" fmla="*/ 0 h 1056368"/>
                <a:gd name="connsiteX2" fmla="*/ 2831902 w 2831902"/>
                <a:gd name="connsiteY2" fmla="*/ 941776 h 1056368"/>
                <a:gd name="connsiteX3" fmla="*/ 1376259 w 2831902"/>
                <a:gd name="connsiteY3" fmla="*/ 927665 h 1056368"/>
                <a:gd name="connsiteX4" fmla="*/ 166146 w 2831902"/>
                <a:gd name="connsiteY4" fmla="*/ 941776 h 1056368"/>
                <a:gd name="connsiteX0" fmla="*/ 107877 w 2666190"/>
                <a:gd name="connsiteY0" fmla="*/ 845992 h 1060088"/>
                <a:gd name="connsiteX1" fmla="*/ 331273 w 2666190"/>
                <a:gd name="connsiteY1" fmla="*/ 267 h 1060088"/>
                <a:gd name="connsiteX2" fmla="*/ 2666190 w 2666190"/>
                <a:gd name="connsiteY2" fmla="*/ 942043 h 1060088"/>
                <a:gd name="connsiteX3" fmla="*/ 1210547 w 2666190"/>
                <a:gd name="connsiteY3" fmla="*/ 927932 h 1060088"/>
                <a:gd name="connsiteX4" fmla="*/ 107877 w 2666190"/>
                <a:gd name="connsiteY4" fmla="*/ 845992 h 1060088"/>
                <a:gd name="connsiteX0" fmla="*/ 81033 w 2063394"/>
                <a:gd name="connsiteY0" fmla="*/ 847772 h 960624"/>
                <a:gd name="connsiteX1" fmla="*/ 304429 w 2063394"/>
                <a:gd name="connsiteY1" fmla="*/ 2047 h 960624"/>
                <a:gd name="connsiteX2" fmla="*/ 2063394 w 2063394"/>
                <a:gd name="connsiteY2" fmla="*/ 641137 h 960624"/>
                <a:gd name="connsiteX3" fmla="*/ 1183703 w 2063394"/>
                <a:gd name="connsiteY3" fmla="*/ 929712 h 960624"/>
                <a:gd name="connsiteX4" fmla="*/ 81033 w 2063394"/>
                <a:gd name="connsiteY4" fmla="*/ 847772 h 960624"/>
                <a:gd name="connsiteX0" fmla="*/ 95897 w 2412977"/>
                <a:gd name="connsiteY0" fmla="*/ 846310 h 953103"/>
                <a:gd name="connsiteX1" fmla="*/ 319293 w 2412977"/>
                <a:gd name="connsiteY1" fmla="*/ 585 h 953103"/>
                <a:gd name="connsiteX2" fmla="*/ 2412977 w 2412977"/>
                <a:gd name="connsiteY2" fmla="*/ 728300 h 953103"/>
                <a:gd name="connsiteX3" fmla="*/ 1198567 w 2412977"/>
                <a:gd name="connsiteY3" fmla="*/ 928250 h 953103"/>
                <a:gd name="connsiteX4" fmla="*/ 95897 w 2412977"/>
                <a:gd name="connsiteY4" fmla="*/ 846310 h 953103"/>
                <a:gd name="connsiteX0" fmla="*/ 52726 w 2584873"/>
                <a:gd name="connsiteY0" fmla="*/ 867643 h 964779"/>
                <a:gd name="connsiteX1" fmla="*/ 491189 w 2584873"/>
                <a:gd name="connsiteY1" fmla="*/ 802 h 964779"/>
                <a:gd name="connsiteX2" fmla="*/ 2584873 w 2584873"/>
                <a:gd name="connsiteY2" fmla="*/ 728517 h 964779"/>
                <a:gd name="connsiteX3" fmla="*/ 1370463 w 2584873"/>
                <a:gd name="connsiteY3" fmla="*/ 928467 h 964779"/>
                <a:gd name="connsiteX4" fmla="*/ 52726 w 2584873"/>
                <a:gd name="connsiteY4" fmla="*/ 867643 h 964779"/>
                <a:gd name="connsiteX0" fmla="*/ 214480 w 2746627"/>
                <a:gd name="connsiteY0" fmla="*/ 890025 h 988605"/>
                <a:gd name="connsiteX1" fmla="*/ 264134 w 2746627"/>
                <a:gd name="connsiteY1" fmla="*/ 768 h 988605"/>
                <a:gd name="connsiteX2" fmla="*/ 2746627 w 2746627"/>
                <a:gd name="connsiteY2" fmla="*/ 750899 h 988605"/>
                <a:gd name="connsiteX3" fmla="*/ 1532217 w 2746627"/>
                <a:gd name="connsiteY3" fmla="*/ 950849 h 988605"/>
                <a:gd name="connsiteX4" fmla="*/ 214480 w 2746627"/>
                <a:gd name="connsiteY4" fmla="*/ 890025 h 988605"/>
                <a:gd name="connsiteX0" fmla="*/ 252672 w 2784819"/>
                <a:gd name="connsiteY0" fmla="*/ 890025 h 950849"/>
                <a:gd name="connsiteX1" fmla="*/ 302326 w 2784819"/>
                <a:gd name="connsiteY1" fmla="*/ 768 h 950849"/>
                <a:gd name="connsiteX2" fmla="*/ 2784819 w 2784819"/>
                <a:gd name="connsiteY2" fmla="*/ 750899 h 950849"/>
                <a:gd name="connsiteX3" fmla="*/ 1570409 w 2784819"/>
                <a:gd name="connsiteY3" fmla="*/ 950849 h 950849"/>
                <a:gd name="connsiteX4" fmla="*/ 252672 w 2784819"/>
                <a:gd name="connsiteY4" fmla="*/ 890025 h 950849"/>
                <a:gd name="connsiteX0" fmla="*/ 252672 w 2784819"/>
                <a:gd name="connsiteY0" fmla="*/ 890025 h 950849"/>
                <a:gd name="connsiteX1" fmla="*/ 302326 w 2784819"/>
                <a:gd name="connsiteY1" fmla="*/ 768 h 950849"/>
                <a:gd name="connsiteX2" fmla="*/ 2784819 w 2784819"/>
                <a:gd name="connsiteY2" fmla="*/ 750899 h 950849"/>
                <a:gd name="connsiteX3" fmla="*/ 1570409 w 2784819"/>
                <a:gd name="connsiteY3" fmla="*/ 950849 h 950849"/>
                <a:gd name="connsiteX4" fmla="*/ 252672 w 2784819"/>
                <a:gd name="connsiteY4" fmla="*/ 890025 h 950849"/>
                <a:gd name="connsiteX0" fmla="*/ 252672 w 2784819"/>
                <a:gd name="connsiteY0" fmla="*/ 890025 h 958412"/>
                <a:gd name="connsiteX1" fmla="*/ 302326 w 2784819"/>
                <a:gd name="connsiteY1" fmla="*/ 768 h 958412"/>
                <a:gd name="connsiteX2" fmla="*/ 2784819 w 2784819"/>
                <a:gd name="connsiteY2" fmla="*/ 750899 h 958412"/>
                <a:gd name="connsiteX3" fmla="*/ 1570409 w 2784819"/>
                <a:gd name="connsiteY3" fmla="*/ 950849 h 958412"/>
                <a:gd name="connsiteX4" fmla="*/ 252672 w 2784819"/>
                <a:gd name="connsiteY4" fmla="*/ 890025 h 958412"/>
                <a:gd name="connsiteX0" fmla="*/ 215599 w 2747746"/>
                <a:gd name="connsiteY0" fmla="*/ 890025 h 951998"/>
                <a:gd name="connsiteX1" fmla="*/ 265253 w 2747746"/>
                <a:gd name="connsiteY1" fmla="*/ 768 h 951998"/>
                <a:gd name="connsiteX2" fmla="*/ 2747746 w 2747746"/>
                <a:gd name="connsiteY2" fmla="*/ 750899 h 951998"/>
                <a:gd name="connsiteX3" fmla="*/ 1552990 w 2747746"/>
                <a:gd name="connsiteY3" fmla="*/ 878486 h 951998"/>
                <a:gd name="connsiteX4" fmla="*/ 215599 w 2747746"/>
                <a:gd name="connsiteY4" fmla="*/ 890025 h 951998"/>
                <a:gd name="connsiteX0" fmla="*/ 215599 w 2747746"/>
                <a:gd name="connsiteY0" fmla="*/ 890025 h 956331"/>
                <a:gd name="connsiteX1" fmla="*/ 265253 w 2747746"/>
                <a:gd name="connsiteY1" fmla="*/ 768 h 956331"/>
                <a:gd name="connsiteX2" fmla="*/ 2747746 w 2747746"/>
                <a:gd name="connsiteY2" fmla="*/ 750899 h 956331"/>
                <a:gd name="connsiteX3" fmla="*/ 1552990 w 2747746"/>
                <a:gd name="connsiteY3" fmla="*/ 878486 h 956331"/>
                <a:gd name="connsiteX4" fmla="*/ 215599 w 2747746"/>
                <a:gd name="connsiteY4" fmla="*/ 890025 h 956331"/>
                <a:gd name="connsiteX0" fmla="*/ 215599 w 2747746"/>
                <a:gd name="connsiteY0" fmla="*/ 890025 h 956331"/>
                <a:gd name="connsiteX1" fmla="*/ 265253 w 2747746"/>
                <a:gd name="connsiteY1" fmla="*/ 768 h 956331"/>
                <a:gd name="connsiteX2" fmla="*/ 2747746 w 2747746"/>
                <a:gd name="connsiteY2" fmla="*/ 750899 h 956331"/>
                <a:gd name="connsiteX3" fmla="*/ 1552990 w 2747746"/>
                <a:gd name="connsiteY3" fmla="*/ 878486 h 956331"/>
                <a:gd name="connsiteX4" fmla="*/ 215599 w 2747746"/>
                <a:gd name="connsiteY4" fmla="*/ 890025 h 956331"/>
                <a:gd name="connsiteX0" fmla="*/ 255655 w 2787802"/>
                <a:gd name="connsiteY0" fmla="*/ 890025 h 908846"/>
                <a:gd name="connsiteX1" fmla="*/ 305309 w 2787802"/>
                <a:gd name="connsiteY1" fmla="*/ 768 h 908846"/>
                <a:gd name="connsiteX2" fmla="*/ 2787802 w 2787802"/>
                <a:gd name="connsiteY2" fmla="*/ 750899 h 908846"/>
                <a:gd name="connsiteX3" fmla="*/ 1593046 w 2787802"/>
                <a:gd name="connsiteY3" fmla="*/ 878486 h 908846"/>
                <a:gd name="connsiteX4" fmla="*/ 255655 w 2787802"/>
                <a:gd name="connsiteY4" fmla="*/ 890025 h 908846"/>
                <a:gd name="connsiteX0" fmla="*/ 327724 w 2859871"/>
                <a:gd name="connsiteY0" fmla="*/ 902770 h 921591"/>
                <a:gd name="connsiteX1" fmla="*/ 377378 w 2859871"/>
                <a:gd name="connsiteY1" fmla="*/ 13513 h 921591"/>
                <a:gd name="connsiteX2" fmla="*/ 2859871 w 2859871"/>
                <a:gd name="connsiteY2" fmla="*/ 763644 h 921591"/>
                <a:gd name="connsiteX3" fmla="*/ 1665115 w 2859871"/>
                <a:gd name="connsiteY3" fmla="*/ 891231 h 921591"/>
                <a:gd name="connsiteX4" fmla="*/ 327724 w 2859871"/>
                <a:gd name="connsiteY4" fmla="*/ 902770 h 921591"/>
                <a:gd name="connsiteX0" fmla="*/ 439690 w 2971837"/>
                <a:gd name="connsiteY0" fmla="*/ 910227 h 929048"/>
                <a:gd name="connsiteX1" fmla="*/ 489344 w 2971837"/>
                <a:gd name="connsiteY1" fmla="*/ 20970 h 929048"/>
                <a:gd name="connsiteX2" fmla="*/ 2971837 w 2971837"/>
                <a:gd name="connsiteY2" fmla="*/ 771101 h 929048"/>
                <a:gd name="connsiteX3" fmla="*/ 1777081 w 2971837"/>
                <a:gd name="connsiteY3" fmla="*/ 898688 h 929048"/>
                <a:gd name="connsiteX4" fmla="*/ 439690 w 2971837"/>
                <a:gd name="connsiteY4" fmla="*/ 910227 h 929048"/>
                <a:gd name="connsiteX0" fmla="*/ 407405 w 2939552"/>
                <a:gd name="connsiteY0" fmla="*/ 910227 h 955163"/>
                <a:gd name="connsiteX1" fmla="*/ 457059 w 2939552"/>
                <a:gd name="connsiteY1" fmla="*/ 20970 h 955163"/>
                <a:gd name="connsiteX2" fmla="*/ 2939552 w 2939552"/>
                <a:gd name="connsiteY2" fmla="*/ 771101 h 955163"/>
                <a:gd name="connsiteX3" fmla="*/ 1748195 w 2939552"/>
                <a:gd name="connsiteY3" fmla="*/ 820541 h 955163"/>
                <a:gd name="connsiteX4" fmla="*/ 407405 w 2939552"/>
                <a:gd name="connsiteY4" fmla="*/ 910227 h 955163"/>
                <a:gd name="connsiteX0" fmla="*/ 407405 w 2939552"/>
                <a:gd name="connsiteY0" fmla="*/ 910227 h 948815"/>
                <a:gd name="connsiteX1" fmla="*/ 457059 w 2939552"/>
                <a:gd name="connsiteY1" fmla="*/ 20970 h 948815"/>
                <a:gd name="connsiteX2" fmla="*/ 2939552 w 2939552"/>
                <a:gd name="connsiteY2" fmla="*/ 771101 h 948815"/>
                <a:gd name="connsiteX3" fmla="*/ 1748195 w 2939552"/>
                <a:gd name="connsiteY3" fmla="*/ 820541 h 948815"/>
                <a:gd name="connsiteX4" fmla="*/ 407405 w 2939552"/>
                <a:gd name="connsiteY4" fmla="*/ 910227 h 948815"/>
                <a:gd name="connsiteX0" fmla="*/ 407405 w 2939552"/>
                <a:gd name="connsiteY0" fmla="*/ 910227 h 946835"/>
                <a:gd name="connsiteX1" fmla="*/ 457059 w 2939552"/>
                <a:gd name="connsiteY1" fmla="*/ 20970 h 946835"/>
                <a:gd name="connsiteX2" fmla="*/ 2939552 w 2939552"/>
                <a:gd name="connsiteY2" fmla="*/ 771101 h 946835"/>
                <a:gd name="connsiteX3" fmla="*/ 1748195 w 2939552"/>
                <a:gd name="connsiteY3" fmla="*/ 820541 h 946835"/>
                <a:gd name="connsiteX4" fmla="*/ 407405 w 2939552"/>
                <a:gd name="connsiteY4" fmla="*/ 910227 h 946835"/>
                <a:gd name="connsiteX0" fmla="*/ 407405 w 2939552"/>
                <a:gd name="connsiteY0" fmla="*/ 910227 h 950778"/>
                <a:gd name="connsiteX1" fmla="*/ 457059 w 2939552"/>
                <a:gd name="connsiteY1" fmla="*/ 20970 h 950778"/>
                <a:gd name="connsiteX2" fmla="*/ 2939552 w 2939552"/>
                <a:gd name="connsiteY2" fmla="*/ 771101 h 950778"/>
                <a:gd name="connsiteX3" fmla="*/ 1748195 w 2939552"/>
                <a:gd name="connsiteY3" fmla="*/ 820541 h 950778"/>
                <a:gd name="connsiteX4" fmla="*/ 407405 w 2939552"/>
                <a:gd name="connsiteY4" fmla="*/ 910227 h 950778"/>
                <a:gd name="connsiteX0" fmla="*/ 407405 w 2939552"/>
                <a:gd name="connsiteY0" fmla="*/ 910227 h 947761"/>
                <a:gd name="connsiteX1" fmla="*/ 457059 w 2939552"/>
                <a:gd name="connsiteY1" fmla="*/ 20970 h 947761"/>
                <a:gd name="connsiteX2" fmla="*/ 2939552 w 2939552"/>
                <a:gd name="connsiteY2" fmla="*/ 771101 h 947761"/>
                <a:gd name="connsiteX3" fmla="*/ 1748195 w 2939552"/>
                <a:gd name="connsiteY3" fmla="*/ 820541 h 947761"/>
                <a:gd name="connsiteX4" fmla="*/ 407405 w 2939552"/>
                <a:gd name="connsiteY4" fmla="*/ 910227 h 947761"/>
                <a:gd name="connsiteX0" fmla="*/ 407405 w 2939552"/>
                <a:gd name="connsiteY0" fmla="*/ 910227 h 948853"/>
                <a:gd name="connsiteX1" fmla="*/ 457059 w 2939552"/>
                <a:gd name="connsiteY1" fmla="*/ 20970 h 948853"/>
                <a:gd name="connsiteX2" fmla="*/ 2939552 w 2939552"/>
                <a:gd name="connsiteY2" fmla="*/ 771101 h 948853"/>
                <a:gd name="connsiteX3" fmla="*/ 1748195 w 2939552"/>
                <a:gd name="connsiteY3" fmla="*/ 820541 h 948853"/>
                <a:gd name="connsiteX4" fmla="*/ 407405 w 2939552"/>
                <a:gd name="connsiteY4" fmla="*/ 910227 h 948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39552" h="948853">
                  <a:moveTo>
                    <a:pt x="407405" y="910227"/>
                  </a:moveTo>
                  <a:cubicBezTo>
                    <a:pt x="192216" y="776965"/>
                    <a:pt x="-416681" y="164168"/>
                    <a:pt x="457059" y="20970"/>
                  </a:cubicBezTo>
                  <a:cubicBezTo>
                    <a:pt x="1330799" y="-122228"/>
                    <a:pt x="2939552" y="505278"/>
                    <a:pt x="2939552" y="771101"/>
                  </a:cubicBezTo>
                  <a:cubicBezTo>
                    <a:pt x="2824126" y="898166"/>
                    <a:pt x="2485563" y="854665"/>
                    <a:pt x="1748195" y="820541"/>
                  </a:cubicBezTo>
                  <a:cubicBezTo>
                    <a:pt x="1010827" y="786417"/>
                    <a:pt x="622594" y="1043489"/>
                    <a:pt x="407405" y="910227"/>
                  </a:cubicBezTo>
                  <a:close/>
                </a:path>
              </a:pathLst>
            </a:custGeom>
            <a:solidFill>
              <a:schemeClr val="accent6">
                <a:alpha val="66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36DC4457-2090-4A43-8897-1EABF25AC45B}"/>
              </a:ext>
            </a:extLst>
          </p:cNvPr>
          <p:cNvSpPr/>
          <p:nvPr/>
        </p:nvSpPr>
        <p:spPr>
          <a:xfrm>
            <a:off x="127109" y="1172404"/>
            <a:ext cx="230672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i="1" dirty="0" err="1">
                <a:latin typeface="AdvOTc022ae45.B"/>
              </a:rPr>
              <a:t>Grobbe</a:t>
            </a:r>
            <a:r>
              <a:rPr lang="en-GB" sz="1400" i="1" dirty="0">
                <a:latin typeface="AdvOTc022ae45.B"/>
              </a:rPr>
              <a:t>, Mordret et al., 2021 </a:t>
            </a:r>
            <a:endParaRPr lang="en-GB" sz="1400" i="1" dirty="0"/>
          </a:p>
        </p:txBody>
      </p:sp>
    </p:spTree>
    <p:extLst>
      <p:ext uri="{BB962C8B-B14F-4D97-AF65-F5344CB8AC3E}">
        <p14:creationId xmlns:p14="http://schemas.microsoft.com/office/powerpoint/2010/main" val="41799737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e 19">
            <a:extLst>
              <a:ext uri="{FF2B5EF4-FFF2-40B4-BE49-F238E27FC236}">
                <a16:creationId xmlns:a16="http://schemas.microsoft.com/office/drawing/2014/main" id="{C5B71AB9-4EBF-4810-9EBC-F83FDACA11A7}"/>
              </a:ext>
            </a:extLst>
          </p:cNvPr>
          <p:cNvGrpSpPr/>
          <p:nvPr/>
        </p:nvGrpSpPr>
        <p:grpSpPr>
          <a:xfrm>
            <a:off x="422042" y="838130"/>
            <a:ext cx="5228482" cy="5439060"/>
            <a:chOff x="566948" y="724219"/>
            <a:chExt cx="5228482" cy="5439060"/>
          </a:xfrm>
        </p:grpSpPr>
        <p:pic>
          <p:nvPicPr>
            <p:cNvPr id="6" name="Picture 6">
              <a:extLst>
                <a:ext uri="{FF2B5EF4-FFF2-40B4-BE49-F238E27FC236}">
                  <a16:creationId xmlns:a16="http://schemas.microsoft.com/office/drawing/2014/main" id="{E593721F-A16A-41E5-9943-D9AB24E1F2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9412"/>
            <a:stretch/>
          </p:blipFill>
          <p:spPr>
            <a:xfrm>
              <a:off x="723481" y="896217"/>
              <a:ext cx="5071949" cy="5267062"/>
            </a:xfrm>
            <a:prstGeom prst="rect">
              <a:avLst/>
            </a:prstGeom>
          </p:spPr>
        </p:pic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F8795EEB-C9A1-4076-A6C5-19969B1EE2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1160" t="4992" r="40534" b="70357"/>
            <a:stretch/>
          </p:blipFill>
          <p:spPr>
            <a:xfrm>
              <a:off x="566948" y="724219"/>
              <a:ext cx="1642852" cy="1752376"/>
            </a:xfrm>
            <a:prstGeom prst="rect">
              <a:avLst/>
            </a:prstGeom>
          </p:spPr>
        </p:pic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23E96A35-FF57-48C1-BFBF-0AB4C7629CF8}"/>
                </a:ext>
              </a:extLst>
            </p:cNvPr>
            <p:cNvSpPr txBox="1"/>
            <p:nvPr/>
          </p:nvSpPr>
          <p:spPr>
            <a:xfrm rot="2055404">
              <a:off x="3300721" y="2543785"/>
              <a:ext cx="199916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Arial Rounded MT Bold" panose="020F0704030504030204" pitchFamily="34" charset="0"/>
                </a:rPr>
                <a:t>San Andreas</a:t>
              </a:r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70AF3D4D-B97A-455B-A20B-E0AB70F3C173}"/>
                </a:ext>
              </a:extLst>
            </p:cNvPr>
            <p:cNvSpPr txBox="1"/>
            <p:nvPr/>
          </p:nvSpPr>
          <p:spPr>
            <a:xfrm rot="2055404">
              <a:off x="3039016" y="3188252"/>
              <a:ext cx="199916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Arial Rounded MT Bold" panose="020F0704030504030204" pitchFamily="34" charset="0"/>
                </a:rPr>
                <a:t>San Jacinto</a:t>
              </a:r>
            </a:p>
          </p:txBody>
        </p: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D9F5F418-7017-4222-9759-38C4CEF54AF9}"/>
                </a:ext>
              </a:extLst>
            </p:cNvPr>
            <p:cNvSpPr txBox="1"/>
            <p:nvPr/>
          </p:nvSpPr>
          <p:spPr>
            <a:xfrm rot="2055404">
              <a:off x="1094377" y="4091100"/>
              <a:ext cx="11075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Arial Rounded MT Bold" panose="020F0704030504030204" pitchFamily="34" charset="0"/>
                </a:rPr>
                <a:t>Elsinore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FE46DC1-3B72-4140-9CD7-77D130BA3C25}"/>
                </a:ext>
              </a:extLst>
            </p:cNvPr>
            <p:cNvSpPr/>
            <p:nvPr/>
          </p:nvSpPr>
          <p:spPr>
            <a:xfrm>
              <a:off x="4300304" y="903046"/>
              <a:ext cx="1328312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200" i="1" dirty="0">
                  <a:latin typeface="Calibri" panose="020F0502020204030204" pitchFamily="34" charset="0"/>
                  <a:cs typeface="Calibri" panose="020F0502020204030204" pitchFamily="34" charset="0"/>
                </a:rPr>
                <a:t>White et al., 2019 </a:t>
              </a:r>
            </a:p>
          </p:txBody>
        </p:sp>
        <p:sp>
          <p:nvSpPr>
            <p:cNvPr id="12" name="Ellipse 11">
              <a:extLst>
                <a:ext uri="{FF2B5EF4-FFF2-40B4-BE49-F238E27FC236}">
                  <a16:creationId xmlns:a16="http://schemas.microsoft.com/office/drawing/2014/main" id="{BFA9B168-0304-4EE7-BA8E-0869585D59E1}"/>
                </a:ext>
              </a:extLst>
            </p:cNvPr>
            <p:cNvSpPr/>
            <p:nvPr/>
          </p:nvSpPr>
          <p:spPr>
            <a:xfrm rot="2229249">
              <a:off x="2848522" y="3240083"/>
              <a:ext cx="793820" cy="425235"/>
            </a:xfrm>
            <a:prstGeom prst="ellipse">
              <a:avLst/>
            </a:prstGeom>
            <a:noFill/>
            <a:ln w="3810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6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AF21AD68-3718-481A-8BEA-0B62708AB10C}"/>
                </a:ext>
              </a:extLst>
            </p:cNvPr>
            <p:cNvSpPr txBox="1"/>
            <p:nvPr/>
          </p:nvSpPr>
          <p:spPr>
            <a:xfrm>
              <a:off x="1291214" y="2994085"/>
              <a:ext cx="990556" cy="646331"/>
            </a:xfrm>
            <a:prstGeom prst="rect">
              <a:avLst/>
            </a:prstGeom>
            <a:solidFill>
              <a:schemeClr val="bg2"/>
            </a:solidFill>
            <a:ln w="28575">
              <a:solidFill>
                <a:schemeClr val="accent6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Arial Rounded MT Bold" panose="020F0704030504030204" pitchFamily="34" charset="0"/>
                </a:rPr>
                <a:t>Anza Gap</a:t>
              </a:r>
            </a:p>
          </p:txBody>
        </p:sp>
        <p:cxnSp>
          <p:nvCxnSpPr>
            <p:cNvPr id="15" name="Connecteur droit 14">
              <a:extLst>
                <a:ext uri="{FF2B5EF4-FFF2-40B4-BE49-F238E27FC236}">
                  <a16:creationId xmlns:a16="http://schemas.microsoft.com/office/drawing/2014/main" id="{4A13BF07-74DA-4BF1-AD2B-FF275AF2ACA4}"/>
                </a:ext>
              </a:extLst>
            </p:cNvPr>
            <p:cNvCxnSpPr>
              <a:stCxn id="13" idx="3"/>
              <a:endCxn id="12" idx="3"/>
            </p:cNvCxnSpPr>
            <p:nvPr/>
          </p:nvCxnSpPr>
          <p:spPr>
            <a:xfrm>
              <a:off x="2281770" y="3317251"/>
              <a:ext cx="649172" cy="85769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2449379C-69C5-45C6-A6C4-B826E18D2440}"/>
                </a:ext>
              </a:extLst>
            </p:cNvPr>
            <p:cNvSpPr txBox="1"/>
            <p:nvPr/>
          </p:nvSpPr>
          <p:spPr>
            <a:xfrm>
              <a:off x="3576376" y="1289258"/>
              <a:ext cx="1568380" cy="369332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2009-2016</a:t>
              </a:r>
            </a:p>
          </p:txBody>
        </p:sp>
      </p:grp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2D6D85AA-07DF-4D30-8861-86D0335F0B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C1F11-EC69-4B65-8784-9CDB1AA49C30}" type="datetime1">
              <a:rPr lang="fr-FR" smtClean="0"/>
              <a:t>16/11/2021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67EDCC27-2E71-4140-A01E-DAC89D13E9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Rencontres Scientifiques et Techniques Résif, 2021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D641750-355B-4917-9914-F4DF5C7934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7A4EB-6224-458C-97E5-13D1E91562E2}" type="slidenum">
              <a:rPr lang="fr-FR" smtClean="0"/>
              <a:t>4</a:t>
            </a:fld>
            <a:endParaRPr lang="fr-FR"/>
          </a:p>
        </p:txBody>
      </p:sp>
      <p:sp>
        <p:nvSpPr>
          <p:cNvPr id="5" name="Titre 3">
            <a:extLst>
              <a:ext uri="{FF2B5EF4-FFF2-40B4-BE49-F238E27FC236}">
                <a16:creationId xmlns:a16="http://schemas.microsoft.com/office/drawing/2014/main" id="{1827D614-D65F-49E7-A7A6-702B8922A267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1869670" cy="6497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MOTIVATION</a:t>
            </a:r>
            <a:endParaRPr kumimoji="0" lang="fr-FR" sz="2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16" name="Picture 3">
            <a:extLst>
              <a:ext uri="{FF2B5EF4-FFF2-40B4-BE49-F238E27FC236}">
                <a16:creationId xmlns:a16="http://schemas.microsoft.com/office/drawing/2014/main" id="{F3BB945E-F9BD-4B6C-9146-BE260F45C73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9920"/>
          <a:stretch/>
        </p:blipFill>
        <p:spPr>
          <a:xfrm>
            <a:off x="215033" y="5057727"/>
            <a:ext cx="11761934" cy="1140302"/>
          </a:xfrm>
          <a:prstGeom prst="rect">
            <a:avLst/>
          </a:prstGeom>
        </p:spPr>
      </p:pic>
      <p:sp>
        <p:nvSpPr>
          <p:cNvPr id="17" name="TextBox 4">
            <a:extLst>
              <a:ext uri="{FF2B5EF4-FFF2-40B4-BE49-F238E27FC236}">
                <a16:creationId xmlns:a16="http://schemas.microsoft.com/office/drawing/2014/main" id="{87C69E2D-4414-4DB1-A27E-CCEA6354CD97}"/>
              </a:ext>
            </a:extLst>
          </p:cNvPr>
          <p:cNvSpPr txBox="1"/>
          <p:nvPr/>
        </p:nvSpPr>
        <p:spPr>
          <a:xfrm>
            <a:off x="10619849" y="6217850"/>
            <a:ext cx="14679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i="1" dirty="0"/>
              <a:t>R</a:t>
            </a:r>
            <a:r>
              <a:rPr lang="en-FR" sz="1200" i="1" dirty="0"/>
              <a:t>ockwell et al., 2014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AB9B078F-1B01-4D70-B7E1-C3574AD57CC0}"/>
              </a:ext>
            </a:extLst>
          </p:cNvPr>
          <p:cNvSpPr txBox="1"/>
          <p:nvPr/>
        </p:nvSpPr>
        <p:spPr>
          <a:xfrm>
            <a:off x="6541477" y="1497204"/>
            <a:ext cx="527671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Abadi" panose="020B0604020104020204" pitchFamily="34" charset="0"/>
              </a:rPr>
              <a:t>Most active area in California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>
                  <a:lumMod val="95000"/>
                </a:schemeClr>
              </a:solidFill>
              <a:latin typeface="Abadi" panose="020B06040201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Abadi" panose="020B0604020104020204" pitchFamily="34" charset="0"/>
              </a:rPr>
              <a:t>Anza seismic gap potential M6.5+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>
                  <a:lumMod val="95000"/>
                </a:schemeClr>
              </a:solidFill>
              <a:latin typeface="Abadi" panose="020B06040201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Abadi" panose="020B0604020104020204" pitchFamily="34" charset="0"/>
              </a:rPr>
              <a:t>Recurrence time = </a:t>
            </a:r>
            <a:r>
              <a:rPr lang="en-US" sz="2400" b="1" dirty="0">
                <a:solidFill>
                  <a:schemeClr val="bg1">
                    <a:lumMod val="95000"/>
                  </a:schemeClr>
                </a:solidFill>
                <a:latin typeface="Abadi" panose="020B0604020104020204" pitchFamily="34" charset="0"/>
              </a:rPr>
              <a:t>254 ± 120 years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>
                  <a:lumMod val="95000"/>
                </a:schemeClr>
              </a:solidFill>
              <a:latin typeface="Abadi" panose="020B06040201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95000"/>
                  </a:schemeClr>
                </a:solidFill>
                <a:latin typeface="Abadi" panose="020B0604020104020204" pitchFamily="34" charset="0"/>
              </a:rPr>
              <a:t>Last eq. in 1761, </a:t>
            </a:r>
            <a:r>
              <a:rPr lang="en-US" sz="2400" b="1" i="1" u="sng" dirty="0">
                <a:solidFill>
                  <a:schemeClr val="accent2">
                    <a:lumMod val="60000"/>
                    <a:lumOff val="40000"/>
                  </a:schemeClr>
                </a:solidFill>
                <a:latin typeface="Abadi" panose="020B0604020104020204" pitchFamily="34" charset="0"/>
              </a:rPr>
              <a:t>260 year ago!!!</a:t>
            </a:r>
          </a:p>
        </p:txBody>
      </p:sp>
    </p:spTree>
    <p:extLst>
      <p:ext uri="{BB962C8B-B14F-4D97-AF65-F5344CB8AC3E}">
        <p14:creationId xmlns:p14="http://schemas.microsoft.com/office/powerpoint/2010/main" val="26455843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B66931A-C0D4-5D4B-8316-E88D3E1EFE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5750" b="2159"/>
          <a:stretch/>
        </p:blipFill>
        <p:spPr>
          <a:xfrm>
            <a:off x="268898" y="923425"/>
            <a:ext cx="4761238" cy="574284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354EC50-29B7-444F-B7FA-B461D6B7D88F}"/>
              </a:ext>
            </a:extLst>
          </p:cNvPr>
          <p:cNvSpPr txBox="1"/>
          <p:nvPr/>
        </p:nvSpPr>
        <p:spPr>
          <a:xfrm>
            <a:off x="5783021" y="5119769"/>
            <a:ext cx="567771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err="1">
                <a:solidFill>
                  <a:schemeClr val="bg1"/>
                </a:solidFill>
                <a:latin typeface="Abadi" panose="020B0604020104020204" pitchFamily="34" charset="0"/>
              </a:rPr>
              <a:t>Correlating</a:t>
            </a:r>
            <a:r>
              <a:rPr lang="fr-FR" sz="3200" dirty="0">
                <a:solidFill>
                  <a:schemeClr val="bg1"/>
                </a:solidFill>
                <a:latin typeface="Abadi" panose="020B0604020104020204" pitchFamily="34" charset="0"/>
              </a:rPr>
              <a:t> </a:t>
            </a:r>
            <a:r>
              <a:rPr lang="en-FR" sz="3200" dirty="0">
                <a:solidFill>
                  <a:schemeClr val="bg1"/>
                </a:solidFill>
                <a:latin typeface="Abadi" panose="020B0604020104020204" pitchFamily="34" charset="0"/>
              </a:rPr>
              <a:t>train tremors for long-term seismic monitoring of the San Jacinto Fault</a:t>
            </a:r>
          </a:p>
        </p:txBody>
      </p:sp>
      <p:sp>
        <p:nvSpPr>
          <p:cNvPr id="10" name="Titre 3">
            <a:extLst>
              <a:ext uri="{FF2B5EF4-FFF2-40B4-BE49-F238E27FC236}">
                <a16:creationId xmlns:a16="http://schemas.microsoft.com/office/drawing/2014/main" id="{DF8B1D9C-5368-4C6C-8E8F-DA28D8FAEECC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1869670" cy="6497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EXPERIMENTAL SETUP</a:t>
            </a:r>
            <a:endParaRPr kumimoji="0" lang="fr-FR" sz="2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grpSp>
        <p:nvGrpSpPr>
          <p:cNvPr id="11" name="Group 17">
            <a:extLst>
              <a:ext uri="{FF2B5EF4-FFF2-40B4-BE49-F238E27FC236}">
                <a16:creationId xmlns:a16="http://schemas.microsoft.com/office/drawing/2014/main" id="{426BDF58-AD7B-4B76-AE38-E9A5CD2BEB16}"/>
              </a:ext>
            </a:extLst>
          </p:cNvPr>
          <p:cNvGrpSpPr/>
          <p:nvPr/>
        </p:nvGrpSpPr>
        <p:grpSpPr>
          <a:xfrm>
            <a:off x="891689" y="4888093"/>
            <a:ext cx="2719846" cy="527336"/>
            <a:chOff x="1658606" y="4632454"/>
            <a:chExt cx="2719846" cy="527336"/>
          </a:xfrm>
        </p:grpSpPr>
        <p:grpSp>
          <p:nvGrpSpPr>
            <p:cNvPr id="12" name="Group 6">
              <a:extLst>
                <a:ext uri="{FF2B5EF4-FFF2-40B4-BE49-F238E27FC236}">
                  <a16:creationId xmlns:a16="http://schemas.microsoft.com/office/drawing/2014/main" id="{05C27FA5-76E6-4A59-A46B-A11F80CCC4CF}"/>
                </a:ext>
              </a:extLst>
            </p:cNvPr>
            <p:cNvGrpSpPr/>
            <p:nvPr/>
          </p:nvGrpSpPr>
          <p:grpSpPr>
            <a:xfrm>
              <a:off x="1791905" y="5006443"/>
              <a:ext cx="2281347" cy="153347"/>
              <a:chOff x="1791905" y="5006443"/>
              <a:chExt cx="2281347" cy="153347"/>
            </a:xfrm>
          </p:grpSpPr>
          <p:sp>
            <p:nvSpPr>
              <p:cNvPr id="15" name="Triangle 7">
                <a:extLst>
                  <a:ext uri="{FF2B5EF4-FFF2-40B4-BE49-F238E27FC236}">
                    <a16:creationId xmlns:a16="http://schemas.microsoft.com/office/drawing/2014/main" id="{EA841D33-04E2-433C-96F6-6513E5E7E501}"/>
                  </a:ext>
                </a:extLst>
              </p:cNvPr>
              <p:cNvSpPr/>
              <p:nvPr/>
            </p:nvSpPr>
            <p:spPr>
              <a:xfrm>
                <a:off x="2153359" y="5026755"/>
                <a:ext cx="136915" cy="118030"/>
              </a:xfrm>
              <a:prstGeom prst="triangle">
                <a:avLst/>
              </a:prstGeom>
              <a:solidFill>
                <a:srgbClr val="A42F2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FR"/>
              </a:p>
            </p:txBody>
          </p:sp>
          <p:sp>
            <p:nvSpPr>
              <p:cNvPr id="16" name="Triangle 8">
                <a:extLst>
                  <a:ext uri="{FF2B5EF4-FFF2-40B4-BE49-F238E27FC236}">
                    <a16:creationId xmlns:a16="http://schemas.microsoft.com/office/drawing/2014/main" id="{DDFF7E49-F5E5-48F8-9A8A-4526060955D3}"/>
                  </a:ext>
                </a:extLst>
              </p:cNvPr>
              <p:cNvSpPr/>
              <p:nvPr/>
            </p:nvSpPr>
            <p:spPr>
              <a:xfrm>
                <a:off x="1905996" y="5026755"/>
                <a:ext cx="136915" cy="118030"/>
              </a:xfrm>
              <a:prstGeom prst="triangle">
                <a:avLst/>
              </a:prstGeom>
              <a:solidFill>
                <a:srgbClr val="A42F2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FR"/>
              </a:p>
            </p:txBody>
          </p:sp>
          <p:sp>
            <p:nvSpPr>
              <p:cNvPr id="17" name="Triangle 9">
                <a:extLst>
                  <a:ext uri="{FF2B5EF4-FFF2-40B4-BE49-F238E27FC236}">
                    <a16:creationId xmlns:a16="http://schemas.microsoft.com/office/drawing/2014/main" id="{AA88DE5C-034B-4DEF-8682-E71766A60A6E}"/>
                  </a:ext>
                </a:extLst>
              </p:cNvPr>
              <p:cNvSpPr/>
              <p:nvPr/>
            </p:nvSpPr>
            <p:spPr>
              <a:xfrm>
                <a:off x="2263807" y="5026755"/>
                <a:ext cx="136915" cy="118030"/>
              </a:xfrm>
              <a:prstGeom prst="triangle">
                <a:avLst/>
              </a:prstGeom>
              <a:solidFill>
                <a:srgbClr val="A42F2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FR"/>
              </a:p>
            </p:txBody>
          </p:sp>
          <p:sp>
            <p:nvSpPr>
              <p:cNvPr id="18" name="Triangle 10">
                <a:extLst>
                  <a:ext uri="{FF2B5EF4-FFF2-40B4-BE49-F238E27FC236}">
                    <a16:creationId xmlns:a16="http://schemas.microsoft.com/office/drawing/2014/main" id="{1C70BF55-220B-4BEE-A041-D2A7004F6A43}"/>
                  </a:ext>
                </a:extLst>
              </p:cNvPr>
              <p:cNvSpPr/>
              <p:nvPr/>
            </p:nvSpPr>
            <p:spPr>
              <a:xfrm rot="21406936">
                <a:off x="1791905" y="5041760"/>
                <a:ext cx="136915" cy="118030"/>
              </a:xfrm>
              <a:prstGeom prst="triangle">
                <a:avLst/>
              </a:prstGeom>
              <a:solidFill>
                <a:srgbClr val="A42F2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FR"/>
              </a:p>
            </p:txBody>
          </p:sp>
          <p:sp>
            <p:nvSpPr>
              <p:cNvPr id="19" name="Triangle 11">
                <a:extLst>
                  <a:ext uri="{FF2B5EF4-FFF2-40B4-BE49-F238E27FC236}">
                    <a16:creationId xmlns:a16="http://schemas.microsoft.com/office/drawing/2014/main" id="{1E1A90F7-9C79-4B39-B56C-8173AB79984D}"/>
                  </a:ext>
                </a:extLst>
              </p:cNvPr>
              <p:cNvSpPr/>
              <p:nvPr/>
            </p:nvSpPr>
            <p:spPr>
              <a:xfrm>
                <a:off x="3618442" y="5026755"/>
                <a:ext cx="136915" cy="118030"/>
              </a:xfrm>
              <a:prstGeom prst="triangle">
                <a:avLst/>
              </a:prstGeom>
              <a:solidFill>
                <a:srgbClr val="A42F2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FR"/>
              </a:p>
            </p:txBody>
          </p:sp>
          <p:sp>
            <p:nvSpPr>
              <p:cNvPr id="20" name="Triangle 12">
                <a:extLst>
                  <a:ext uri="{FF2B5EF4-FFF2-40B4-BE49-F238E27FC236}">
                    <a16:creationId xmlns:a16="http://schemas.microsoft.com/office/drawing/2014/main" id="{516A3E69-5EBA-41B1-82BE-A0352FB7F22D}"/>
                  </a:ext>
                </a:extLst>
              </p:cNvPr>
              <p:cNvSpPr/>
              <p:nvPr/>
            </p:nvSpPr>
            <p:spPr>
              <a:xfrm rot="358239">
                <a:off x="3839776" y="5006443"/>
                <a:ext cx="136915" cy="118030"/>
              </a:xfrm>
              <a:prstGeom prst="triangle">
                <a:avLst/>
              </a:prstGeom>
              <a:solidFill>
                <a:srgbClr val="A42F2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FR"/>
              </a:p>
            </p:txBody>
          </p:sp>
          <p:sp>
            <p:nvSpPr>
              <p:cNvPr id="21" name="Triangle 13">
                <a:extLst>
                  <a:ext uri="{FF2B5EF4-FFF2-40B4-BE49-F238E27FC236}">
                    <a16:creationId xmlns:a16="http://schemas.microsoft.com/office/drawing/2014/main" id="{0A5F540D-5447-4753-8CEA-82267661F0EE}"/>
                  </a:ext>
                </a:extLst>
              </p:cNvPr>
              <p:cNvSpPr/>
              <p:nvPr/>
            </p:nvSpPr>
            <p:spPr>
              <a:xfrm rot="850030">
                <a:off x="3936337" y="5029974"/>
                <a:ext cx="136915" cy="118030"/>
              </a:xfrm>
              <a:prstGeom prst="triangle">
                <a:avLst/>
              </a:prstGeom>
              <a:solidFill>
                <a:srgbClr val="A42F2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FR"/>
              </a:p>
            </p:txBody>
          </p:sp>
          <p:sp>
            <p:nvSpPr>
              <p:cNvPr id="22" name="Triangle 14">
                <a:extLst>
                  <a:ext uri="{FF2B5EF4-FFF2-40B4-BE49-F238E27FC236}">
                    <a16:creationId xmlns:a16="http://schemas.microsoft.com/office/drawing/2014/main" id="{62AFD987-1A68-4E2B-B7B8-82DFBB0A01FB}"/>
                  </a:ext>
                </a:extLst>
              </p:cNvPr>
              <p:cNvSpPr/>
              <p:nvPr/>
            </p:nvSpPr>
            <p:spPr>
              <a:xfrm>
                <a:off x="3497268" y="5038010"/>
                <a:ext cx="136915" cy="118030"/>
              </a:xfrm>
              <a:prstGeom prst="triangle">
                <a:avLst/>
              </a:prstGeom>
              <a:solidFill>
                <a:srgbClr val="A42F2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FR"/>
              </a:p>
            </p:txBody>
          </p:sp>
        </p:grpSp>
        <p:sp>
          <p:nvSpPr>
            <p:cNvPr id="13" name="TextBox 15">
              <a:extLst>
                <a:ext uri="{FF2B5EF4-FFF2-40B4-BE49-F238E27FC236}">
                  <a16:creationId xmlns:a16="http://schemas.microsoft.com/office/drawing/2014/main" id="{E9AF51AB-804C-4D30-984D-C296B2B2E080}"/>
                </a:ext>
              </a:extLst>
            </p:cNvPr>
            <p:cNvSpPr txBox="1"/>
            <p:nvPr/>
          </p:nvSpPr>
          <p:spPr>
            <a:xfrm>
              <a:off x="3289564" y="4634426"/>
              <a:ext cx="10888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FR" dirty="0"/>
                <a:t>PFO array</a:t>
              </a:r>
            </a:p>
          </p:txBody>
        </p:sp>
        <p:sp>
          <p:nvSpPr>
            <p:cNvPr id="14" name="TextBox 16">
              <a:extLst>
                <a:ext uri="{FF2B5EF4-FFF2-40B4-BE49-F238E27FC236}">
                  <a16:creationId xmlns:a16="http://schemas.microsoft.com/office/drawing/2014/main" id="{26B90887-DF06-4719-8F5F-6B108839A451}"/>
                </a:ext>
              </a:extLst>
            </p:cNvPr>
            <p:cNvSpPr txBox="1"/>
            <p:nvPr/>
          </p:nvSpPr>
          <p:spPr>
            <a:xfrm>
              <a:off x="1658606" y="4632454"/>
              <a:ext cx="10204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FR" dirty="0"/>
                <a:t>CIR array</a:t>
              </a:r>
            </a:p>
          </p:txBody>
        </p:sp>
      </p:grpSp>
      <p:pic>
        <p:nvPicPr>
          <p:cNvPr id="23" name="Picture 1">
            <a:extLst>
              <a:ext uri="{FF2B5EF4-FFF2-40B4-BE49-F238E27FC236}">
                <a16:creationId xmlns:a16="http://schemas.microsoft.com/office/drawing/2014/main" id="{38C4E03E-9F15-4172-8BEA-39C52BA04108}"/>
              </a:ext>
            </a:extLst>
          </p:cNvPr>
          <p:cNvPicPr/>
          <p:nvPr/>
        </p:nvPicPr>
        <p:blipFill rotWithShape="1">
          <a:blip r:embed="rId3"/>
          <a:srcRect b="63119"/>
          <a:stretch/>
        </p:blipFill>
        <p:spPr>
          <a:xfrm>
            <a:off x="6783234" y="649705"/>
            <a:ext cx="5043685" cy="1759163"/>
          </a:xfrm>
          <a:prstGeom prst="rect">
            <a:avLst/>
          </a:prstGeom>
        </p:spPr>
      </p:pic>
      <p:pic>
        <p:nvPicPr>
          <p:cNvPr id="24" name="Picture 5">
            <a:extLst>
              <a:ext uri="{FF2B5EF4-FFF2-40B4-BE49-F238E27FC236}">
                <a16:creationId xmlns:a16="http://schemas.microsoft.com/office/drawing/2014/main" id="{073B42F6-F5F7-4420-86D2-B92B8CBB72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3546" y="2207822"/>
            <a:ext cx="4548628" cy="2600325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5626C8BD-BE54-4101-9B82-C7A7CF833306}"/>
              </a:ext>
            </a:extLst>
          </p:cNvPr>
          <p:cNvSpPr/>
          <p:nvPr/>
        </p:nvSpPr>
        <p:spPr>
          <a:xfrm>
            <a:off x="29202" y="6468983"/>
            <a:ext cx="178991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i="1" dirty="0" err="1">
                <a:latin typeface="AdvOTc022ae45.B"/>
              </a:rPr>
              <a:t>Brenguier</a:t>
            </a:r>
            <a:r>
              <a:rPr lang="en-GB" sz="1400" i="1" dirty="0">
                <a:latin typeface="AdvOTc022ae45.B"/>
              </a:rPr>
              <a:t> et al., 2019 </a:t>
            </a:r>
            <a:endParaRPr lang="en-GB" sz="1400" i="1" dirty="0"/>
          </a:p>
        </p:txBody>
      </p:sp>
    </p:spTree>
    <p:extLst>
      <p:ext uri="{BB962C8B-B14F-4D97-AF65-F5344CB8AC3E}">
        <p14:creationId xmlns:p14="http://schemas.microsoft.com/office/powerpoint/2010/main" val="1086770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B55AA63-9161-3547-A706-5FA7D4EA44B4}"/>
              </a:ext>
            </a:extLst>
          </p:cNvPr>
          <p:cNvSpPr txBox="1"/>
          <p:nvPr/>
        </p:nvSpPr>
        <p:spPr>
          <a:xfrm>
            <a:off x="8006588" y="1179066"/>
            <a:ext cx="3896752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R" sz="3200" dirty="0">
                <a:solidFill>
                  <a:schemeClr val="bg1"/>
                </a:solidFill>
                <a:latin typeface="Abadi" panose="020B0604020104020204" pitchFamily="34" charset="0"/>
              </a:rPr>
              <a:t>Clear P wave emerging from array-array cross-correlation</a:t>
            </a:r>
          </a:p>
          <a:p>
            <a:endParaRPr lang="en-FR" sz="3200" dirty="0">
              <a:solidFill>
                <a:schemeClr val="bg1"/>
              </a:solidFill>
              <a:latin typeface="Abadi" panose="020B0604020104020204" pitchFamily="34" charset="0"/>
            </a:endParaRPr>
          </a:p>
          <a:p>
            <a:r>
              <a:rPr lang="fr-FR" sz="3200" dirty="0">
                <a:solidFill>
                  <a:schemeClr val="bg1"/>
                </a:solidFill>
                <a:latin typeface="Abadi" panose="020B0604020104020204" pitchFamily="34" charset="0"/>
              </a:rPr>
              <a:t>BUT:</a:t>
            </a:r>
            <a:endParaRPr lang="en-FR" sz="3200" dirty="0">
              <a:solidFill>
                <a:schemeClr val="bg1"/>
              </a:solidFill>
              <a:latin typeface="Abadi" panose="020B0604020104020204" pitchFamily="34" charset="0"/>
            </a:endParaRPr>
          </a:p>
          <a:p>
            <a:r>
              <a:rPr lang="fr-FR" sz="3200" dirty="0">
                <a:solidFill>
                  <a:schemeClr val="bg1"/>
                </a:solidFill>
                <a:latin typeface="Abadi" panose="020B0604020104020204" pitchFamily="34" charset="0"/>
              </a:rPr>
              <a:t>T</a:t>
            </a:r>
            <a:r>
              <a:rPr lang="en-FR" sz="3200" dirty="0">
                <a:solidFill>
                  <a:schemeClr val="bg1"/>
                </a:solidFill>
                <a:latin typeface="Abadi" panose="020B0604020104020204" pitchFamily="34" charset="0"/>
              </a:rPr>
              <a:t>emporary arrays are not ideal for long-term seismic monitoring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E503B609-F141-48D3-AC8D-945FB642A8A8}"/>
              </a:ext>
            </a:extLst>
          </p:cNvPr>
          <p:cNvGrpSpPr/>
          <p:nvPr/>
        </p:nvGrpSpPr>
        <p:grpSpPr>
          <a:xfrm>
            <a:off x="260913" y="862643"/>
            <a:ext cx="7437961" cy="5891376"/>
            <a:chOff x="1054543" y="671650"/>
            <a:chExt cx="7410448" cy="586958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EB66931A-C0D4-5D4B-8316-E88D3E1EFEB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54543" y="671650"/>
              <a:ext cx="7410448" cy="5869583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57C54CDD-D24F-EA48-A522-8541B40BE8A3}"/>
                </a:ext>
              </a:extLst>
            </p:cNvPr>
            <p:cNvGrpSpPr/>
            <p:nvPr/>
          </p:nvGrpSpPr>
          <p:grpSpPr>
            <a:xfrm>
              <a:off x="1658606" y="4632454"/>
              <a:ext cx="2719846" cy="527336"/>
              <a:chOff x="1658606" y="4632454"/>
              <a:chExt cx="2719846" cy="527336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499CCD0A-6AEE-0546-BBCC-7013A4C9BF29}"/>
                  </a:ext>
                </a:extLst>
              </p:cNvPr>
              <p:cNvGrpSpPr/>
              <p:nvPr/>
            </p:nvGrpSpPr>
            <p:grpSpPr>
              <a:xfrm>
                <a:off x="1791905" y="5006443"/>
                <a:ext cx="2281347" cy="153347"/>
                <a:chOff x="1791905" y="5006443"/>
                <a:chExt cx="2281347" cy="153347"/>
              </a:xfrm>
            </p:grpSpPr>
            <p:sp>
              <p:nvSpPr>
                <p:cNvPr id="13" name="Triangle 12">
                  <a:extLst>
                    <a:ext uri="{FF2B5EF4-FFF2-40B4-BE49-F238E27FC236}">
                      <a16:creationId xmlns:a16="http://schemas.microsoft.com/office/drawing/2014/main" id="{398DB704-01EA-7249-A5C0-A4B980424415}"/>
                    </a:ext>
                  </a:extLst>
                </p:cNvPr>
                <p:cNvSpPr/>
                <p:nvPr/>
              </p:nvSpPr>
              <p:spPr>
                <a:xfrm>
                  <a:off x="2153359" y="5026755"/>
                  <a:ext cx="136915" cy="118030"/>
                </a:xfrm>
                <a:prstGeom prst="triangle">
                  <a:avLst/>
                </a:prstGeom>
                <a:solidFill>
                  <a:srgbClr val="A42F2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FR"/>
                </a:p>
              </p:txBody>
            </p:sp>
            <p:sp>
              <p:nvSpPr>
                <p:cNvPr id="14" name="Triangle 13">
                  <a:extLst>
                    <a:ext uri="{FF2B5EF4-FFF2-40B4-BE49-F238E27FC236}">
                      <a16:creationId xmlns:a16="http://schemas.microsoft.com/office/drawing/2014/main" id="{84DED636-025D-C945-A2BD-440CCEFF1BF6}"/>
                    </a:ext>
                  </a:extLst>
                </p:cNvPr>
                <p:cNvSpPr/>
                <p:nvPr/>
              </p:nvSpPr>
              <p:spPr>
                <a:xfrm>
                  <a:off x="1905996" y="5026755"/>
                  <a:ext cx="136915" cy="118030"/>
                </a:xfrm>
                <a:prstGeom prst="triangle">
                  <a:avLst/>
                </a:prstGeom>
                <a:solidFill>
                  <a:srgbClr val="A42F2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FR"/>
                </a:p>
              </p:txBody>
            </p:sp>
            <p:sp>
              <p:nvSpPr>
                <p:cNvPr id="15" name="Triangle 14">
                  <a:extLst>
                    <a:ext uri="{FF2B5EF4-FFF2-40B4-BE49-F238E27FC236}">
                      <a16:creationId xmlns:a16="http://schemas.microsoft.com/office/drawing/2014/main" id="{1D756484-8AE8-D142-9754-4CDCA30B7A16}"/>
                    </a:ext>
                  </a:extLst>
                </p:cNvPr>
                <p:cNvSpPr/>
                <p:nvPr/>
              </p:nvSpPr>
              <p:spPr>
                <a:xfrm>
                  <a:off x="2263807" y="5026755"/>
                  <a:ext cx="136915" cy="118030"/>
                </a:xfrm>
                <a:prstGeom prst="triangle">
                  <a:avLst/>
                </a:prstGeom>
                <a:solidFill>
                  <a:srgbClr val="A42F2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FR"/>
                </a:p>
              </p:txBody>
            </p:sp>
            <p:sp>
              <p:nvSpPr>
                <p:cNvPr id="16" name="Triangle 15">
                  <a:extLst>
                    <a:ext uri="{FF2B5EF4-FFF2-40B4-BE49-F238E27FC236}">
                      <a16:creationId xmlns:a16="http://schemas.microsoft.com/office/drawing/2014/main" id="{B6B6F4DA-4A65-5C4D-B501-AA1429EB0629}"/>
                    </a:ext>
                  </a:extLst>
                </p:cNvPr>
                <p:cNvSpPr/>
                <p:nvPr/>
              </p:nvSpPr>
              <p:spPr>
                <a:xfrm rot="21406936">
                  <a:off x="1791905" y="5041760"/>
                  <a:ext cx="136915" cy="118030"/>
                </a:xfrm>
                <a:prstGeom prst="triangle">
                  <a:avLst/>
                </a:prstGeom>
                <a:solidFill>
                  <a:srgbClr val="A42F2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FR"/>
                </a:p>
              </p:txBody>
            </p:sp>
            <p:sp>
              <p:nvSpPr>
                <p:cNvPr id="17" name="Triangle 16">
                  <a:extLst>
                    <a:ext uri="{FF2B5EF4-FFF2-40B4-BE49-F238E27FC236}">
                      <a16:creationId xmlns:a16="http://schemas.microsoft.com/office/drawing/2014/main" id="{63B1EEE4-7B53-A846-9734-FEE2D66AE2AF}"/>
                    </a:ext>
                  </a:extLst>
                </p:cNvPr>
                <p:cNvSpPr/>
                <p:nvPr/>
              </p:nvSpPr>
              <p:spPr>
                <a:xfrm>
                  <a:off x="3618442" y="5026755"/>
                  <a:ext cx="136915" cy="118030"/>
                </a:xfrm>
                <a:prstGeom prst="triangle">
                  <a:avLst/>
                </a:prstGeom>
                <a:solidFill>
                  <a:srgbClr val="A42F2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FR"/>
                </a:p>
              </p:txBody>
            </p:sp>
            <p:sp>
              <p:nvSpPr>
                <p:cNvPr id="18" name="Triangle 17">
                  <a:extLst>
                    <a:ext uri="{FF2B5EF4-FFF2-40B4-BE49-F238E27FC236}">
                      <a16:creationId xmlns:a16="http://schemas.microsoft.com/office/drawing/2014/main" id="{07249CF8-13BC-404E-8126-31D6A3D2E1F5}"/>
                    </a:ext>
                  </a:extLst>
                </p:cNvPr>
                <p:cNvSpPr/>
                <p:nvPr/>
              </p:nvSpPr>
              <p:spPr>
                <a:xfrm rot="358239">
                  <a:off x="3839776" y="5006443"/>
                  <a:ext cx="136915" cy="118030"/>
                </a:xfrm>
                <a:prstGeom prst="triangle">
                  <a:avLst/>
                </a:prstGeom>
                <a:solidFill>
                  <a:srgbClr val="A42F2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FR"/>
                </a:p>
              </p:txBody>
            </p:sp>
            <p:sp>
              <p:nvSpPr>
                <p:cNvPr id="19" name="Triangle 18">
                  <a:extLst>
                    <a:ext uri="{FF2B5EF4-FFF2-40B4-BE49-F238E27FC236}">
                      <a16:creationId xmlns:a16="http://schemas.microsoft.com/office/drawing/2014/main" id="{F748977C-1453-3A4E-B5C9-09EB090F0A8B}"/>
                    </a:ext>
                  </a:extLst>
                </p:cNvPr>
                <p:cNvSpPr/>
                <p:nvPr/>
              </p:nvSpPr>
              <p:spPr>
                <a:xfrm rot="850030">
                  <a:off x="3936337" y="5029974"/>
                  <a:ext cx="136915" cy="118030"/>
                </a:xfrm>
                <a:prstGeom prst="triangle">
                  <a:avLst/>
                </a:prstGeom>
                <a:solidFill>
                  <a:srgbClr val="A42F2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FR"/>
                </a:p>
              </p:txBody>
            </p:sp>
            <p:sp>
              <p:nvSpPr>
                <p:cNvPr id="20" name="Triangle 19">
                  <a:extLst>
                    <a:ext uri="{FF2B5EF4-FFF2-40B4-BE49-F238E27FC236}">
                      <a16:creationId xmlns:a16="http://schemas.microsoft.com/office/drawing/2014/main" id="{8A6E6A73-3C1D-FD4D-8FC0-8DCB588BA16B}"/>
                    </a:ext>
                  </a:extLst>
                </p:cNvPr>
                <p:cNvSpPr/>
                <p:nvPr/>
              </p:nvSpPr>
              <p:spPr>
                <a:xfrm>
                  <a:off x="3497268" y="5038010"/>
                  <a:ext cx="136915" cy="118030"/>
                </a:xfrm>
                <a:prstGeom prst="triangle">
                  <a:avLst/>
                </a:prstGeom>
                <a:solidFill>
                  <a:srgbClr val="A42F2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FR"/>
                </a:p>
              </p:txBody>
            </p:sp>
          </p:grp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6291E8D-E86F-DB40-8743-38B6405B9D52}"/>
                  </a:ext>
                </a:extLst>
              </p:cNvPr>
              <p:cNvSpPr txBox="1"/>
              <p:nvPr/>
            </p:nvSpPr>
            <p:spPr>
              <a:xfrm>
                <a:off x="3289564" y="4634426"/>
                <a:ext cx="108888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FR" dirty="0"/>
                  <a:t>PFO array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EA4060B-364A-1F40-9CE5-8E6864662F9C}"/>
                  </a:ext>
                </a:extLst>
              </p:cNvPr>
              <p:cNvSpPr txBox="1"/>
              <p:nvPr/>
            </p:nvSpPr>
            <p:spPr>
              <a:xfrm>
                <a:off x="1658606" y="4632454"/>
                <a:ext cx="102040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FR"/>
                  <a:t>CIR array</a:t>
                </a:r>
              </a:p>
            </p:txBody>
          </p:sp>
        </p:grp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1E26E97C-7A85-C640-9D1D-3EB373040215}"/>
              </a:ext>
            </a:extLst>
          </p:cNvPr>
          <p:cNvSpPr/>
          <p:nvPr/>
        </p:nvSpPr>
        <p:spPr>
          <a:xfrm>
            <a:off x="29202" y="6468983"/>
            <a:ext cx="178991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i="1" dirty="0" err="1">
                <a:latin typeface="AdvOTc022ae45.B"/>
              </a:rPr>
              <a:t>Brenguier</a:t>
            </a:r>
            <a:r>
              <a:rPr lang="en-GB" sz="1400" i="1" dirty="0">
                <a:latin typeface="AdvOTc022ae45.B"/>
              </a:rPr>
              <a:t> et al., 2019 </a:t>
            </a:r>
            <a:endParaRPr lang="en-GB" sz="1400" i="1" dirty="0"/>
          </a:p>
        </p:txBody>
      </p:sp>
      <p:sp>
        <p:nvSpPr>
          <p:cNvPr id="21" name="Titre 3">
            <a:extLst>
              <a:ext uri="{FF2B5EF4-FFF2-40B4-BE49-F238E27FC236}">
                <a16:creationId xmlns:a16="http://schemas.microsoft.com/office/drawing/2014/main" id="{3DDD5CC6-C402-4111-9F16-C021E7BFCF2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1869670" cy="6497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ARRAY-ARRAY CORRELATIONS</a:t>
            </a:r>
            <a:endParaRPr kumimoji="0" lang="fr-FR" sz="2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33349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B55AA63-9161-3547-A706-5FA7D4EA44B4}"/>
              </a:ext>
            </a:extLst>
          </p:cNvPr>
          <p:cNvSpPr txBox="1"/>
          <p:nvPr/>
        </p:nvSpPr>
        <p:spPr>
          <a:xfrm>
            <a:off x="8034335" y="2497515"/>
            <a:ext cx="389675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dirty="0">
                <a:solidFill>
                  <a:schemeClr val="bg1"/>
                </a:solidFill>
                <a:latin typeface="Abadi" panose="020B0604020104020204" pitchFamily="34" charset="0"/>
              </a:rPr>
              <a:t>Single-station </a:t>
            </a:r>
            <a:r>
              <a:rPr lang="fr-FR" sz="4400" dirty="0" err="1">
                <a:solidFill>
                  <a:schemeClr val="bg1"/>
                </a:solidFill>
                <a:latin typeface="Abadi" panose="020B0604020104020204" pitchFamily="34" charset="0"/>
              </a:rPr>
              <a:t>correlations</a:t>
            </a:r>
            <a:r>
              <a:rPr lang="fr-FR" sz="4400" dirty="0">
                <a:solidFill>
                  <a:schemeClr val="bg1"/>
                </a:solidFill>
                <a:latin typeface="Abadi" panose="020B0604020104020204" pitchFamily="34" charset="0"/>
              </a:rPr>
              <a:t> exploitable?</a:t>
            </a:r>
            <a:endParaRPr lang="en-FR" sz="4400" dirty="0">
              <a:solidFill>
                <a:schemeClr val="bg1"/>
              </a:solidFill>
              <a:latin typeface="Abadi" panose="020B0604020104020204" pitchFamily="34" charset="0"/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E503B609-F141-48D3-AC8D-945FB642A8A8}"/>
              </a:ext>
            </a:extLst>
          </p:cNvPr>
          <p:cNvGrpSpPr/>
          <p:nvPr/>
        </p:nvGrpSpPr>
        <p:grpSpPr>
          <a:xfrm>
            <a:off x="260913" y="862643"/>
            <a:ext cx="7437961" cy="5891376"/>
            <a:chOff x="1054543" y="671650"/>
            <a:chExt cx="7410448" cy="586958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EB66931A-C0D4-5D4B-8316-E88D3E1EFEB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54543" y="671650"/>
              <a:ext cx="7410448" cy="5869583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6291E8D-E86F-DB40-8743-38B6405B9D52}"/>
                </a:ext>
              </a:extLst>
            </p:cNvPr>
            <p:cNvSpPr txBox="1"/>
            <p:nvPr/>
          </p:nvSpPr>
          <p:spPr>
            <a:xfrm>
              <a:off x="3289564" y="4634426"/>
              <a:ext cx="10888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FR" dirty="0"/>
                <a:t>PFO array</a:t>
              </a:r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1E26E97C-7A85-C640-9D1D-3EB373040215}"/>
              </a:ext>
            </a:extLst>
          </p:cNvPr>
          <p:cNvSpPr/>
          <p:nvPr/>
        </p:nvSpPr>
        <p:spPr>
          <a:xfrm>
            <a:off x="29202" y="6468983"/>
            <a:ext cx="178991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i="1" dirty="0" err="1">
                <a:latin typeface="AdvOTc022ae45.B"/>
              </a:rPr>
              <a:t>Brenguier</a:t>
            </a:r>
            <a:r>
              <a:rPr lang="en-GB" sz="1400" i="1" dirty="0">
                <a:latin typeface="AdvOTc022ae45.B"/>
              </a:rPr>
              <a:t> et al., 2019 </a:t>
            </a:r>
            <a:endParaRPr lang="en-GB" sz="1400" i="1" dirty="0"/>
          </a:p>
        </p:txBody>
      </p:sp>
      <p:sp>
        <p:nvSpPr>
          <p:cNvPr id="21" name="Titre 3">
            <a:extLst>
              <a:ext uri="{FF2B5EF4-FFF2-40B4-BE49-F238E27FC236}">
                <a16:creationId xmlns:a16="http://schemas.microsoft.com/office/drawing/2014/main" id="{3DDD5CC6-C402-4111-9F16-C021E7BFCF2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1869670" cy="6497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ARRAY-ARRAY CORRELATIONS</a:t>
            </a:r>
            <a:endParaRPr kumimoji="0" lang="fr-FR" sz="2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54277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D8AE623-7238-5A40-9615-E16429870289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5315" y="1038309"/>
            <a:ext cx="7899134" cy="569257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7E28CC4-7723-E14C-9E03-609E4B77AACF}"/>
              </a:ext>
            </a:extLst>
          </p:cNvPr>
          <p:cNvSpPr txBox="1"/>
          <p:nvPr/>
        </p:nvSpPr>
        <p:spPr>
          <a:xfrm>
            <a:off x="5525202" y="4009738"/>
            <a:ext cx="114159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FR" b="1" dirty="0">
                <a:solidFill>
                  <a:srgbClr val="FF0000"/>
                </a:solidFill>
              </a:rPr>
              <a:t>IIPFO-FRD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E2B6AC5-E5F5-6D42-B46D-FF259355B678}"/>
              </a:ext>
            </a:extLst>
          </p:cNvPr>
          <p:cNvSpPr txBox="1"/>
          <p:nvPr/>
        </p:nvSpPr>
        <p:spPr>
          <a:xfrm>
            <a:off x="7870819" y="3741962"/>
            <a:ext cx="123136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FR" b="1" dirty="0">
                <a:solidFill>
                  <a:srgbClr val="FF0000"/>
                </a:solidFill>
              </a:rPr>
              <a:t>IIPFO-PMD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5CF7827-9A89-7341-B2F1-384673607B36}"/>
              </a:ext>
            </a:extLst>
          </p:cNvPr>
          <p:cNvSpPr txBox="1"/>
          <p:nvPr/>
        </p:nvSpPr>
        <p:spPr>
          <a:xfrm>
            <a:off x="10379905" y="4111294"/>
            <a:ext cx="138044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FR" b="1" dirty="0">
                <a:solidFill>
                  <a:srgbClr val="FF0000"/>
                </a:solidFill>
              </a:rPr>
              <a:t>IIPFO-B082A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73F060C-BE71-384B-AD62-0BD7C706DFE1}"/>
              </a:ext>
            </a:extLst>
          </p:cNvPr>
          <p:cNvSpPr txBox="1"/>
          <p:nvPr/>
        </p:nvSpPr>
        <p:spPr>
          <a:xfrm>
            <a:off x="8647450" y="937707"/>
            <a:ext cx="1546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F</a:t>
            </a:r>
            <a:r>
              <a:rPr lang="en-FR" dirty="0"/>
              <a:t>iltered 3-8 Hz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72727178-3140-426D-BDF9-F8852F70644B}"/>
              </a:ext>
            </a:extLst>
          </p:cNvPr>
          <p:cNvGrpSpPr/>
          <p:nvPr/>
        </p:nvGrpSpPr>
        <p:grpSpPr>
          <a:xfrm>
            <a:off x="431652" y="882621"/>
            <a:ext cx="2620041" cy="3598005"/>
            <a:chOff x="197551" y="1449011"/>
            <a:chExt cx="3572385" cy="4905824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DB60525D-217F-D540-8628-7CA57E2D62B0}"/>
                </a:ext>
              </a:extLst>
            </p:cNvPr>
            <p:cNvGrpSpPr/>
            <p:nvPr/>
          </p:nvGrpSpPr>
          <p:grpSpPr>
            <a:xfrm>
              <a:off x="197551" y="1449011"/>
              <a:ext cx="3572385" cy="2338288"/>
              <a:chOff x="73484" y="2600566"/>
              <a:chExt cx="3572385" cy="2338288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C71A9FEF-111A-3445-8534-D44F090FAD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3484" y="2600566"/>
                <a:ext cx="3572385" cy="2338288"/>
              </a:xfrm>
              <a:prstGeom prst="rect">
                <a:avLst/>
              </a:prstGeom>
            </p:spPr>
          </p:pic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5F95664-3BA7-3A42-BC45-8CFE185E5C35}"/>
                  </a:ext>
                </a:extLst>
              </p:cNvPr>
              <p:cNvSpPr txBox="1"/>
              <p:nvPr/>
            </p:nvSpPr>
            <p:spPr>
              <a:xfrm>
                <a:off x="1962305" y="3275111"/>
                <a:ext cx="54213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FR" sz="1400" dirty="0"/>
                  <a:t>PMD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A5C92D6F-C691-2740-A1B3-8E00E0741993}"/>
                  </a:ext>
                </a:extLst>
              </p:cNvPr>
              <p:cNvSpPr txBox="1"/>
              <p:nvPr/>
            </p:nvSpPr>
            <p:spPr>
              <a:xfrm>
                <a:off x="1147462" y="4311532"/>
                <a:ext cx="47481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FR" sz="1400" dirty="0"/>
                  <a:t>FRD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6B51F782-C2DE-4545-8353-EA05EAB1A862}"/>
                  </a:ext>
                </a:extLst>
              </p:cNvPr>
              <p:cNvSpPr txBox="1"/>
              <p:nvPr/>
            </p:nvSpPr>
            <p:spPr>
              <a:xfrm>
                <a:off x="988520" y="3486518"/>
                <a:ext cx="66075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FR" sz="1400" dirty="0"/>
                  <a:t>B082A</a:t>
                </a:r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EC71D51F-C8AD-3946-AF91-9B9BF98FEBA1}"/>
                </a:ext>
              </a:extLst>
            </p:cNvPr>
            <p:cNvGrpSpPr/>
            <p:nvPr/>
          </p:nvGrpSpPr>
          <p:grpSpPr>
            <a:xfrm>
              <a:off x="851693" y="2738063"/>
              <a:ext cx="2250622" cy="3616772"/>
              <a:chOff x="8537121" y="2745925"/>
              <a:chExt cx="2250622" cy="3616772"/>
            </a:xfrm>
          </p:grpSpPr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A1ACF9C7-133C-3841-84A8-45045A48AB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537121" y="4112075"/>
                <a:ext cx="2250622" cy="2250622"/>
              </a:xfrm>
              <a:prstGeom prst="rect">
                <a:avLst/>
              </a:prstGeom>
            </p:spPr>
          </p:pic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651D1CB4-C0DA-CE49-AAE0-A2D218BA6EB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643940" y="2745925"/>
                <a:ext cx="945014" cy="1366150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D0DA90E5-D30D-4A4C-96DD-221B23F2000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761084" y="2745925"/>
                <a:ext cx="925966" cy="1366150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AB40E88-C0D3-4C4C-8623-496C04FC84FA}"/>
                </a:ext>
              </a:extLst>
            </p:cNvPr>
            <p:cNvSpPr txBox="1"/>
            <p:nvPr/>
          </p:nvSpPr>
          <p:spPr>
            <a:xfrm>
              <a:off x="1290668" y="5020470"/>
              <a:ext cx="56618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FR" sz="1400" dirty="0"/>
                <a:t>IIPFO</a:t>
              </a:r>
            </a:p>
          </p:txBody>
        </p:sp>
      </p:grpSp>
      <p:sp>
        <p:nvSpPr>
          <p:cNvPr id="21" name="Titre 3">
            <a:extLst>
              <a:ext uri="{FF2B5EF4-FFF2-40B4-BE49-F238E27FC236}">
                <a16:creationId xmlns:a16="http://schemas.microsoft.com/office/drawing/2014/main" id="{232DFF80-9EFE-4330-8D52-31B0266CAFA8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1869670" cy="6497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ARRAY vs. SINGLE-STATION CORRELATIONS</a:t>
            </a:r>
            <a:endParaRPr kumimoji="0" lang="fr-FR" sz="2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29" name="TextBox 15">
            <a:extLst>
              <a:ext uri="{FF2B5EF4-FFF2-40B4-BE49-F238E27FC236}">
                <a16:creationId xmlns:a16="http://schemas.microsoft.com/office/drawing/2014/main" id="{EC7D01F8-A108-4A97-8007-4B8DF65D609A}"/>
              </a:ext>
            </a:extLst>
          </p:cNvPr>
          <p:cNvSpPr txBox="1"/>
          <p:nvPr/>
        </p:nvSpPr>
        <p:spPr>
          <a:xfrm>
            <a:off x="209166" y="4607225"/>
            <a:ext cx="368997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>
                <a:solidFill>
                  <a:schemeClr val="tx2"/>
                </a:solidFill>
                <a:latin typeface="Abadi" panose="020B0604020104020204" pitchFamily="34" charset="0"/>
              </a:rPr>
              <a:t>S</a:t>
            </a:r>
            <a:r>
              <a:rPr lang="en-FR" sz="2200" dirty="0">
                <a:solidFill>
                  <a:schemeClr val="tx2"/>
                </a:solidFill>
                <a:latin typeface="Abadi" panose="020B0604020104020204" pitchFamily="34" charset="0"/>
              </a:rPr>
              <a:t>tation-station correlations are promising for seismic monitoring</a:t>
            </a:r>
          </a:p>
          <a:p>
            <a:endParaRPr lang="en-FR" sz="2200" dirty="0">
              <a:solidFill>
                <a:srgbClr val="FF0000"/>
              </a:solidFill>
              <a:latin typeface="Abadi" panose="020B0604020104020204" pitchFamily="34" charset="0"/>
            </a:endParaRPr>
          </a:p>
          <a:p>
            <a:r>
              <a:rPr lang="en-GB" sz="2200" dirty="0">
                <a:solidFill>
                  <a:srgbClr val="FF0000"/>
                </a:solidFill>
                <a:latin typeface="Abadi" panose="020B0604020104020204" pitchFamily="34" charset="0"/>
              </a:rPr>
              <a:t>The temporary array is useful for phase identification</a:t>
            </a:r>
            <a:endParaRPr lang="en-FR" sz="2200" dirty="0">
              <a:solidFill>
                <a:srgbClr val="FF0000"/>
              </a:solidFill>
              <a:latin typeface="Abadi" panose="020B06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10026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BE8E11-0DDA-AC4C-B5E6-E2AD7032D1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719" y="1174265"/>
            <a:ext cx="8783013" cy="51797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3BAE017-1E35-B04E-8FCF-AED76446CA85}"/>
              </a:ext>
            </a:extLst>
          </p:cNvPr>
          <p:cNvSpPr txBox="1"/>
          <p:nvPr/>
        </p:nvSpPr>
        <p:spPr>
          <a:xfrm>
            <a:off x="5322321" y="5683735"/>
            <a:ext cx="178003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3000" b="1" dirty="0">
                <a:solidFill>
                  <a:srgbClr val="FF0000"/>
                </a:solidFill>
              </a:rPr>
              <a:t>IIPFO-FRD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C642C7A-9EE1-894F-812D-50C9CE39F58D}"/>
              </a:ext>
            </a:extLst>
          </p:cNvPr>
          <p:cNvSpPr txBox="1"/>
          <p:nvPr/>
        </p:nvSpPr>
        <p:spPr>
          <a:xfrm>
            <a:off x="7655418" y="2571525"/>
            <a:ext cx="112274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A</a:t>
            </a:r>
            <a:r>
              <a:rPr lang="en-FR" dirty="0"/>
              <a:t>rray-FRD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DED4C35-1B63-7341-85AD-177011BDEA83}"/>
              </a:ext>
            </a:extLst>
          </p:cNvPr>
          <p:cNvSpPr txBox="1"/>
          <p:nvPr/>
        </p:nvSpPr>
        <p:spPr>
          <a:xfrm>
            <a:off x="9034732" y="1778968"/>
            <a:ext cx="315726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bg1"/>
                </a:solidFill>
                <a:latin typeface="Abadi" panose="020B0604020104020204" pitchFamily="34" charset="0"/>
              </a:rPr>
              <a:t>Reference </a:t>
            </a:r>
            <a:r>
              <a:rPr lang="en-GB" sz="2800" dirty="0" err="1">
                <a:solidFill>
                  <a:schemeClr val="bg1"/>
                </a:solidFill>
                <a:latin typeface="Abadi" panose="020B0604020104020204" pitchFamily="34" charset="0"/>
              </a:rPr>
              <a:t>xcorr</a:t>
            </a:r>
            <a:r>
              <a:rPr lang="en-GB" sz="2800" dirty="0">
                <a:solidFill>
                  <a:schemeClr val="bg1"/>
                </a:solidFill>
                <a:latin typeface="Abadi" panose="020B0604020104020204" pitchFamily="34" charset="0"/>
              </a:rPr>
              <a:t> = average 2011-2021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bg1"/>
                </a:solidFill>
                <a:latin typeface="Abadi" panose="020B0604020104020204" pitchFamily="34" charset="0"/>
              </a:rPr>
              <a:t>Time-shift calculated by the x-wavelet method (</a:t>
            </a:r>
            <a:r>
              <a:rPr lang="en-GB" i="1" dirty="0">
                <a:solidFill>
                  <a:schemeClr val="bg1"/>
                </a:solidFill>
                <a:latin typeface="Abadi" panose="020B0604020104020204" pitchFamily="34" charset="0"/>
              </a:rPr>
              <a:t>Mao et al., 2020</a:t>
            </a:r>
            <a:r>
              <a:rPr lang="en-GB" sz="2800" i="1" dirty="0">
                <a:solidFill>
                  <a:schemeClr val="bg1"/>
                </a:solidFill>
                <a:latin typeface="Abadi" panose="020B0604020104020204" pitchFamily="34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bg1"/>
                </a:solidFill>
                <a:latin typeface="Abadi" panose="020B0604020104020204" pitchFamily="34" charset="0"/>
              </a:rPr>
              <a:t>Frequency range: 4-6 Hz</a:t>
            </a:r>
            <a:endParaRPr lang="en-FR" sz="2800" dirty="0">
              <a:solidFill>
                <a:schemeClr val="bg1"/>
              </a:solidFill>
              <a:latin typeface="Abadi" panose="020B0604020104020204" pitchFamily="34" charset="0"/>
            </a:endParaRPr>
          </a:p>
        </p:txBody>
      </p:sp>
      <p:sp>
        <p:nvSpPr>
          <p:cNvPr id="8" name="Titre 3">
            <a:extLst>
              <a:ext uri="{FF2B5EF4-FFF2-40B4-BE49-F238E27FC236}">
                <a16:creationId xmlns:a16="http://schemas.microsoft.com/office/drawing/2014/main" id="{B00A6B29-BD27-40B3-900D-35DF147AB9B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1869670" cy="6497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10-YEAR MONITORING – SINGLE PAIR</a:t>
            </a:r>
            <a:endParaRPr kumimoji="0" lang="fr-FR" sz="2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0439043"/>
      </p:ext>
    </p:extLst>
  </p:cSld>
  <p:clrMapOvr>
    <a:masterClrMapping/>
  </p:clrMapOvr>
</p:sld>
</file>

<file path=ppt/theme/theme1.xml><?xml version="1.0" encoding="utf-8"?>
<a:theme xmlns:a="http://schemas.openxmlformats.org/drawingml/2006/main" name="1_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790</Words>
  <Application>Microsoft Office PowerPoint</Application>
  <PresentationFormat>Grand écran</PresentationFormat>
  <Paragraphs>168</Paragraphs>
  <Slides>23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23</vt:i4>
      </vt:variant>
    </vt:vector>
  </HeadingPairs>
  <TitlesOfParts>
    <vt:vector size="32" baseType="lpstr">
      <vt:lpstr>Abadi</vt:lpstr>
      <vt:lpstr>AdvOTc022ae45.B</vt:lpstr>
      <vt:lpstr>Arial</vt:lpstr>
      <vt:lpstr>Arial Rounded MT Bold</vt:lpstr>
      <vt:lpstr>Calibri</vt:lpstr>
      <vt:lpstr>Calibri Light</vt:lpstr>
      <vt:lpstr>Times New Roman</vt:lpstr>
      <vt:lpstr>Wingdings</vt:lpstr>
      <vt:lpstr>1_Thème Office</vt:lpstr>
      <vt:lpstr>Vers une surveillance continue des zones de faille et des volcans à l'aide d'ondes de volume interférométriques reconstruites à partir de stations large-bande permanentes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Vers une surveillance continue des zones de faille et des volcans à l'aide d'ondes de volume interférométriques reconstruites à partir de stations large-bande permanentes</dc:title>
  <dc:creator>Aurelien Mordret</dc:creator>
  <cp:lastModifiedBy>Aurelien Mordret</cp:lastModifiedBy>
  <cp:revision>39</cp:revision>
  <dcterms:created xsi:type="dcterms:W3CDTF">2021-11-11T13:17:34Z</dcterms:created>
  <dcterms:modified xsi:type="dcterms:W3CDTF">2021-11-16T15:45:13Z</dcterms:modified>
</cp:coreProperties>
</file>